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6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7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8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1799" r:id="rId2"/>
    <p:sldId id="1800" r:id="rId3"/>
    <p:sldId id="1801" r:id="rId4"/>
    <p:sldId id="1802" r:id="rId5"/>
    <p:sldId id="1803" r:id="rId6"/>
    <p:sldId id="1804" r:id="rId7"/>
    <p:sldId id="1805" r:id="rId8"/>
    <p:sldId id="1806" r:id="rId9"/>
    <p:sldId id="1762" r:id="rId10"/>
    <p:sldId id="1761" r:id="rId11"/>
    <p:sldId id="1703" r:id="rId12"/>
    <p:sldId id="1771" r:id="rId13"/>
    <p:sldId id="1770" r:id="rId14"/>
    <p:sldId id="1769" r:id="rId15"/>
    <p:sldId id="1798" r:id="rId16"/>
    <p:sldId id="1755" r:id="rId17"/>
    <p:sldId id="1772" r:id="rId18"/>
    <p:sldId id="1773" r:id="rId19"/>
    <p:sldId id="1774" r:id="rId20"/>
    <p:sldId id="1775" r:id="rId21"/>
    <p:sldId id="1606" r:id="rId22"/>
    <p:sldId id="1777" r:id="rId23"/>
    <p:sldId id="1778" r:id="rId24"/>
    <p:sldId id="1776" r:id="rId25"/>
    <p:sldId id="1764" r:id="rId26"/>
    <p:sldId id="1788" r:id="rId27"/>
    <p:sldId id="1807" r:id="rId28"/>
    <p:sldId id="1766" r:id="rId29"/>
    <p:sldId id="1792" r:id="rId30"/>
    <p:sldId id="1786" r:id="rId31"/>
    <p:sldId id="1793" r:id="rId32"/>
    <p:sldId id="1787" r:id="rId33"/>
    <p:sldId id="1796" r:id="rId34"/>
    <p:sldId id="1794" r:id="rId35"/>
    <p:sldId id="1795" r:id="rId36"/>
    <p:sldId id="1790" r:id="rId37"/>
    <p:sldId id="1791" r:id="rId38"/>
    <p:sldId id="1789" r:id="rId39"/>
    <p:sldId id="1779" r:id="rId40"/>
    <p:sldId id="1668" r:id="rId41"/>
    <p:sldId id="1780" r:id="rId42"/>
    <p:sldId id="1783" r:id="rId43"/>
    <p:sldId id="1781" r:id="rId44"/>
    <p:sldId id="1767" r:id="rId45"/>
    <p:sldId id="1782" r:id="rId46"/>
    <p:sldId id="1811" r:id="rId47"/>
    <p:sldId id="1812" r:id="rId48"/>
    <p:sldId id="1808" r:id="rId49"/>
    <p:sldId id="1723" r:id="rId50"/>
    <p:sldId id="1765" r:id="rId51"/>
    <p:sldId id="1609" r:id="rId52"/>
    <p:sldId id="1655" r:id="rId53"/>
    <p:sldId id="181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BD4C"/>
    <a:srgbClr val="882930"/>
    <a:srgbClr val="942C33"/>
    <a:srgbClr val="FF0000"/>
    <a:srgbClr val="E6B22D"/>
    <a:srgbClr val="EBC053"/>
    <a:srgbClr val="AB333C"/>
    <a:srgbClr val="343434"/>
    <a:srgbClr val="E20000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8124" autoAdjust="0"/>
    <p:restoredTop sz="86481" autoAdjust="0"/>
  </p:normalViewPr>
  <p:slideViewPr>
    <p:cSldViewPr snapToGrid="0">
      <p:cViewPr varScale="1">
        <p:scale>
          <a:sx n="62" d="100"/>
          <a:sy n="62" d="100"/>
        </p:scale>
        <p:origin x="1416" y="66"/>
      </p:cViewPr>
      <p:guideLst/>
    </p:cSldViewPr>
  </p:slideViewPr>
  <p:outlineViewPr>
    <p:cViewPr>
      <p:scale>
        <a:sx n="33" d="100"/>
        <a:sy n="33" d="100"/>
      </p:scale>
      <p:origin x="0" y="-5779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101556"/>
    </p:cViewPr>
  </p:sorterViewPr>
  <p:notesViewPr>
    <p:cSldViewPr snapToGrid="0">
      <p:cViewPr varScale="1">
        <p:scale>
          <a:sx n="88" d="100"/>
          <a:sy n="88" d="100"/>
        </p:scale>
        <p:origin x="296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B916E-925E-46B2-9440-5E6381DC9753}" type="datetimeFigureOut">
              <a:rPr lang="en-US" smtClean="0"/>
              <a:t>5/27/2019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2F0CD-57B1-4B3A-993B-EEE4FF5AC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05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0673A-CADC-42E7-878E-EAC5FDD81301}" type="datetimeFigureOut">
              <a:rPr lang="en-US" smtClean="0"/>
              <a:t>5/27/2019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04C6F-C361-4819-B946-219A9B3E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22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60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77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45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67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51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48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41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45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29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093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308750" y="1908423"/>
            <a:ext cx="2479479" cy="249562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19697" y="1908423"/>
            <a:ext cx="2479479" cy="249562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524583" y="1908423"/>
            <a:ext cx="2479479" cy="249562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34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76147" y="1867570"/>
            <a:ext cx="10839707" cy="27102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5254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73020" y="2176093"/>
            <a:ext cx="2071397" cy="22530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757126" y="2176093"/>
            <a:ext cx="2071397" cy="22530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441232" y="2176093"/>
            <a:ext cx="2071397" cy="22530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125338" y="2176093"/>
            <a:ext cx="2071397" cy="22530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199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7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7195" y="1190512"/>
            <a:ext cx="5490382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195" y="455085"/>
            <a:ext cx="5490382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03713" y="3413759"/>
            <a:ext cx="5440587" cy="282511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103713" y="588644"/>
            <a:ext cx="5440587" cy="282511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63126" y="3413758"/>
            <a:ext cx="5440587" cy="282511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20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301494" y="2425798"/>
            <a:ext cx="1875648" cy="1875648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866894" y="2425798"/>
            <a:ext cx="1875648" cy="1875648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483094" y="2425798"/>
            <a:ext cx="1875648" cy="1875648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86594" y="2425798"/>
            <a:ext cx="1875648" cy="1875648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591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292294" y="1992848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0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701494" y="1992848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9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519894" y="1992848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110694" y="1992848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92294" y="4418805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3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701494" y="4418805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9894" y="4418805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110694" y="4418805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585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08001" y="1866122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970807" y="1866122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433613" y="1866122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739404" y="4124690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202210" y="4124690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218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70375" y="527050"/>
            <a:ext cx="3644899" cy="285750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25476" y="3384550"/>
            <a:ext cx="3644899" cy="285750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915274" y="3384550"/>
            <a:ext cx="3644899" cy="285750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663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9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0" y="2248678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044952" y="0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044952" y="2248678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089904" y="0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89904" y="2248678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147048" y="0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7048" y="2248678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802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0" y="0"/>
            <a:ext cx="12192000" cy="3980873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12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1F2E520-4A3E-49DB-9FB8-1BA97EC496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0 w 2654762"/>
              <a:gd name="connsiteY0" fmla="*/ 0 h 1951348"/>
              <a:gd name="connsiteX1" fmla="*/ 2654762 w 2654762"/>
              <a:gd name="connsiteY1" fmla="*/ 0 h 1951348"/>
              <a:gd name="connsiteX2" fmla="*/ 2654762 w 2654762"/>
              <a:gd name="connsiteY2" fmla="*/ 1951348 h 1951348"/>
              <a:gd name="connsiteX3" fmla="*/ 0 w 2654762"/>
              <a:gd name="connsiteY3" fmla="*/ 1951348 h 195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762" h="1951348">
                <a:moveTo>
                  <a:pt x="0" y="0"/>
                </a:moveTo>
                <a:lnTo>
                  <a:pt x="2654762" y="0"/>
                </a:lnTo>
                <a:lnTo>
                  <a:pt x="2654762" y="1951348"/>
                </a:lnTo>
                <a:lnTo>
                  <a:pt x="0" y="1951348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742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2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740729" y="2013521"/>
            <a:ext cx="1995054" cy="195811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950038" y="2013521"/>
            <a:ext cx="1995054" cy="195811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740729" y="4239485"/>
            <a:ext cx="1995054" cy="195811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950038" y="4239485"/>
            <a:ext cx="1995054" cy="195811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85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3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067175" y="0"/>
            <a:ext cx="4076700" cy="3371850"/>
          </a:xfrm>
          <a:custGeom>
            <a:avLst/>
            <a:gdLst>
              <a:gd name="connsiteX0" fmla="*/ 0 w 4076700"/>
              <a:gd name="connsiteY0" fmla="*/ 0 h 3371850"/>
              <a:gd name="connsiteX1" fmla="*/ 4076700 w 4076700"/>
              <a:gd name="connsiteY1" fmla="*/ 0 h 3371850"/>
              <a:gd name="connsiteX2" fmla="*/ 4076700 w 4076700"/>
              <a:gd name="connsiteY2" fmla="*/ 3371850 h 3371850"/>
              <a:gd name="connsiteX3" fmla="*/ 0 w 407670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6700" h="3371850">
                <a:moveTo>
                  <a:pt x="0" y="0"/>
                </a:moveTo>
                <a:lnTo>
                  <a:pt x="4076700" y="0"/>
                </a:lnTo>
                <a:lnTo>
                  <a:pt x="4076700" y="3371850"/>
                </a:lnTo>
                <a:lnTo>
                  <a:pt x="0" y="33718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67175" y="3486150"/>
            <a:ext cx="2038350" cy="3371850"/>
          </a:xfrm>
          <a:custGeom>
            <a:avLst/>
            <a:gdLst>
              <a:gd name="connsiteX0" fmla="*/ 0 w 2038350"/>
              <a:gd name="connsiteY0" fmla="*/ 0 h 3371850"/>
              <a:gd name="connsiteX1" fmla="*/ 2038350 w 2038350"/>
              <a:gd name="connsiteY1" fmla="*/ 0 h 3371850"/>
              <a:gd name="connsiteX2" fmla="*/ 2038350 w 2038350"/>
              <a:gd name="connsiteY2" fmla="*/ 3371850 h 3371850"/>
              <a:gd name="connsiteX3" fmla="*/ 0 w 203835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8350" h="3371850">
                <a:moveTo>
                  <a:pt x="0" y="0"/>
                </a:moveTo>
                <a:lnTo>
                  <a:pt x="2038350" y="0"/>
                </a:lnTo>
                <a:lnTo>
                  <a:pt x="2038350" y="3371850"/>
                </a:lnTo>
                <a:lnTo>
                  <a:pt x="0" y="33718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05525" y="3486150"/>
            <a:ext cx="2038350" cy="3371850"/>
          </a:xfrm>
          <a:custGeom>
            <a:avLst/>
            <a:gdLst>
              <a:gd name="connsiteX0" fmla="*/ 0 w 2038350"/>
              <a:gd name="connsiteY0" fmla="*/ 0 h 3371850"/>
              <a:gd name="connsiteX1" fmla="*/ 2038350 w 2038350"/>
              <a:gd name="connsiteY1" fmla="*/ 0 h 3371850"/>
              <a:gd name="connsiteX2" fmla="*/ 2038350 w 2038350"/>
              <a:gd name="connsiteY2" fmla="*/ 3371850 h 3371850"/>
              <a:gd name="connsiteX3" fmla="*/ 0 w 203835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8350" h="3371850">
                <a:moveTo>
                  <a:pt x="0" y="0"/>
                </a:moveTo>
                <a:lnTo>
                  <a:pt x="2038350" y="0"/>
                </a:lnTo>
                <a:lnTo>
                  <a:pt x="2038350" y="3371850"/>
                </a:lnTo>
                <a:lnTo>
                  <a:pt x="0" y="33718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254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 flipH="1">
            <a:off x="1963232" y="2613893"/>
            <a:ext cx="1366984" cy="1366984"/>
          </a:xfrm>
          <a:custGeom>
            <a:avLst/>
            <a:gdLst>
              <a:gd name="connsiteX0" fmla="*/ 683492 w 1366984"/>
              <a:gd name="connsiteY0" fmla="*/ 0 h 1366984"/>
              <a:gd name="connsiteX1" fmla="*/ 0 w 1366984"/>
              <a:gd name="connsiteY1" fmla="*/ 683492 h 1366984"/>
              <a:gd name="connsiteX2" fmla="*/ 683492 w 1366984"/>
              <a:gd name="connsiteY2" fmla="*/ 1366984 h 1366984"/>
              <a:gd name="connsiteX3" fmla="*/ 1366984 w 1366984"/>
              <a:gd name="connsiteY3" fmla="*/ 683492 h 1366984"/>
              <a:gd name="connsiteX4" fmla="*/ 683492 w 1366984"/>
              <a:gd name="connsiteY4" fmla="*/ 0 h 1366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6984" h="1366984">
                <a:moveTo>
                  <a:pt x="683492" y="0"/>
                </a:moveTo>
                <a:cubicBezTo>
                  <a:pt x="306010" y="0"/>
                  <a:pt x="0" y="306010"/>
                  <a:pt x="0" y="683492"/>
                </a:cubicBezTo>
                <a:cubicBezTo>
                  <a:pt x="0" y="1060974"/>
                  <a:pt x="306010" y="1366984"/>
                  <a:pt x="683492" y="1366984"/>
                </a:cubicBezTo>
                <a:cubicBezTo>
                  <a:pt x="1060974" y="1366984"/>
                  <a:pt x="1366984" y="1060974"/>
                  <a:pt x="1366984" y="683492"/>
                </a:cubicBezTo>
                <a:cubicBezTo>
                  <a:pt x="1366984" y="306010"/>
                  <a:pt x="1060974" y="0"/>
                  <a:pt x="683492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5403417" y="2613893"/>
            <a:ext cx="1366984" cy="1366984"/>
          </a:xfrm>
          <a:custGeom>
            <a:avLst/>
            <a:gdLst>
              <a:gd name="connsiteX0" fmla="*/ 683492 w 1366984"/>
              <a:gd name="connsiteY0" fmla="*/ 0 h 1366984"/>
              <a:gd name="connsiteX1" fmla="*/ 0 w 1366984"/>
              <a:gd name="connsiteY1" fmla="*/ 683492 h 1366984"/>
              <a:gd name="connsiteX2" fmla="*/ 683492 w 1366984"/>
              <a:gd name="connsiteY2" fmla="*/ 1366984 h 1366984"/>
              <a:gd name="connsiteX3" fmla="*/ 1366984 w 1366984"/>
              <a:gd name="connsiteY3" fmla="*/ 683492 h 1366984"/>
              <a:gd name="connsiteX4" fmla="*/ 683492 w 1366984"/>
              <a:gd name="connsiteY4" fmla="*/ 0 h 1366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6984" h="1366984">
                <a:moveTo>
                  <a:pt x="683492" y="0"/>
                </a:moveTo>
                <a:cubicBezTo>
                  <a:pt x="306010" y="0"/>
                  <a:pt x="0" y="306010"/>
                  <a:pt x="0" y="683492"/>
                </a:cubicBezTo>
                <a:cubicBezTo>
                  <a:pt x="0" y="1060974"/>
                  <a:pt x="306010" y="1366984"/>
                  <a:pt x="683492" y="1366984"/>
                </a:cubicBezTo>
                <a:cubicBezTo>
                  <a:pt x="1060974" y="1366984"/>
                  <a:pt x="1366984" y="1060974"/>
                  <a:pt x="1366984" y="683492"/>
                </a:cubicBezTo>
                <a:cubicBezTo>
                  <a:pt x="1366984" y="306010"/>
                  <a:pt x="1060974" y="0"/>
                  <a:pt x="683492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 flipH="1">
            <a:off x="8843602" y="2613893"/>
            <a:ext cx="1366984" cy="1366984"/>
          </a:xfrm>
          <a:custGeom>
            <a:avLst/>
            <a:gdLst>
              <a:gd name="connsiteX0" fmla="*/ 683492 w 1366984"/>
              <a:gd name="connsiteY0" fmla="*/ 0 h 1366984"/>
              <a:gd name="connsiteX1" fmla="*/ 0 w 1366984"/>
              <a:gd name="connsiteY1" fmla="*/ 683492 h 1366984"/>
              <a:gd name="connsiteX2" fmla="*/ 683492 w 1366984"/>
              <a:gd name="connsiteY2" fmla="*/ 1366984 h 1366984"/>
              <a:gd name="connsiteX3" fmla="*/ 1366984 w 1366984"/>
              <a:gd name="connsiteY3" fmla="*/ 683492 h 1366984"/>
              <a:gd name="connsiteX4" fmla="*/ 683492 w 1366984"/>
              <a:gd name="connsiteY4" fmla="*/ 0 h 1366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6984" h="1366984">
                <a:moveTo>
                  <a:pt x="683492" y="0"/>
                </a:moveTo>
                <a:cubicBezTo>
                  <a:pt x="306010" y="0"/>
                  <a:pt x="0" y="306010"/>
                  <a:pt x="0" y="683492"/>
                </a:cubicBezTo>
                <a:cubicBezTo>
                  <a:pt x="0" y="1060974"/>
                  <a:pt x="306010" y="1366984"/>
                  <a:pt x="683492" y="1366984"/>
                </a:cubicBezTo>
                <a:cubicBezTo>
                  <a:pt x="1060974" y="1366984"/>
                  <a:pt x="1366984" y="1060974"/>
                  <a:pt x="1366984" y="683492"/>
                </a:cubicBezTo>
                <a:cubicBezTo>
                  <a:pt x="1366984" y="306010"/>
                  <a:pt x="1060974" y="0"/>
                  <a:pt x="683492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72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43528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937328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131128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324928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203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7141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9079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1017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2955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43528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937328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131128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324928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55203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67141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9079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1017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9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102955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6102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6105525" cy="6858000"/>
          </a:xfrm>
          <a:custGeom>
            <a:avLst/>
            <a:gdLst>
              <a:gd name="connsiteX0" fmla="*/ 0 w 6105525"/>
              <a:gd name="connsiteY0" fmla="*/ 0 h 6858000"/>
              <a:gd name="connsiteX1" fmla="*/ 6105525 w 6105525"/>
              <a:gd name="connsiteY1" fmla="*/ 0 h 6858000"/>
              <a:gd name="connsiteX2" fmla="*/ 6105525 w 6105525"/>
              <a:gd name="connsiteY2" fmla="*/ 6858000 h 6858000"/>
              <a:gd name="connsiteX3" fmla="*/ 0 w 61055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5525" h="6858000">
                <a:moveTo>
                  <a:pt x="0" y="0"/>
                </a:moveTo>
                <a:lnTo>
                  <a:pt x="6105525" y="0"/>
                </a:lnTo>
                <a:lnTo>
                  <a:pt x="61055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89487" y="1161801"/>
            <a:ext cx="5102224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 hasCustomPrompt="1"/>
          </p:nvPr>
        </p:nvSpPr>
        <p:spPr>
          <a:xfrm>
            <a:off x="6589487" y="455085"/>
            <a:ext cx="5102224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353552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86475" y="-2"/>
            <a:ext cx="6105525" cy="6858001"/>
          </a:xfrm>
          <a:custGeom>
            <a:avLst/>
            <a:gdLst>
              <a:gd name="connsiteX0" fmla="*/ 0 w 6105525"/>
              <a:gd name="connsiteY0" fmla="*/ 0 h 6858000"/>
              <a:gd name="connsiteX1" fmla="*/ 6105525 w 6105525"/>
              <a:gd name="connsiteY1" fmla="*/ 0 h 6858000"/>
              <a:gd name="connsiteX2" fmla="*/ 6105525 w 6105525"/>
              <a:gd name="connsiteY2" fmla="*/ 6858000 h 6858000"/>
              <a:gd name="connsiteX3" fmla="*/ 0 w 61055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5525" h="6858000">
                <a:moveTo>
                  <a:pt x="0" y="0"/>
                </a:moveTo>
                <a:lnTo>
                  <a:pt x="6105525" y="0"/>
                </a:lnTo>
                <a:lnTo>
                  <a:pt x="61055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2" y="1161801"/>
            <a:ext cx="5102224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508002" y="455085"/>
            <a:ext cx="5102224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700954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5125"/>
            <a:ext cx="6096000" cy="3432876"/>
          </a:xfrm>
          <a:custGeom>
            <a:avLst/>
            <a:gdLst>
              <a:gd name="connsiteX0" fmla="*/ 0 w 4572000"/>
              <a:gd name="connsiteY0" fmla="*/ 0 h 2574657"/>
              <a:gd name="connsiteX1" fmla="*/ 4572000 w 4572000"/>
              <a:gd name="connsiteY1" fmla="*/ 0 h 2574657"/>
              <a:gd name="connsiteX2" fmla="*/ 4572000 w 4572000"/>
              <a:gd name="connsiteY2" fmla="*/ 2574657 h 2574657"/>
              <a:gd name="connsiteX3" fmla="*/ 0 w 4572000"/>
              <a:gd name="connsiteY3" fmla="*/ 2574657 h 2574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2574657">
                <a:moveTo>
                  <a:pt x="0" y="0"/>
                </a:moveTo>
                <a:lnTo>
                  <a:pt x="4572000" y="0"/>
                </a:lnTo>
                <a:lnTo>
                  <a:pt x="4572000" y="2574657"/>
                </a:lnTo>
                <a:lnTo>
                  <a:pt x="0" y="25746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3432876"/>
          </a:xfrm>
          <a:custGeom>
            <a:avLst/>
            <a:gdLst>
              <a:gd name="connsiteX0" fmla="*/ 0 w 4572000"/>
              <a:gd name="connsiteY0" fmla="*/ 0 h 2574657"/>
              <a:gd name="connsiteX1" fmla="*/ 4572000 w 4572000"/>
              <a:gd name="connsiteY1" fmla="*/ 0 h 2574657"/>
              <a:gd name="connsiteX2" fmla="*/ 4572000 w 4572000"/>
              <a:gd name="connsiteY2" fmla="*/ 2574657 h 2574657"/>
              <a:gd name="connsiteX3" fmla="*/ 0 w 4572000"/>
              <a:gd name="connsiteY3" fmla="*/ 2574657 h 2574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2574657">
                <a:moveTo>
                  <a:pt x="0" y="0"/>
                </a:moveTo>
                <a:lnTo>
                  <a:pt x="4572000" y="0"/>
                </a:lnTo>
                <a:lnTo>
                  <a:pt x="4572000" y="2574657"/>
                </a:lnTo>
                <a:lnTo>
                  <a:pt x="0" y="25746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029918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048000" cy="4140200"/>
          </a:xfrm>
          <a:custGeom>
            <a:avLst/>
            <a:gdLst>
              <a:gd name="connsiteX0" fmla="*/ 0 w 2286000"/>
              <a:gd name="connsiteY0" fmla="*/ 0 h 3105150"/>
              <a:gd name="connsiteX1" fmla="*/ 2286000 w 2286000"/>
              <a:gd name="connsiteY1" fmla="*/ 0 h 3105150"/>
              <a:gd name="connsiteX2" fmla="*/ 2286000 w 2286000"/>
              <a:gd name="connsiteY2" fmla="*/ 3105150 h 3105150"/>
              <a:gd name="connsiteX3" fmla="*/ 0 w 2286000"/>
              <a:gd name="connsiteY3" fmla="*/ 3105150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3105150">
                <a:moveTo>
                  <a:pt x="0" y="0"/>
                </a:moveTo>
                <a:lnTo>
                  <a:pt x="2286000" y="0"/>
                </a:lnTo>
                <a:lnTo>
                  <a:pt x="2286000" y="3105150"/>
                </a:lnTo>
                <a:lnTo>
                  <a:pt x="0" y="310515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365760" anchor="b">
            <a:noAutofit/>
          </a:bodyPr>
          <a:lstStyle>
            <a:lvl1pPr algn="ctr" rtl="0">
              <a:buNone/>
              <a:defRPr sz="14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7" hasCustomPrompt="1"/>
          </p:nvPr>
        </p:nvSpPr>
        <p:spPr>
          <a:xfrm>
            <a:off x="3048000" y="0"/>
            <a:ext cx="3048000" cy="4140200"/>
          </a:xfrm>
          <a:custGeom>
            <a:avLst/>
            <a:gdLst>
              <a:gd name="connsiteX0" fmla="*/ 0 w 2286000"/>
              <a:gd name="connsiteY0" fmla="*/ 0 h 3105150"/>
              <a:gd name="connsiteX1" fmla="*/ 2286000 w 2286000"/>
              <a:gd name="connsiteY1" fmla="*/ 0 h 3105150"/>
              <a:gd name="connsiteX2" fmla="*/ 2286000 w 2286000"/>
              <a:gd name="connsiteY2" fmla="*/ 3105150 h 3105150"/>
              <a:gd name="connsiteX3" fmla="*/ 0 w 2286000"/>
              <a:gd name="connsiteY3" fmla="*/ 3105150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3105150">
                <a:moveTo>
                  <a:pt x="0" y="0"/>
                </a:moveTo>
                <a:lnTo>
                  <a:pt x="2286000" y="0"/>
                </a:lnTo>
                <a:lnTo>
                  <a:pt x="2286000" y="3105150"/>
                </a:lnTo>
                <a:lnTo>
                  <a:pt x="0" y="310515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365760" anchor="b">
            <a:noAutofit/>
          </a:bodyPr>
          <a:lstStyle>
            <a:lvl1pPr algn="ctr" rtl="0">
              <a:buNone/>
              <a:defRPr sz="14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0" y="0"/>
            <a:ext cx="3048000" cy="4140200"/>
          </a:xfrm>
          <a:custGeom>
            <a:avLst/>
            <a:gdLst>
              <a:gd name="connsiteX0" fmla="*/ 0 w 2286000"/>
              <a:gd name="connsiteY0" fmla="*/ 0 h 3105150"/>
              <a:gd name="connsiteX1" fmla="*/ 2286000 w 2286000"/>
              <a:gd name="connsiteY1" fmla="*/ 0 h 3105150"/>
              <a:gd name="connsiteX2" fmla="*/ 2286000 w 2286000"/>
              <a:gd name="connsiteY2" fmla="*/ 3105150 h 3105150"/>
              <a:gd name="connsiteX3" fmla="*/ 0 w 2286000"/>
              <a:gd name="connsiteY3" fmla="*/ 3105150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3105150">
                <a:moveTo>
                  <a:pt x="0" y="0"/>
                </a:moveTo>
                <a:lnTo>
                  <a:pt x="2286000" y="0"/>
                </a:lnTo>
                <a:lnTo>
                  <a:pt x="2286000" y="3105150"/>
                </a:lnTo>
                <a:lnTo>
                  <a:pt x="0" y="310515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365760" anchor="b">
            <a:noAutofit/>
          </a:bodyPr>
          <a:lstStyle>
            <a:lvl1pPr algn="ctr" rtl="0">
              <a:buNone/>
              <a:defRPr sz="14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9" hasCustomPrompt="1"/>
          </p:nvPr>
        </p:nvSpPr>
        <p:spPr>
          <a:xfrm>
            <a:off x="9144000" y="0"/>
            <a:ext cx="3048000" cy="4140200"/>
          </a:xfrm>
          <a:custGeom>
            <a:avLst/>
            <a:gdLst>
              <a:gd name="connsiteX0" fmla="*/ 0 w 2286000"/>
              <a:gd name="connsiteY0" fmla="*/ 0 h 3105150"/>
              <a:gd name="connsiteX1" fmla="*/ 2286000 w 2286000"/>
              <a:gd name="connsiteY1" fmla="*/ 0 h 3105150"/>
              <a:gd name="connsiteX2" fmla="*/ 2286000 w 2286000"/>
              <a:gd name="connsiteY2" fmla="*/ 3105150 h 3105150"/>
              <a:gd name="connsiteX3" fmla="*/ 0 w 2286000"/>
              <a:gd name="connsiteY3" fmla="*/ 3105150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3105150">
                <a:moveTo>
                  <a:pt x="0" y="0"/>
                </a:moveTo>
                <a:lnTo>
                  <a:pt x="2286000" y="0"/>
                </a:lnTo>
                <a:lnTo>
                  <a:pt x="2286000" y="3105150"/>
                </a:lnTo>
                <a:lnTo>
                  <a:pt x="0" y="310515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365760" anchor="b">
            <a:noAutofit/>
          </a:bodyPr>
          <a:lstStyle>
            <a:lvl1pPr algn="ctr" rtl="0">
              <a:buNone/>
              <a:defRPr sz="14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822551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6661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5BA1271-122D-4A9A-98E7-3559A5EAF69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61801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A43DCC5-A85B-4451-A239-E0B60C4DE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111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-1" y="0"/>
            <a:ext cx="12192000" cy="3810000"/>
          </a:xfrm>
          <a:custGeom>
            <a:avLst/>
            <a:gdLst>
              <a:gd name="connsiteX0" fmla="*/ 0 w 12192000"/>
              <a:gd name="connsiteY0" fmla="*/ 0 h 3810000"/>
              <a:gd name="connsiteX1" fmla="*/ 12192000 w 12192000"/>
              <a:gd name="connsiteY1" fmla="*/ 0 h 3810000"/>
              <a:gd name="connsiteX2" fmla="*/ 12192000 w 12192000"/>
              <a:gd name="connsiteY2" fmla="*/ 3810000 h 3810000"/>
              <a:gd name="connsiteX3" fmla="*/ 0 w 12192000"/>
              <a:gd name="connsiteY3" fmla="*/ 381000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10000">
                <a:moveTo>
                  <a:pt x="0" y="0"/>
                </a:moveTo>
                <a:lnTo>
                  <a:pt x="12192000" y="0"/>
                </a:lnTo>
                <a:lnTo>
                  <a:pt x="12192000" y="3810000"/>
                </a:lnTo>
                <a:lnTo>
                  <a:pt x="0" y="38100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71550" y="2752725"/>
            <a:ext cx="1714500" cy="1714500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bg1"/>
            </a:solidFill>
          </a:ln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16350" y="2752725"/>
            <a:ext cx="1714500" cy="1714500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bg1"/>
            </a:solidFill>
          </a:ln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661150" y="2752725"/>
            <a:ext cx="1714500" cy="1714500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bg1"/>
            </a:solidFill>
          </a:ln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05950" y="2752725"/>
            <a:ext cx="1714500" cy="1714500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bg1"/>
            </a:solidFill>
          </a:ln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2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42026" y="528332"/>
            <a:ext cx="5087667" cy="572452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01427" y="1190512"/>
            <a:ext cx="5591220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1427" y="455085"/>
            <a:ext cx="5591220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37603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2299" y="1870754"/>
            <a:ext cx="3414408" cy="451059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79705" y="1870754"/>
            <a:ext cx="3414408" cy="451059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27111" y="1870753"/>
            <a:ext cx="3414408" cy="451059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2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2298" y="2743200"/>
            <a:ext cx="5292251" cy="181927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2298" y="4562475"/>
            <a:ext cx="5292251" cy="181927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80623" y="2743200"/>
            <a:ext cx="5292251" cy="181927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280623" y="4562475"/>
            <a:ext cx="5292251" cy="181927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17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437338" y="4632960"/>
            <a:ext cx="3211737" cy="160782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7194" y="1190512"/>
            <a:ext cx="660290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194" y="455085"/>
            <a:ext cx="6602907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63740" y="2148840"/>
            <a:ext cx="4585335" cy="248412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437338" y="541020"/>
            <a:ext cx="3211737" cy="160782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5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06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938" r:id="rId2"/>
    <p:sldLayoutId id="2147483825" r:id="rId3"/>
    <p:sldLayoutId id="2147483939" r:id="rId4"/>
    <p:sldLayoutId id="2147483852" r:id="rId5"/>
    <p:sldLayoutId id="2147483895" r:id="rId6"/>
    <p:sldLayoutId id="2147483896" r:id="rId7"/>
    <p:sldLayoutId id="2147483897" r:id="rId8"/>
    <p:sldLayoutId id="2147483899" r:id="rId9"/>
    <p:sldLayoutId id="2147483906" r:id="rId10"/>
    <p:sldLayoutId id="2147483900" r:id="rId11"/>
    <p:sldLayoutId id="2147483903" r:id="rId12"/>
    <p:sldLayoutId id="2147483907" r:id="rId13"/>
    <p:sldLayoutId id="2147483904" r:id="rId14"/>
    <p:sldLayoutId id="2147483905" r:id="rId15"/>
    <p:sldLayoutId id="2147483901" r:id="rId16"/>
    <p:sldLayoutId id="2147483908" r:id="rId17"/>
    <p:sldLayoutId id="2147483909" r:id="rId18"/>
    <p:sldLayoutId id="2147483910" r:id="rId19"/>
    <p:sldLayoutId id="2147483912" r:id="rId20"/>
    <p:sldLayoutId id="2147483915" r:id="rId21"/>
    <p:sldLayoutId id="2147483914" r:id="rId22"/>
    <p:sldLayoutId id="2147483918" r:id="rId23"/>
    <p:sldLayoutId id="2147483924" r:id="rId24"/>
    <p:sldLayoutId id="2147483936" r:id="rId25"/>
    <p:sldLayoutId id="2147483941" r:id="rId26"/>
    <p:sldLayoutId id="214748394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26" Type="http://schemas.openxmlformats.org/officeDocument/2006/relationships/tags" Target="../tags/tag89.xml"/><Relationship Id="rId3" Type="http://schemas.openxmlformats.org/officeDocument/2006/relationships/tags" Target="../tags/tag66.xml"/><Relationship Id="rId21" Type="http://schemas.openxmlformats.org/officeDocument/2006/relationships/tags" Target="../tags/tag84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tags" Target="../tags/tag80.xml"/><Relationship Id="rId25" Type="http://schemas.openxmlformats.org/officeDocument/2006/relationships/tags" Target="../tags/tag88.xml"/><Relationship Id="rId33" Type="http://schemas.openxmlformats.org/officeDocument/2006/relationships/image" Target="../media/image3.png"/><Relationship Id="rId2" Type="http://schemas.openxmlformats.org/officeDocument/2006/relationships/tags" Target="../tags/tag65.xml"/><Relationship Id="rId16" Type="http://schemas.openxmlformats.org/officeDocument/2006/relationships/tags" Target="../tags/tag79.xml"/><Relationship Id="rId20" Type="http://schemas.openxmlformats.org/officeDocument/2006/relationships/tags" Target="../tags/tag83.xml"/><Relationship Id="rId29" Type="http://schemas.openxmlformats.org/officeDocument/2006/relationships/tags" Target="../tags/tag92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24" Type="http://schemas.openxmlformats.org/officeDocument/2006/relationships/tags" Target="../tags/tag87.xml"/><Relationship Id="rId32" Type="http://schemas.openxmlformats.org/officeDocument/2006/relationships/slideLayout" Target="../slideLayouts/slideLayout3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23" Type="http://schemas.openxmlformats.org/officeDocument/2006/relationships/tags" Target="../tags/tag86.xml"/><Relationship Id="rId28" Type="http://schemas.openxmlformats.org/officeDocument/2006/relationships/tags" Target="../tags/tag91.xml"/><Relationship Id="rId10" Type="http://schemas.openxmlformats.org/officeDocument/2006/relationships/tags" Target="../tags/tag73.xml"/><Relationship Id="rId19" Type="http://schemas.openxmlformats.org/officeDocument/2006/relationships/tags" Target="../tags/tag82.xml"/><Relationship Id="rId31" Type="http://schemas.openxmlformats.org/officeDocument/2006/relationships/tags" Target="../tags/tag94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tags" Target="../tags/tag85.xml"/><Relationship Id="rId27" Type="http://schemas.openxmlformats.org/officeDocument/2006/relationships/tags" Target="../tags/tag90.xml"/><Relationship Id="rId30" Type="http://schemas.openxmlformats.org/officeDocument/2006/relationships/tags" Target="../tags/tag93.xml"/><Relationship Id="rId8" Type="http://schemas.openxmlformats.org/officeDocument/2006/relationships/tags" Target="../tags/tag7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09.xml"/><Relationship Id="rId4" Type="http://schemas.openxmlformats.org/officeDocument/2006/relationships/tags" Target="../tags/tag10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../media/image5.png"/><Relationship Id="rId5" Type="http://schemas.openxmlformats.org/officeDocument/2006/relationships/tags" Target="../tags/tag114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113.xml"/><Relationship Id="rId9" Type="http://schemas.openxmlformats.org/officeDocument/2006/relationships/tags" Target="../tags/tag1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image" Target="../media/image5.png"/><Relationship Id="rId5" Type="http://schemas.openxmlformats.org/officeDocument/2006/relationships/tags" Target="../tags/tag123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122.xml"/><Relationship Id="rId9" Type="http://schemas.openxmlformats.org/officeDocument/2006/relationships/tags" Target="../tags/tag12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30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36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42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48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54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tags" Target="../tags/tag170.xml"/><Relationship Id="rId18" Type="http://schemas.openxmlformats.org/officeDocument/2006/relationships/tags" Target="../tags/tag175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tags" Target="../tags/tag169.xml"/><Relationship Id="rId17" Type="http://schemas.openxmlformats.org/officeDocument/2006/relationships/tags" Target="../tags/tag174.xml"/><Relationship Id="rId2" Type="http://schemas.openxmlformats.org/officeDocument/2006/relationships/tags" Target="../tags/tag159.xml"/><Relationship Id="rId16" Type="http://schemas.openxmlformats.org/officeDocument/2006/relationships/tags" Target="../tags/tag173.xml"/><Relationship Id="rId20" Type="http://schemas.openxmlformats.org/officeDocument/2006/relationships/slideLayout" Target="../slideLayouts/slideLayout3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5" Type="http://schemas.openxmlformats.org/officeDocument/2006/relationships/tags" Target="../tags/tag162.xml"/><Relationship Id="rId15" Type="http://schemas.openxmlformats.org/officeDocument/2006/relationships/tags" Target="../tags/tag172.xml"/><Relationship Id="rId10" Type="http://schemas.openxmlformats.org/officeDocument/2006/relationships/tags" Target="../tags/tag167.xml"/><Relationship Id="rId19" Type="http://schemas.openxmlformats.org/officeDocument/2006/relationships/tags" Target="../tags/tag176.xml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tags" Target="../tags/tag17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tags" Target="../tags/tag189.xml"/><Relationship Id="rId18" Type="http://schemas.openxmlformats.org/officeDocument/2006/relationships/tags" Target="../tags/tag194.xml"/><Relationship Id="rId3" Type="http://schemas.openxmlformats.org/officeDocument/2006/relationships/tags" Target="../tags/tag179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183.xml"/><Relationship Id="rId12" Type="http://schemas.openxmlformats.org/officeDocument/2006/relationships/tags" Target="../tags/tag188.xml"/><Relationship Id="rId17" Type="http://schemas.openxmlformats.org/officeDocument/2006/relationships/tags" Target="../tags/tag193.xml"/><Relationship Id="rId2" Type="http://schemas.openxmlformats.org/officeDocument/2006/relationships/tags" Target="../tags/tag178.xml"/><Relationship Id="rId16" Type="http://schemas.openxmlformats.org/officeDocument/2006/relationships/tags" Target="../tags/tag192.xml"/><Relationship Id="rId20" Type="http://schemas.openxmlformats.org/officeDocument/2006/relationships/tags" Target="../tags/tag196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tags" Target="../tags/tag187.xml"/><Relationship Id="rId5" Type="http://schemas.openxmlformats.org/officeDocument/2006/relationships/tags" Target="../tags/tag181.xml"/><Relationship Id="rId15" Type="http://schemas.openxmlformats.org/officeDocument/2006/relationships/tags" Target="../tags/tag191.xml"/><Relationship Id="rId10" Type="http://schemas.openxmlformats.org/officeDocument/2006/relationships/tags" Target="../tags/tag186.xml"/><Relationship Id="rId19" Type="http://schemas.openxmlformats.org/officeDocument/2006/relationships/tags" Target="../tags/tag195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tags" Target="../tags/tag19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tags" Target="../tags/tag209.xml"/><Relationship Id="rId18" Type="http://schemas.openxmlformats.org/officeDocument/2006/relationships/tags" Target="../tags/tag214.xml"/><Relationship Id="rId3" Type="http://schemas.openxmlformats.org/officeDocument/2006/relationships/tags" Target="../tags/tag199.xml"/><Relationship Id="rId21" Type="http://schemas.openxmlformats.org/officeDocument/2006/relationships/tags" Target="../tags/tag217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17" Type="http://schemas.openxmlformats.org/officeDocument/2006/relationships/tags" Target="../tags/tag213.xml"/><Relationship Id="rId2" Type="http://schemas.openxmlformats.org/officeDocument/2006/relationships/tags" Target="../tags/tag198.xml"/><Relationship Id="rId16" Type="http://schemas.openxmlformats.org/officeDocument/2006/relationships/tags" Target="../tags/tag212.xml"/><Relationship Id="rId20" Type="http://schemas.openxmlformats.org/officeDocument/2006/relationships/tags" Target="../tags/tag216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5" Type="http://schemas.openxmlformats.org/officeDocument/2006/relationships/tags" Target="../tags/tag201.xml"/><Relationship Id="rId15" Type="http://schemas.openxmlformats.org/officeDocument/2006/relationships/tags" Target="../tags/tag211.xml"/><Relationship Id="rId10" Type="http://schemas.openxmlformats.org/officeDocument/2006/relationships/tags" Target="../tags/tag206.xml"/><Relationship Id="rId19" Type="http://schemas.openxmlformats.org/officeDocument/2006/relationships/tags" Target="../tags/tag215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tags" Target="../tags/tag210.xml"/><Relationship Id="rId22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tags" Target="../tags/tag230.xml"/><Relationship Id="rId18" Type="http://schemas.openxmlformats.org/officeDocument/2006/relationships/tags" Target="../tags/tag235.xml"/><Relationship Id="rId3" Type="http://schemas.openxmlformats.org/officeDocument/2006/relationships/tags" Target="../tags/tag220.xml"/><Relationship Id="rId21" Type="http://schemas.openxmlformats.org/officeDocument/2006/relationships/tags" Target="../tags/tag238.xml"/><Relationship Id="rId7" Type="http://schemas.openxmlformats.org/officeDocument/2006/relationships/tags" Target="../tags/tag224.xml"/><Relationship Id="rId12" Type="http://schemas.openxmlformats.org/officeDocument/2006/relationships/tags" Target="../tags/tag229.xml"/><Relationship Id="rId17" Type="http://schemas.openxmlformats.org/officeDocument/2006/relationships/tags" Target="../tags/tag234.xml"/><Relationship Id="rId2" Type="http://schemas.openxmlformats.org/officeDocument/2006/relationships/tags" Target="../tags/tag219.xml"/><Relationship Id="rId16" Type="http://schemas.openxmlformats.org/officeDocument/2006/relationships/tags" Target="../tags/tag233.xml"/><Relationship Id="rId20" Type="http://schemas.openxmlformats.org/officeDocument/2006/relationships/tags" Target="../tags/tag237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5" Type="http://schemas.openxmlformats.org/officeDocument/2006/relationships/tags" Target="../tags/tag222.xml"/><Relationship Id="rId15" Type="http://schemas.openxmlformats.org/officeDocument/2006/relationships/tags" Target="../tags/tag232.xml"/><Relationship Id="rId23" Type="http://schemas.openxmlformats.org/officeDocument/2006/relationships/slideLayout" Target="../slideLayouts/slideLayout3.xml"/><Relationship Id="rId10" Type="http://schemas.openxmlformats.org/officeDocument/2006/relationships/tags" Target="../tags/tag227.xml"/><Relationship Id="rId19" Type="http://schemas.openxmlformats.org/officeDocument/2006/relationships/tags" Target="../tags/tag236.xml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tags" Target="../tags/tag231.xml"/><Relationship Id="rId22" Type="http://schemas.openxmlformats.org/officeDocument/2006/relationships/tags" Target="../tags/tag23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2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5" Type="http://schemas.openxmlformats.org/officeDocument/2006/relationships/tags" Target="../tags/tag244.xml"/><Relationship Id="rId4" Type="http://schemas.openxmlformats.org/officeDocument/2006/relationships/tags" Target="../tags/tag24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7" Type="http://schemas.openxmlformats.org/officeDocument/2006/relationships/image" Target="../media/image8.jp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2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3" Type="http://schemas.openxmlformats.org/officeDocument/2006/relationships/tags" Target="../tags/tag9.xml"/><Relationship Id="rId21" Type="http://schemas.openxmlformats.org/officeDocument/2006/relationships/notesSlide" Target="../notesSlides/notesSlide3.xml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264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285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88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5" Type="http://schemas.openxmlformats.org/officeDocument/2006/relationships/tags" Target="../tags/tag290.xml"/><Relationship Id="rId4" Type="http://schemas.openxmlformats.org/officeDocument/2006/relationships/tags" Target="../tags/tag28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294.xml"/><Relationship Id="rId7" Type="http://schemas.openxmlformats.org/officeDocument/2006/relationships/image" Target="../media/image11.pn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slideLayout" Target="../slideLayouts/slideLayout11.xml"/><Relationship Id="rId5" Type="http://schemas.openxmlformats.org/officeDocument/2006/relationships/tags" Target="../tags/tag296.xml"/><Relationship Id="rId4" Type="http://schemas.openxmlformats.org/officeDocument/2006/relationships/tags" Target="../tags/tag29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99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tags" Target="../tags/tag30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305.xml"/><Relationship Id="rId7" Type="http://schemas.openxmlformats.org/officeDocument/2006/relationships/slideLayout" Target="../slideLayouts/slideLayout11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11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5" Type="http://schemas.openxmlformats.org/officeDocument/2006/relationships/tags" Target="../tags/tag313.xml"/><Relationship Id="rId4" Type="http://schemas.openxmlformats.org/officeDocument/2006/relationships/tags" Target="../tags/tag31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tags" Target="../tags/tag317.xml"/><Relationship Id="rId7" Type="http://schemas.openxmlformats.org/officeDocument/2006/relationships/image" Target="../media/image14.png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slideLayout" Target="../slideLayouts/slideLayout11.xml"/><Relationship Id="rId5" Type="http://schemas.openxmlformats.org/officeDocument/2006/relationships/tags" Target="../tags/tag319.xml"/><Relationship Id="rId4" Type="http://schemas.openxmlformats.org/officeDocument/2006/relationships/tags" Target="../tags/tag31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22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328.xml"/><Relationship Id="rId7" Type="http://schemas.openxmlformats.org/officeDocument/2006/relationships/image" Target="../media/image16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slideLayout" Target="../slideLayouts/slideLayout11.xml"/><Relationship Id="rId5" Type="http://schemas.openxmlformats.org/officeDocument/2006/relationships/tags" Target="../tags/tag330.xml"/><Relationship Id="rId4" Type="http://schemas.openxmlformats.org/officeDocument/2006/relationships/tags" Target="../tags/tag32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338.xml"/><Relationship Id="rId13" Type="http://schemas.openxmlformats.org/officeDocument/2006/relationships/tags" Target="../tags/tag343.xml"/><Relationship Id="rId3" Type="http://schemas.openxmlformats.org/officeDocument/2006/relationships/tags" Target="../tags/tag333.xml"/><Relationship Id="rId7" Type="http://schemas.openxmlformats.org/officeDocument/2006/relationships/tags" Target="../tags/tag337.xml"/><Relationship Id="rId12" Type="http://schemas.openxmlformats.org/officeDocument/2006/relationships/tags" Target="../tags/tag342.xml"/><Relationship Id="rId2" Type="http://schemas.openxmlformats.org/officeDocument/2006/relationships/tags" Target="../tags/tag332.xml"/><Relationship Id="rId16" Type="http://schemas.openxmlformats.org/officeDocument/2006/relationships/image" Target="../media/image18.png"/><Relationship Id="rId1" Type="http://schemas.openxmlformats.org/officeDocument/2006/relationships/tags" Target="../tags/tag331.xml"/><Relationship Id="rId6" Type="http://schemas.openxmlformats.org/officeDocument/2006/relationships/tags" Target="../tags/tag336.xml"/><Relationship Id="rId11" Type="http://schemas.openxmlformats.org/officeDocument/2006/relationships/tags" Target="../tags/tag341.xml"/><Relationship Id="rId5" Type="http://schemas.openxmlformats.org/officeDocument/2006/relationships/tags" Target="../tags/tag335.xml"/><Relationship Id="rId15" Type="http://schemas.openxmlformats.org/officeDocument/2006/relationships/image" Target="../media/image17.png"/><Relationship Id="rId10" Type="http://schemas.openxmlformats.org/officeDocument/2006/relationships/tags" Target="../tags/tag340.xml"/><Relationship Id="rId4" Type="http://schemas.openxmlformats.org/officeDocument/2006/relationships/tags" Target="../tags/tag334.xml"/><Relationship Id="rId9" Type="http://schemas.openxmlformats.org/officeDocument/2006/relationships/tags" Target="../tags/tag339.xml"/><Relationship Id="rId14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33.xml"/><Relationship Id="rId10" Type="http://schemas.openxmlformats.org/officeDocument/2006/relationships/slideLayout" Target="../slideLayouts/slideLayout24.xml"/><Relationship Id="rId4" Type="http://schemas.openxmlformats.org/officeDocument/2006/relationships/tags" Target="../tags/tag32.xml"/><Relationship Id="rId9" Type="http://schemas.openxmlformats.org/officeDocument/2006/relationships/tags" Target="../tags/tag3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image" Target="../media/image19.png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slideLayout" Target="../slideLayouts/slideLayout25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5" Type="http://schemas.openxmlformats.org/officeDocument/2006/relationships/image" Target="../media/image21.png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tags" Target="../tags/tag367.xml"/><Relationship Id="rId18" Type="http://schemas.openxmlformats.org/officeDocument/2006/relationships/tags" Target="../tags/tag372.xml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tags" Target="../tags/tag366.xml"/><Relationship Id="rId17" Type="http://schemas.openxmlformats.org/officeDocument/2006/relationships/tags" Target="../tags/tag371.xml"/><Relationship Id="rId2" Type="http://schemas.openxmlformats.org/officeDocument/2006/relationships/tags" Target="../tags/tag356.xml"/><Relationship Id="rId16" Type="http://schemas.openxmlformats.org/officeDocument/2006/relationships/tags" Target="../tags/tag370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5" Type="http://schemas.openxmlformats.org/officeDocument/2006/relationships/tags" Target="../tags/tag359.xml"/><Relationship Id="rId15" Type="http://schemas.openxmlformats.org/officeDocument/2006/relationships/tags" Target="../tags/tag369.xml"/><Relationship Id="rId10" Type="http://schemas.openxmlformats.org/officeDocument/2006/relationships/tags" Target="../tags/tag364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tags" Target="../tags/tag36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380.xml"/><Relationship Id="rId13" Type="http://schemas.openxmlformats.org/officeDocument/2006/relationships/tags" Target="../tags/tag385.xml"/><Relationship Id="rId18" Type="http://schemas.openxmlformats.org/officeDocument/2006/relationships/tags" Target="../tags/tag390.xml"/><Relationship Id="rId26" Type="http://schemas.openxmlformats.org/officeDocument/2006/relationships/image" Target="../media/image26.png"/><Relationship Id="rId3" Type="http://schemas.openxmlformats.org/officeDocument/2006/relationships/tags" Target="../tags/tag375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379.xml"/><Relationship Id="rId12" Type="http://schemas.openxmlformats.org/officeDocument/2006/relationships/tags" Target="../tags/tag384.xml"/><Relationship Id="rId17" Type="http://schemas.openxmlformats.org/officeDocument/2006/relationships/tags" Target="../tags/tag389.xml"/><Relationship Id="rId25" Type="http://schemas.openxmlformats.org/officeDocument/2006/relationships/image" Target="../media/image25.png"/><Relationship Id="rId2" Type="http://schemas.openxmlformats.org/officeDocument/2006/relationships/tags" Target="../tags/tag374.xml"/><Relationship Id="rId16" Type="http://schemas.openxmlformats.org/officeDocument/2006/relationships/tags" Target="../tags/tag388.xml"/><Relationship Id="rId20" Type="http://schemas.openxmlformats.org/officeDocument/2006/relationships/tags" Target="../tags/tag392.xml"/><Relationship Id="rId1" Type="http://schemas.openxmlformats.org/officeDocument/2006/relationships/tags" Target="../tags/tag373.xml"/><Relationship Id="rId6" Type="http://schemas.openxmlformats.org/officeDocument/2006/relationships/tags" Target="../tags/tag378.xml"/><Relationship Id="rId11" Type="http://schemas.openxmlformats.org/officeDocument/2006/relationships/tags" Target="../tags/tag383.xml"/><Relationship Id="rId24" Type="http://schemas.openxmlformats.org/officeDocument/2006/relationships/image" Target="../media/image24.png"/><Relationship Id="rId5" Type="http://schemas.openxmlformats.org/officeDocument/2006/relationships/tags" Target="../tags/tag377.xml"/><Relationship Id="rId15" Type="http://schemas.openxmlformats.org/officeDocument/2006/relationships/tags" Target="../tags/tag387.xml"/><Relationship Id="rId23" Type="http://schemas.openxmlformats.org/officeDocument/2006/relationships/image" Target="../media/image23.png"/><Relationship Id="rId10" Type="http://schemas.openxmlformats.org/officeDocument/2006/relationships/tags" Target="../tags/tag382.xml"/><Relationship Id="rId19" Type="http://schemas.openxmlformats.org/officeDocument/2006/relationships/tags" Target="../tags/tag391.xml"/><Relationship Id="rId4" Type="http://schemas.openxmlformats.org/officeDocument/2006/relationships/tags" Target="../tags/tag376.xml"/><Relationship Id="rId9" Type="http://schemas.openxmlformats.org/officeDocument/2006/relationships/tags" Target="../tags/tag381.xml"/><Relationship Id="rId14" Type="http://schemas.openxmlformats.org/officeDocument/2006/relationships/tags" Target="../tags/tag386.xml"/><Relationship Id="rId22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395.xml"/><Relationship Id="rId7" Type="http://schemas.openxmlformats.org/officeDocument/2006/relationships/image" Target="../media/image1.png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42.xml"/><Relationship Id="rId10" Type="http://schemas.openxmlformats.org/officeDocument/2006/relationships/slideLayout" Target="../slideLayouts/slideLayout24.xml"/><Relationship Id="rId4" Type="http://schemas.openxmlformats.org/officeDocument/2006/relationships/tags" Target="../tags/tag41.xml"/><Relationship Id="rId9" Type="http://schemas.openxmlformats.org/officeDocument/2006/relationships/tags" Target="../tags/tag4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notesSlide" Target="../notesSlides/notesSlide7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slideLayout" Target="../slideLayouts/slideLayout24.xml"/><Relationship Id="rId5" Type="http://schemas.openxmlformats.org/officeDocument/2006/relationships/tags" Target="../tags/tag51.xml"/><Relationship Id="rId10" Type="http://schemas.openxmlformats.org/officeDocument/2006/relationships/tags" Target="../tags/tag56.xml"/><Relationship Id="rId4" Type="http://schemas.openxmlformats.org/officeDocument/2006/relationships/tags" Target="../tags/tag50.xml"/><Relationship Id="rId9" Type="http://schemas.openxmlformats.org/officeDocument/2006/relationships/tags" Target="../tags/tag5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notesSlide" Target="../notesSlides/notesSlide8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Layout" Target="../slideLayouts/slideLayout1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solidFill>
            <a:schemeClr val="tx1"/>
          </a:solidFill>
        </p:spPr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609846" y="3068721"/>
            <a:ext cx="11263086" cy="20005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sz="4000" dirty="0">
              <a:solidFill>
                <a:schemeClr val="bg2"/>
              </a:solidFill>
            </a:endParaRPr>
          </a:p>
          <a:p>
            <a:pPr algn="ctr"/>
            <a:endParaRPr lang="en-US" sz="4000" dirty="0">
              <a:solidFill>
                <a:schemeClr val="bg2"/>
              </a:solidFill>
            </a:endParaRPr>
          </a:p>
          <a:p>
            <a:pPr algn="ctr"/>
            <a:r>
              <a:rPr lang="en-US" sz="4400" b="1" dirty="0">
                <a:solidFill>
                  <a:schemeClr val="bg2"/>
                </a:solidFill>
              </a:rPr>
              <a:t>CONFÉRENCES RÉGIONALES DE 2019</a:t>
            </a:r>
          </a:p>
        </p:txBody>
      </p:sp>
      <p:grpSp>
        <p:nvGrpSpPr>
          <p:cNvPr id="5" name="Group 4"/>
          <p:cNvGrpSpPr/>
          <p:nvPr>
            <p:custDataLst>
              <p:tags r:id="rId3"/>
            </p:custDataLst>
          </p:nvPr>
        </p:nvGrpSpPr>
        <p:grpSpPr>
          <a:xfrm>
            <a:off x="6049108" y="140677"/>
            <a:ext cx="295421" cy="6527409"/>
            <a:chOff x="4430332" y="901521"/>
            <a:chExt cx="0" cy="483105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430332" y="901521"/>
              <a:ext cx="0" cy="99167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430332" y="4740898"/>
              <a:ext cx="0" cy="99167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282582" y="1605318"/>
            <a:ext cx="7533051" cy="254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9857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930403-CBE5-4C66-85D4-DA9D7BEB2ABB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noProof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9EF67E-52BE-4642-B5F0-7D5A7BFD64A6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48744" y="452771"/>
            <a:ext cx="11157817" cy="660511"/>
          </a:xfrm>
        </p:spPr>
        <p:txBody>
          <a:bodyPr/>
          <a:lstStyle/>
          <a:p>
            <a:r>
              <a:rPr lang="fr-CA" sz="4000" b="1" noProof="0" dirty="0">
                <a:solidFill>
                  <a:srgbClr val="882930"/>
                </a:solidFill>
              </a:rPr>
              <a:t>Politiques, projets et relations médiatiques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02E7F5-BE47-4D2E-B382-A6E62F779B12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>
            <a:off x="3591595" y="2476656"/>
            <a:ext cx="328824" cy="220492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573D9C-4858-4B7A-B2E3-FFD4DAA08418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5373283" y="4407535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38DB2F-7806-44AD-BFA6-8D826E866EAB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6988490" y="4407536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DD2A947-DAB7-4BD3-8DE5-5E48EE298573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 flipH="1" flipV="1">
            <a:off x="4775438" y="3270203"/>
            <a:ext cx="418436" cy="263816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88A2D9-E2EA-4385-AE16-C94C5AC55EB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373283" y="4405455"/>
            <a:ext cx="3135125" cy="638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A8C2A64-3A27-4435-8720-7DBBDF0DEA29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8508408" y="4414750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45975D7-5AFB-4D25-84D0-965F66A003A1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3067422" y="1978479"/>
            <a:ext cx="9146" cy="2745880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8E30F155-5647-47CF-8F7B-4CDD197B6D5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568953" y="4675386"/>
            <a:ext cx="1022642" cy="1022642"/>
          </a:xfrm>
          <a:prstGeom prst="ellipse">
            <a:avLst/>
          </a:prstGeom>
          <a:solidFill>
            <a:srgbClr val="EAB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70E530-9C0B-425F-93D9-BF9595997D7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878994" y="4674202"/>
            <a:ext cx="1022642" cy="1022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7462848-7620-453F-91D6-2C917D449392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869630" y="2437886"/>
            <a:ext cx="1022642" cy="1022642"/>
          </a:xfrm>
          <a:prstGeom prst="ellipse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AB4A0FE-7F95-4E0F-9A23-1AA8A7EEB924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78495" y="3049787"/>
            <a:ext cx="1022642" cy="102264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5C2D3D-CE14-455B-96B6-E70A225DE65B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6499438" y="4724359"/>
            <a:ext cx="1022642" cy="1022642"/>
          </a:xfrm>
          <a:prstGeom prst="ellipse">
            <a:avLst/>
          </a:prstGeom>
          <a:solidFill>
            <a:srgbClr val="EAB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0022044-5D3B-4695-95D2-B624F7C365FD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7997087" y="4717144"/>
            <a:ext cx="1022642" cy="1022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5A864E9-DD43-4D97-BFD0-05D5ACB2BC1A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2270463" y="1146360"/>
            <a:ext cx="1584126" cy="158412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57235A-8315-4A56-9599-BE2230AE27A8}"/>
              </a:ext>
            </a:extLst>
          </p:cNvPr>
          <p:cNvCxnSpPr>
            <a:cxnSpLocks/>
            <a:stCxn id="8" idx="7"/>
          </p:cNvCxnSpPr>
          <p:nvPr>
            <p:custDataLst>
              <p:tags r:id="rId17"/>
            </p:custDataLst>
          </p:nvPr>
        </p:nvCxnSpPr>
        <p:spPr>
          <a:xfrm flipV="1">
            <a:off x="3441833" y="3960893"/>
            <a:ext cx="1899283" cy="864255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404286F7-EEAF-43D5-B993-D4ECFF12FC7A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402225" y="1510727"/>
            <a:ext cx="1315908" cy="67710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sz="2200" b="1" dirty="0" err="1">
                <a:solidFill>
                  <a:schemeClr val="bg1"/>
                </a:solidFill>
                <a:cs typeface="+mj-cs"/>
              </a:rPr>
              <a:t>Président</a:t>
            </a:r>
            <a:r>
              <a:rPr lang="en-US" sz="2200" b="1" dirty="0">
                <a:solidFill>
                  <a:schemeClr val="bg1"/>
                </a:solidFill>
                <a:cs typeface="+mj-cs"/>
              </a:rPr>
              <a:t> national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5F0EAF-8626-48AD-B1B0-5C02C0CC6AB1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308530" y="5802099"/>
            <a:ext cx="1921108" cy="692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500" b="1" dirty="0"/>
              <a:t>SPÉCIALISTE EN COMMUNICATIONS STRATÉGIQUES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7932A62-AC66-4968-9E6F-18BA5BC2BECA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144477" y="5853726"/>
            <a:ext cx="1526151" cy="2308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500" b="1" dirty="0">
                <a:solidFill>
                  <a:srgbClr val="EABD4C"/>
                </a:solidFill>
              </a:rPr>
              <a:t>CHERCHEUR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BD61FD7-9ADC-43F3-8A07-33C6130E76B0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4758499" y="2368027"/>
            <a:ext cx="1320946" cy="253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50" b="1" dirty="0">
                <a:solidFill>
                  <a:srgbClr val="882930"/>
                </a:solidFill>
              </a:rPr>
              <a:t>DIRECTRICE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1F2DEA0-3B85-4DCF-8E0A-9CB059558F15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6201134" y="3115021"/>
            <a:ext cx="1320946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defRPr/>
            </a:pPr>
            <a:r>
              <a:rPr lang="en-US" sz="1400" b="1" dirty="0">
                <a:solidFill>
                  <a:schemeClr val="accent4"/>
                </a:solidFill>
              </a:rPr>
              <a:t>DIRECTRICE ASSOCIÉE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9015076-58EA-4D04-904A-48FEF0CE44F5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592155" y="5853726"/>
            <a:ext cx="1731804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500" b="1" dirty="0"/>
              <a:t>ADJOINTE DE COMMUNICATION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B1CB19B-0CF0-4D24-B157-69148699267E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2061655" y="5781246"/>
            <a:ext cx="2029825" cy="923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defRPr/>
            </a:pPr>
            <a:r>
              <a:rPr lang="en-US" sz="1500" b="1" cap="all" dirty="0" err="1">
                <a:solidFill>
                  <a:srgbClr val="EABD4C"/>
                </a:solidFill>
              </a:rPr>
              <a:t>Adjointe</a:t>
            </a:r>
            <a:r>
              <a:rPr lang="en-US" sz="1500" b="1" cap="all" dirty="0">
                <a:solidFill>
                  <a:srgbClr val="EABD4C"/>
                </a:solidFill>
              </a:rPr>
              <a:t> </a:t>
            </a:r>
            <a:r>
              <a:rPr lang="en-US" sz="1500" b="1" cap="all" dirty="0" err="1">
                <a:solidFill>
                  <a:srgbClr val="EABD4C"/>
                </a:solidFill>
              </a:rPr>
              <a:t>exécutive</a:t>
            </a:r>
            <a:r>
              <a:rPr lang="en-US" sz="1500" b="1" cap="all" dirty="0">
                <a:solidFill>
                  <a:srgbClr val="EABD4C"/>
                </a:solidFill>
              </a:rPr>
              <a:t> au </a:t>
            </a:r>
            <a:r>
              <a:rPr lang="en-US" sz="1500" b="1" cap="all" dirty="0" err="1">
                <a:solidFill>
                  <a:srgbClr val="EABD4C"/>
                </a:solidFill>
              </a:rPr>
              <a:t>président</a:t>
            </a:r>
            <a:r>
              <a:rPr lang="en-US" sz="1500" b="1" cap="all" dirty="0">
                <a:solidFill>
                  <a:srgbClr val="EABD4C"/>
                </a:solidFill>
              </a:rPr>
              <a:t> national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2858993" y="4982632"/>
            <a:ext cx="402371" cy="3840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5193874" y="4991821"/>
            <a:ext cx="402371" cy="452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4162165" y="2738130"/>
            <a:ext cx="402371" cy="3840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5488629" y="3397711"/>
            <a:ext cx="402371" cy="3840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787305" y="5036425"/>
            <a:ext cx="402371" cy="3840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8307222" y="5035410"/>
            <a:ext cx="402371" cy="384081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5573D9C-4858-4B7A-B2E3-FFD4DAA08418}"/>
              </a:ext>
            </a:extLst>
          </p:cNvPr>
          <p:cNvCxnSpPr>
            <a:stCxn id="12" idx="4"/>
          </p:cNvCxnSpPr>
          <p:nvPr>
            <p:custDataLst>
              <p:tags r:id="rId31"/>
            </p:custDataLst>
          </p:nvPr>
        </p:nvCxnSpPr>
        <p:spPr>
          <a:xfrm flipH="1">
            <a:off x="5689815" y="4072429"/>
            <a:ext cx="1" cy="343713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55670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b="1" noProof="0" dirty="0">
                <a:solidFill>
                  <a:srgbClr val="882930"/>
                </a:solidFill>
              </a:rPr>
              <a:t>Objectifs</a:t>
            </a:r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>
            <p:custDataLst>
              <p:tags r:id="rId3"/>
            </p:custDataLst>
          </p:nvPr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169647" y="1857315"/>
            <a:ext cx="5496171" cy="10395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400" b="1" dirty="0"/>
              <a:t>Sont reconnaissants des services que nous offrons</a:t>
            </a:r>
            <a:endParaRPr lang="en-US" sz="24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10342" y="2007740"/>
            <a:ext cx="3670615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fr-FR" sz="2400" b="1" dirty="0">
                <a:solidFill>
                  <a:schemeClr val="tx2"/>
                </a:solidFill>
              </a:rPr>
              <a:t>Les membres qui connaissent le SESJ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5542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b="1" dirty="0">
                <a:solidFill>
                  <a:srgbClr val="882930"/>
                </a:solidFill>
              </a:rPr>
              <a:t>Objectifs</a:t>
            </a:r>
            <a:endParaRPr lang="fr-CA" b="1" noProof="0" dirty="0">
              <a:solidFill>
                <a:srgbClr val="882930"/>
              </a:solidFill>
            </a:endParaRPr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>
            <p:custDataLst>
              <p:tags r:id="rId3"/>
            </p:custDataLst>
          </p:nvPr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169647" y="1580316"/>
            <a:ext cx="5496171" cy="159351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400" b="1" dirty="0"/>
              <a:t>Sont reconnaissants des services que nous offrons</a:t>
            </a:r>
            <a:endParaRPr lang="en-US" sz="2400" b="1" dirty="0"/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 err="1"/>
              <a:t>S’impliquent</a:t>
            </a:r>
            <a:r>
              <a:rPr lang="en-US" sz="2400" b="1" dirty="0"/>
              <a:t> dans </a:t>
            </a:r>
            <a:r>
              <a:rPr lang="en-US" sz="2400" b="1" dirty="0" err="1"/>
              <a:t>leur</a:t>
            </a:r>
            <a:r>
              <a:rPr lang="en-US" sz="2400" b="1" dirty="0"/>
              <a:t> </a:t>
            </a:r>
            <a:r>
              <a:rPr lang="en-US" sz="2400" b="1" dirty="0" err="1"/>
              <a:t>syndicat</a:t>
            </a:r>
            <a:endParaRPr lang="en-US" sz="24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10343" y="2007740"/>
            <a:ext cx="3686943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fr-FR" sz="2400" b="1" dirty="0">
                <a:solidFill>
                  <a:schemeClr val="tx2"/>
                </a:solidFill>
              </a:rPr>
              <a:t>Les membres qui connaissent le SESJ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09398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b="1" dirty="0">
                <a:solidFill>
                  <a:srgbClr val="882930"/>
                </a:solidFill>
              </a:rPr>
              <a:t>Objectifs</a:t>
            </a:r>
            <a:endParaRPr lang="fr-CA" b="1" noProof="0" dirty="0">
              <a:solidFill>
                <a:srgbClr val="882930"/>
              </a:solidFill>
            </a:endParaRPr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>
            <p:custDataLst>
              <p:tags r:id="rId3"/>
            </p:custDataLst>
          </p:nvPr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169647" y="1026318"/>
            <a:ext cx="5496171" cy="270150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400" b="1" dirty="0"/>
              <a:t>Sont reconnaissants des services que nous offrons</a:t>
            </a:r>
            <a:endParaRPr lang="en-US" sz="2400" b="1" dirty="0"/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 err="1"/>
              <a:t>S’impliquent</a:t>
            </a:r>
            <a:r>
              <a:rPr lang="en-US" sz="2400" b="1" dirty="0"/>
              <a:t> dans </a:t>
            </a:r>
            <a:r>
              <a:rPr lang="en-US" sz="2400" b="1" dirty="0" err="1"/>
              <a:t>leur</a:t>
            </a:r>
            <a:r>
              <a:rPr lang="en-US" sz="2400" b="1" dirty="0"/>
              <a:t> </a:t>
            </a:r>
            <a:r>
              <a:rPr lang="en-US" sz="2400" b="1" dirty="0" err="1"/>
              <a:t>syndicat</a:t>
            </a:r>
            <a:endParaRPr lang="en-US" sz="2400" b="1" dirty="0"/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400" b="1" dirty="0"/>
              <a:t>Sont fiers d’être membres du syndicat</a:t>
            </a:r>
            <a:endParaRPr lang="en-US" sz="24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10343" y="2007740"/>
            <a:ext cx="3686943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fr-FR" sz="2400" b="1" dirty="0">
                <a:solidFill>
                  <a:schemeClr val="tx2"/>
                </a:solidFill>
              </a:rPr>
              <a:t>Les membres qui connaissent le SESJ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6772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b="1" dirty="0">
                <a:solidFill>
                  <a:srgbClr val="882930"/>
                </a:solidFill>
              </a:rPr>
              <a:t>Objectifs</a:t>
            </a:r>
            <a:endParaRPr lang="fr-CA" b="1" noProof="0" dirty="0">
              <a:solidFill>
                <a:srgbClr val="882930"/>
              </a:solidFill>
            </a:endParaRPr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>
            <p:custDataLst>
              <p:tags r:id="rId3"/>
            </p:custDataLst>
          </p:nvPr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169647" y="1026318"/>
            <a:ext cx="5496171" cy="270150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400" b="1" dirty="0"/>
              <a:t>Sont reconnaissants des services que nous offrons</a:t>
            </a:r>
            <a:endParaRPr lang="en-US" sz="2400" b="1" dirty="0"/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 err="1"/>
              <a:t>S’impliquent</a:t>
            </a:r>
            <a:r>
              <a:rPr lang="en-US" sz="2400" b="1" dirty="0"/>
              <a:t> dans </a:t>
            </a:r>
            <a:r>
              <a:rPr lang="en-US" sz="2400" b="1" dirty="0" err="1"/>
              <a:t>leur</a:t>
            </a:r>
            <a:r>
              <a:rPr lang="en-US" sz="2400" b="1" dirty="0"/>
              <a:t> </a:t>
            </a:r>
            <a:r>
              <a:rPr lang="en-US" sz="2400" b="1" dirty="0" err="1"/>
              <a:t>syndicat</a:t>
            </a:r>
            <a:endParaRPr lang="en-US" sz="2400" b="1" dirty="0"/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400" b="1" dirty="0"/>
              <a:t>Sont fiers d’être membres du syndicat</a:t>
            </a:r>
            <a:endParaRPr lang="en-US" sz="24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10343" y="2007740"/>
            <a:ext cx="3686943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fr-FR" sz="2400" b="1" dirty="0">
                <a:solidFill>
                  <a:schemeClr val="tx2"/>
                </a:solidFill>
              </a:rPr>
              <a:t>Les membres qui connaissent le SESJ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3" name="Rectangle 22"/>
          <p:cNvSpPr/>
          <p:nvPr>
            <p:custDataLst>
              <p:tags r:id="rId6"/>
            </p:custDataLst>
          </p:nvPr>
        </p:nvSpPr>
        <p:spPr>
          <a:xfrm>
            <a:off x="312047" y="4130260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169647" y="4314926"/>
            <a:ext cx="549617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buFont typeface="Wingdings" panose="05000000000000000000" pitchFamily="2" charset="2"/>
              <a:buChar char="ü"/>
              <a:defRPr/>
            </a:pPr>
            <a:r>
              <a:rPr lang="en-US" sz="2400" b="1" dirty="0" err="1"/>
              <a:t>Prennent</a:t>
            </a:r>
            <a:r>
              <a:rPr lang="en-US" sz="2400" b="1" dirty="0"/>
              <a:t> des </a:t>
            </a:r>
            <a:r>
              <a:rPr lang="en-US" sz="2400" b="1" dirty="0" err="1"/>
              <a:t>décisions</a:t>
            </a:r>
            <a:r>
              <a:rPr lang="en-US" sz="2400" b="1" dirty="0"/>
              <a:t> qui  …</a:t>
            </a:r>
          </a:p>
          <a:p>
            <a:pPr defTabSz="1219170">
              <a:defRPr/>
            </a:pPr>
            <a:r>
              <a:rPr lang="en-US" sz="2400" b="1" dirty="0"/>
              <a:t>  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49358" y="4028170"/>
            <a:ext cx="4147928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fr-FR" sz="2400" b="1" dirty="0">
                <a:solidFill>
                  <a:schemeClr val="tx2"/>
                </a:solidFill>
              </a:rPr>
              <a:t>Les décideurs clés qui connaissent le SESJ et son travail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628672" y="4131790"/>
            <a:ext cx="113395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5102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b="1" dirty="0">
                <a:solidFill>
                  <a:srgbClr val="882930"/>
                </a:solidFill>
              </a:rPr>
              <a:t>Objectifs</a:t>
            </a:r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4" name="Chevron 3"/>
          <p:cNvSpPr/>
          <p:nvPr>
            <p:custDataLst>
              <p:tags r:id="rId3"/>
            </p:custDataLst>
          </p:nvPr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169647" y="1026318"/>
            <a:ext cx="5496171" cy="270150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CA" sz="2400" b="1" dirty="0"/>
              <a:t>Sont reconnaissants des services que nous offrons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CA" sz="2400" b="1" dirty="0"/>
              <a:t>S’impliquent dans leur syndicat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CA" sz="2400" b="1" dirty="0"/>
              <a:t>Sont fiers d’être membres du syndicat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43000" y="2007740"/>
            <a:ext cx="3654286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fr-CA" sz="2400" b="1" dirty="0">
                <a:solidFill>
                  <a:schemeClr val="tx2"/>
                </a:solidFill>
              </a:rPr>
              <a:t>Les membres qui connaissent le SESJ</a:t>
            </a:r>
          </a:p>
        </p:txBody>
      </p:sp>
      <p:sp>
        <p:nvSpPr>
          <p:cNvPr id="23" name="Rectangle 22"/>
          <p:cNvSpPr/>
          <p:nvPr>
            <p:custDataLst>
              <p:tags r:id="rId6"/>
            </p:custDataLst>
          </p:nvPr>
        </p:nvSpPr>
        <p:spPr>
          <a:xfrm>
            <a:off x="312047" y="4130260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169647" y="4130260"/>
            <a:ext cx="549617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buFont typeface="Wingdings" panose="05000000000000000000" pitchFamily="2" charset="2"/>
              <a:buChar char="ü"/>
              <a:defRPr/>
            </a:pPr>
            <a:r>
              <a:rPr lang="fr-CA" sz="2400" b="1" dirty="0"/>
              <a:t>Prennent des décisions qui…</a:t>
            </a:r>
          </a:p>
          <a:p>
            <a:pPr marL="261938" defTabSz="1219170">
              <a:defRPr/>
            </a:pPr>
            <a:r>
              <a:rPr lang="fr-CA" sz="2400" b="1" dirty="0"/>
              <a:t>améliorent la vie professionnelle et économique de nos membres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49358" y="4028170"/>
            <a:ext cx="4147928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fr-CA" sz="2400" b="1" dirty="0">
                <a:solidFill>
                  <a:schemeClr val="tx2"/>
                </a:solidFill>
              </a:rPr>
              <a:t>Les décideurs clés qui connaissent le SESJ et son travail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628672" y="4131790"/>
            <a:ext cx="113395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0559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POLITIQUE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09651" y="3159177"/>
            <a:ext cx="10048679" cy="163576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Réunions – commissaires, bureaucrates, parlementaires, ministres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pPr marL="0" indent="0" algn="just">
              <a:lnSpc>
                <a:spcPct val="150000"/>
              </a:lnSpc>
              <a:spcAft>
                <a:spcPts val="1200"/>
              </a:spcAft>
              <a:buNone/>
            </a:pPr>
            <a:endParaRPr lang="en-US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71060" y="1568393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451652" y="1663552"/>
            <a:ext cx="8932853" cy="156966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2800" b="1" dirty="0">
                <a:solidFill>
                  <a:schemeClr val="tx2"/>
                </a:solidFill>
                <a:latin typeface="+mj-lt"/>
              </a:rPr>
              <a:t>Veiller à ce que les décideurs clés soient conscients des enjeux clés pour les membres du SESJ :</a:t>
            </a:r>
            <a:r>
              <a:rPr lang="fr-FR" sz="3200" b="1" dirty="0">
                <a:solidFill>
                  <a:schemeClr val="tx2"/>
                </a:solidFill>
                <a:latin typeface="+mj-lt"/>
              </a:rPr>
              <a:t>
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>
            <p:custDataLst>
              <p:tags r:id="rId6"/>
            </p:custDataLst>
          </p:nvPr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966502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POLITIQUE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09651" y="3159177"/>
            <a:ext cx="10048679" cy="102021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Réunions – commissaires, bureaucrates, parlementaires, ministres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Comités parlementaires – C-65, harcèlement, et C-83, isolement préventif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71060" y="1534474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451652" y="1663552"/>
            <a:ext cx="8932853" cy="86177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400"/>
              </a:spcAft>
              <a:buNone/>
            </a:pPr>
            <a:r>
              <a:rPr lang="fr-FR" sz="2800" b="1" dirty="0">
                <a:solidFill>
                  <a:srgbClr val="262626"/>
                </a:solidFill>
                <a:latin typeface="Roboto"/>
              </a:rPr>
              <a:t>Veiller à ce que les décideurs clés soient conscients des enjeux clés pour les membres du SESJ :</a:t>
            </a:r>
            <a:endParaRPr lang="en-US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>
            <p:custDataLst>
              <p:tags r:id="rId6"/>
            </p:custDataLst>
          </p:nvPr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06354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POLITIQUE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09651" y="3159177"/>
            <a:ext cx="10048679" cy="169277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Réunions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Comités parlementaires – C-65, harcèlement, et C-83, isolement préventif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Articles </a:t>
            </a:r>
            <a:r>
              <a:rPr lang="en-US" sz="2000" b="1" dirty="0" err="1">
                <a:solidFill>
                  <a:schemeClr val="tx2"/>
                </a:solidFill>
                <a:latin typeface="+mj-lt"/>
              </a:rPr>
              <a:t>d’opinion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71060" y="1569272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451652" y="1663552"/>
            <a:ext cx="8932853" cy="86177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2800" b="1" dirty="0">
                <a:solidFill>
                  <a:schemeClr val="tx2"/>
                </a:solidFill>
                <a:latin typeface="+mj-lt"/>
              </a:rPr>
              <a:t>Veiller à ce que les décideurs clés soient conscients des enjeux clés pour les membres du SESJ :</a:t>
            </a:r>
            <a:endParaRPr lang="en-US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>
            <p:custDataLst>
              <p:tags r:id="rId6"/>
            </p:custDataLst>
          </p:nvPr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625595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POLITIQUE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09651" y="3159177"/>
            <a:ext cx="10048679" cy="230832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Réunions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Comités parlementaires – C-65, harcèlement, et C-83, isolement préventif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Articles d’opinion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Recherche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71060" y="1583676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451652" y="1663552"/>
            <a:ext cx="8932853" cy="86177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2800" b="1" dirty="0">
                <a:solidFill>
                  <a:schemeClr val="tx2"/>
                </a:solidFill>
                <a:latin typeface="+mj-lt"/>
              </a:rPr>
              <a:t>Veiller à ce que les décideurs clés soient conscients des enjeux clés pour les membres du SESJ :</a:t>
            </a:r>
            <a:endParaRPr lang="en-US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>
            <p:custDataLst>
              <p:tags r:id="rId6"/>
            </p:custDataLst>
          </p:nvPr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335198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73512"/>
            <a:ext cx="9791113" cy="3309395"/>
          </a:xfrm>
          <a:prstGeom prst="rect">
            <a:avLst/>
          </a:prstGeom>
        </p:spPr>
      </p:pic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590842" y="3959903"/>
            <a:ext cx="11099409" cy="19485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FINANCES ET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88767886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POLITIQUE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09651" y="3159177"/>
            <a:ext cx="10048679" cy="286687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Réunions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Comités parlementaires – C-65, harcèlement, et C-83, isolement préventif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Articles d’opinion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Recherche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Participation aux élections fédérales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71060" y="1612219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451652" y="1663552"/>
            <a:ext cx="8932853" cy="86177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2800" b="1" dirty="0">
                <a:solidFill>
                  <a:schemeClr val="tx2"/>
                </a:solidFill>
                <a:latin typeface="+mj-lt"/>
              </a:rPr>
              <a:t>Veiller à ce que les décideurs clés soient conscients des enjeux clés pour les membres du SESJ :</a:t>
            </a:r>
            <a:endParaRPr lang="en-US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>
            <p:custDataLst>
              <p:tags r:id="rId6"/>
            </p:custDataLst>
          </p:nvPr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624333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3077" y="455944"/>
            <a:ext cx="11157817" cy="660511"/>
          </a:xfrm>
        </p:spPr>
        <p:txBody>
          <a:bodyPr/>
          <a:lstStyle/>
          <a:p>
            <a:r>
              <a:rPr lang="fr-FR" sz="4000" b="1" dirty="0">
                <a:solidFill>
                  <a:srgbClr val="882930"/>
                </a:solidFill>
              </a:rPr>
              <a:t>Principaux sujets de politique pour le SESJ</a:t>
            </a:r>
            <a:endParaRPr lang="fr-CA" b="1" noProof="0" dirty="0">
              <a:solidFill>
                <a:srgbClr val="882930"/>
              </a:solidFill>
            </a:endParaRPr>
          </a:p>
        </p:txBody>
      </p:sp>
      <p:sp>
        <p:nvSpPr>
          <p:cNvPr id="15" name="Rounded Rectangle 14"/>
          <p:cNvSpPr/>
          <p:nvPr>
            <p:custDataLst>
              <p:tags r:id="rId2"/>
            </p:custDataLst>
          </p:nvPr>
        </p:nvSpPr>
        <p:spPr>
          <a:xfrm rot="5400000">
            <a:off x="3739248" y="2888421"/>
            <a:ext cx="621506" cy="55563"/>
          </a:xfrm>
          <a:prstGeom prst="roundRect">
            <a:avLst>
              <a:gd name="adj" fmla="val 50000"/>
            </a:avLst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49005" y="2632050"/>
            <a:ext cx="2856610" cy="5682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en-US" sz="2800" b="1" dirty="0" err="1"/>
              <a:t>Harcèlement</a:t>
            </a:r>
            <a:endParaRPr lang="en-US" sz="2800" b="1" dirty="0"/>
          </a:p>
        </p:txBody>
      </p:sp>
      <p:sp>
        <p:nvSpPr>
          <p:cNvPr id="20" name="Rounded Rectangle 19"/>
          <p:cNvSpPr/>
          <p:nvPr>
            <p:custDataLst>
              <p:tags r:id="rId4"/>
            </p:custDataLst>
          </p:nvPr>
        </p:nvSpPr>
        <p:spPr>
          <a:xfrm rot="5400000">
            <a:off x="3697843" y="4935914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>
            <p:custDataLst>
              <p:tags r:id="rId5"/>
            </p:custDataLst>
          </p:nvPr>
        </p:nvSpPr>
        <p:spPr>
          <a:xfrm rot="5400000">
            <a:off x="7918386" y="2888420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>
            <p:custDataLst>
              <p:tags r:id="rId6"/>
            </p:custDataLst>
          </p:nvPr>
        </p:nvSpPr>
        <p:spPr>
          <a:xfrm rot="5400000">
            <a:off x="7919220" y="4996506"/>
            <a:ext cx="621506" cy="57233"/>
          </a:xfrm>
          <a:prstGeom prst="roundRect">
            <a:avLst>
              <a:gd name="adj" fmla="val 50000"/>
            </a:avLst>
          </a:prstGeom>
          <a:solidFill>
            <a:srgbClr val="882930"/>
          </a:solidFill>
          <a:ln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ardrop 3"/>
          <p:cNvSpPr/>
          <p:nvPr>
            <p:custDataLst>
              <p:tags r:id="rId7"/>
            </p:custDataLst>
          </p:nvPr>
        </p:nvSpPr>
        <p:spPr>
          <a:xfrm>
            <a:off x="4164550" y="4169792"/>
            <a:ext cx="1794463" cy="17944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>
            <p:custDataLst>
              <p:tags r:id="rId8"/>
            </p:custDataLst>
          </p:nvPr>
        </p:nvSpPr>
        <p:spPr>
          <a:xfrm rot="10800000">
            <a:off x="6103420" y="2279757"/>
            <a:ext cx="1966771" cy="1783006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ardrop 5"/>
          <p:cNvSpPr/>
          <p:nvPr>
            <p:custDataLst>
              <p:tags r:id="rId9"/>
            </p:custDataLst>
          </p:nvPr>
        </p:nvSpPr>
        <p:spPr>
          <a:xfrm rot="5400000">
            <a:off x="4220888" y="2308547"/>
            <a:ext cx="1794714" cy="1737140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>
            <p:custDataLst>
              <p:tags r:id="rId10"/>
            </p:custDataLst>
          </p:nvPr>
        </p:nvSpPr>
        <p:spPr>
          <a:xfrm rot="16200000">
            <a:off x="6189379" y="4095566"/>
            <a:ext cx="1768422" cy="1968956"/>
          </a:xfrm>
          <a:prstGeom prst="teardrop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lock Arc 8"/>
          <p:cNvSpPr/>
          <p:nvPr>
            <p:custDataLst>
              <p:tags r:id="rId11"/>
            </p:custDataLst>
          </p:nvPr>
        </p:nvSpPr>
        <p:spPr>
          <a:xfrm rot="2129042">
            <a:off x="6218883" y="2400369"/>
            <a:ext cx="1585111" cy="158511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>
            <p:custDataLst>
              <p:tags r:id="rId12"/>
            </p:custDataLst>
          </p:nvPr>
        </p:nvSpPr>
        <p:spPr>
          <a:xfrm rot="18927041">
            <a:off x="4609907" y="2708677"/>
            <a:ext cx="931351" cy="93135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>
            <p:custDataLst>
              <p:tags r:id="rId13"/>
            </p:custDataLst>
          </p:nvPr>
        </p:nvSpPr>
        <p:spPr>
          <a:xfrm rot="13327656">
            <a:off x="4380576" y="4355426"/>
            <a:ext cx="1362412" cy="1362412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>
            <p:custDataLst>
              <p:tags r:id="rId14"/>
            </p:custDataLst>
          </p:nvPr>
        </p:nvSpPr>
        <p:spPr>
          <a:xfrm rot="7643042">
            <a:off x="6627756" y="4629817"/>
            <a:ext cx="1002965" cy="1002965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77"/>
          <p:cNvSpPr>
            <a:spLocks noEditPoints="1"/>
          </p:cNvSpPr>
          <p:nvPr>
            <p:custDataLst>
              <p:tags r:id="rId15"/>
            </p:custDataLst>
          </p:nvPr>
        </p:nvSpPr>
        <p:spPr bwMode="auto">
          <a:xfrm>
            <a:off x="6613480" y="4581831"/>
            <a:ext cx="667222" cy="628977"/>
          </a:xfrm>
          <a:custGeom>
            <a:avLst/>
            <a:gdLst/>
            <a:ahLst/>
            <a:cxnLst>
              <a:cxn ang="0">
                <a:pos x="177" y="145"/>
              </a:cxn>
              <a:cxn ang="0">
                <a:pos x="177" y="209"/>
              </a:cxn>
              <a:cxn ang="0">
                <a:pos x="144" y="209"/>
              </a:cxn>
              <a:cxn ang="0">
                <a:pos x="144" y="145"/>
              </a:cxn>
              <a:cxn ang="0">
                <a:pos x="177" y="145"/>
              </a:cxn>
              <a:cxn ang="0">
                <a:pos x="177" y="145"/>
              </a:cxn>
              <a:cxn ang="0">
                <a:pos x="47" y="114"/>
              </a:cxn>
              <a:cxn ang="0">
                <a:pos x="53" y="108"/>
              </a:cxn>
              <a:cxn ang="0">
                <a:pos x="129" y="36"/>
              </a:cxn>
              <a:cxn ang="0">
                <a:pos x="207" y="112"/>
              </a:cxn>
              <a:cxn ang="0">
                <a:pos x="210" y="114"/>
              </a:cxn>
              <a:cxn ang="0">
                <a:pos x="210" y="211"/>
              </a:cxn>
              <a:cxn ang="0">
                <a:pos x="193" y="210"/>
              </a:cxn>
              <a:cxn ang="0">
                <a:pos x="193" y="129"/>
              </a:cxn>
              <a:cxn ang="0">
                <a:pos x="128" y="129"/>
              </a:cxn>
              <a:cxn ang="0">
                <a:pos x="128" y="210"/>
              </a:cxn>
              <a:cxn ang="0">
                <a:pos x="47" y="209"/>
              </a:cxn>
              <a:cxn ang="0">
                <a:pos x="47" y="114"/>
              </a:cxn>
              <a:cxn ang="0">
                <a:pos x="47" y="114"/>
              </a:cxn>
              <a:cxn ang="0">
                <a:pos x="128" y="0"/>
              </a:cxn>
              <a:cxn ang="0">
                <a:pos x="112" y="16"/>
              </a:cxn>
              <a:cxn ang="0">
                <a:pos x="0" y="129"/>
              </a:cxn>
              <a:cxn ang="0">
                <a:pos x="16" y="145"/>
              </a:cxn>
              <a:cxn ang="0">
                <a:pos x="32" y="129"/>
              </a:cxn>
              <a:cxn ang="0">
                <a:pos x="32" y="225"/>
              </a:cxn>
              <a:cxn ang="0">
                <a:pos x="128" y="225"/>
              </a:cxn>
              <a:cxn ang="0">
                <a:pos x="193" y="225"/>
              </a:cxn>
              <a:cxn ang="0">
                <a:pos x="225" y="225"/>
              </a:cxn>
              <a:cxn ang="0">
                <a:pos x="225" y="129"/>
              </a:cxn>
              <a:cxn ang="0">
                <a:pos x="241" y="145"/>
              </a:cxn>
              <a:cxn ang="0">
                <a:pos x="257" y="129"/>
              </a:cxn>
              <a:cxn ang="0">
                <a:pos x="144" y="16"/>
              </a:cxn>
              <a:cxn ang="0">
                <a:pos x="128" y="0"/>
              </a:cxn>
              <a:cxn ang="0">
                <a:pos x="128" y="0"/>
              </a:cxn>
              <a:cxn ang="0">
                <a:pos x="64" y="129"/>
              </a:cxn>
              <a:cxn ang="0">
                <a:pos x="64" y="177"/>
              </a:cxn>
              <a:cxn ang="0">
                <a:pos x="112" y="177"/>
              </a:cxn>
              <a:cxn ang="0">
                <a:pos x="112" y="129"/>
              </a:cxn>
              <a:cxn ang="0">
                <a:pos x="64" y="129"/>
              </a:cxn>
              <a:cxn ang="0">
                <a:pos x="64" y="129"/>
              </a:cxn>
            </a:cxnLst>
            <a:rect l="0" t="0" r="r" b="b"/>
            <a:pathLst>
              <a:path w="257" h="225">
                <a:moveTo>
                  <a:pt x="177" y="145"/>
                </a:moveTo>
                <a:lnTo>
                  <a:pt x="177" y="209"/>
                </a:lnTo>
                <a:lnTo>
                  <a:pt x="144" y="209"/>
                </a:lnTo>
                <a:lnTo>
                  <a:pt x="144" y="145"/>
                </a:lnTo>
                <a:lnTo>
                  <a:pt x="177" y="145"/>
                </a:lnTo>
                <a:lnTo>
                  <a:pt x="177" y="145"/>
                </a:lnTo>
                <a:close/>
                <a:moveTo>
                  <a:pt x="47" y="114"/>
                </a:moveTo>
                <a:lnTo>
                  <a:pt x="53" y="108"/>
                </a:lnTo>
                <a:lnTo>
                  <a:pt x="129" y="36"/>
                </a:lnTo>
                <a:lnTo>
                  <a:pt x="207" y="112"/>
                </a:lnTo>
                <a:lnTo>
                  <a:pt x="210" y="114"/>
                </a:lnTo>
                <a:lnTo>
                  <a:pt x="210" y="211"/>
                </a:lnTo>
                <a:lnTo>
                  <a:pt x="193" y="210"/>
                </a:lnTo>
                <a:lnTo>
                  <a:pt x="193" y="129"/>
                </a:lnTo>
                <a:lnTo>
                  <a:pt x="128" y="129"/>
                </a:lnTo>
                <a:lnTo>
                  <a:pt x="128" y="210"/>
                </a:lnTo>
                <a:lnTo>
                  <a:pt x="47" y="209"/>
                </a:lnTo>
                <a:lnTo>
                  <a:pt x="47" y="114"/>
                </a:lnTo>
                <a:lnTo>
                  <a:pt x="47" y="114"/>
                </a:lnTo>
                <a:close/>
                <a:moveTo>
                  <a:pt x="128" y="0"/>
                </a:moveTo>
                <a:lnTo>
                  <a:pt x="112" y="16"/>
                </a:lnTo>
                <a:lnTo>
                  <a:pt x="0" y="129"/>
                </a:lnTo>
                <a:lnTo>
                  <a:pt x="16" y="145"/>
                </a:lnTo>
                <a:lnTo>
                  <a:pt x="32" y="129"/>
                </a:lnTo>
                <a:lnTo>
                  <a:pt x="32" y="225"/>
                </a:lnTo>
                <a:lnTo>
                  <a:pt x="128" y="225"/>
                </a:lnTo>
                <a:lnTo>
                  <a:pt x="193" y="225"/>
                </a:lnTo>
                <a:lnTo>
                  <a:pt x="225" y="225"/>
                </a:lnTo>
                <a:lnTo>
                  <a:pt x="225" y="129"/>
                </a:lnTo>
                <a:lnTo>
                  <a:pt x="241" y="145"/>
                </a:lnTo>
                <a:lnTo>
                  <a:pt x="257" y="129"/>
                </a:lnTo>
                <a:lnTo>
                  <a:pt x="144" y="16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64" y="129"/>
                </a:moveTo>
                <a:lnTo>
                  <a:pt x="64" y="177"/>
                </a:lnTo>
                <a:lnTo>
                  <a:pt x="112" y="177"/>
                </a:lnTo>
                <a:lnTo>
                  <a:pt x="112" y="129"/>
                </a:lnTo>
                <a:lnTo>
                  <a:pt x="64" y="129"/>
                </a:lnTo>
                <a:lnTo>
                  <a:pt x="64" y="12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0"/>
          <p:cNvSpPr>
            <a:spLocks noEditPoints="1"/>
          </p:cNvSpPr>
          <p:nvPr>
            <p:custDataLst>
              <p:tags r:id="rId16"/>
            </p:custDataLst>
          </p:nvPr>
        </p:nvSpPr>
        <p:spPr bwMode="auto">
          <a:xfrm>
            <a:off x="6665843" y="2764435"/>
            <a:ext cx="793497" cy="813651"/>
          </a:xfrm>
          <a:custGeom>
            <a:avLst/>
            <a:gdLst/>
            <a:ahLst/>
            <a:cxnLst>
              <a:cxn ang="0">
                <a:pos x="305" y="150"/>
              </a:cxn>
              <a:cxn ang="0">
                <a:pos x="281" y="147"/>
              </a:cxn>
              <a:cxn ang="0">
                <a:pos x="235" y="129"/>
              </a:cxn>
              <a:cxn ang="0">
                <a:pos x="200" y="75"/>
              </a:cxn>
              <a:cxn ang="0">
                <a:pos x="305" y="0"/>
              </a:cxn>
              <a:cxn ang="0">
                <a:pos x="401" y="75"/>
              </a:cxn>
              <a:cxn ang="0">
                <a:pos x="305" y="150"/>
              </a:cxn>
              <a:cxn ang="0">
                <a:pos x="176" y="288"/>
              </a:cxn>
              <a:cxn ang="0">
                <a:pos x="242" y="324"/>
              </a:cxn>
              <a:cxn ang="0">
                <a:pos x="250" y="374"/>
              </a:cxn>
              <a:cxn ang="0">
                <a:pos x="1" y="374"/>
              </a:cxn>
              <a:cxn ang="0">
                <a:pos x="12" y="322"/>
              </a:cxn>
              <a:cxn ang="0">
                <a:pos x="76" y="288"/>
              </a:cxn>
              <a:cxn ang="0">
                <a:pos x="102" y="243"/>
              </a:cxn>
              <a:cxn ang="0">
                <a:pos x="102" y="234"/>
              </a:cxn>
              <a:cxn ang="0">
                <a:pos x="76" y="186"/>
              </a:cxn>
              <a:cxn ang="0">
                <a:pos x="76" y="152"/>
              </a:cxn>
              <a:cxn ang="0">
                <a:pos x="117" y="98"/>
              </a:cxn>
              <a:cxn ang="0">
                <a:pos x="138" y="108"/>
              </a:cxn>
              <a:cxn ang="0">
                <a:pos x="176" y="152"/>
              </a:cxn>
              <a:cxn ang="0">
                <a:pos x="176" y="190"/>
              </a:cxn>
              <a:cxn ang="0">
                <a:pos x="152" y="234"/>
              </a:cxn>
              <a:cxn ang="0">
                <a:pos x="151" y="242"/>
              </a:cxn>
              <a:cxn ang="0">
                <a:pos x="176" y="288"/>
              </a:cxn>
              <a:cxn ang="0">
                <a:pos x="226" y="200"/>
              </a:cxn>
              <a:cxn ang="0">
                <a:pos x="201" y="175"/>
              </a:cxn>
              <a:cxn ang="0">
                <a:pos x="226" y="150"/>
              </a:cxn>
              <a:cxn ang="0">
                <a:pos x="250" y="175"/>
              </a:cxn>
              <a:cxn ang="0">
                <a:pos x="226" y="200"/>
              </a:cxn>
            </a:cxnLst>
            <a:rect l="0" t="0" r="r" b="b"/>
            <a:pathLst>
              <a:path w="401" h="374">
                <a:moveTo>
                  <a:pt x="305" y="150"/>
                </a:moveTo>
                <a:cubicBezTo>
                  <a:pt x="298" y="150"/>
                  <a:pt x="288" y="148"/>
                  <a:pt x="281" y="147"/>
                </a:cubicBezTo>
                <a:cubicBezTo>
                  <a:pt x="253" y="139"/>
                  <a:pt x="241" y="133"/>
                  <a:pt x="235" y="129"/>
                </a:cubicBezTo>
                <a:cubicBezTo>
                  <a:pt x="211" y="115"/>
                  <a:pt x="200" y="99"/>
                  <a:pt x="200" y="75"/>
                </a:cubicBezTo>
                <a:cubicBezTo>
                  <a:pt x="200" y="33"/>
                  <a:pt x="246" y="0"/>
                  <a:pt x="305" y="0"/>
                </a:cubicBezTo>
                <a:cubicBezTo>
                  <a:pt x="365" y="0"/>
                  <a:pt x="401" y="33"/>
                  <a:pt x="401" y="75"/>
                </a:cubicBezTo>
                <a:cubicBezTo>
                  <a:pt x="401" y="118"/>
                  <a:pt x="365" y="150"/>
                  <a:pt x="305" y="150"/>
                </a:cubicBezTo>
                <a:close/>
                <a:moveTo>
                  <a:pt x="176" y="288"/>
                </a:moveTo>
                <a:cubicBezTo>
                  <a:pt x="213" y="293"/>
                  <a:pt x="237" y="316"/>
                  <a:pt x="242" y="324"/>
                </a:cubicBezTo>
                <a:cubicBezTo>
                  <a:pt x="250" y="339"/>
                  <a:pt x="250" y="374"/>
                  <a:pt x="250" y="374"/>
                </a:cubicBezTo>
                <a:cubicBezTo>
                  <a:pt x="1" y="374"/>
                  <a:pt x="1" y="374"/>
                  <a:pt x="1" y="374"/>
                </a:cubicBezTo>
                <a:cubicBezTo>
                  <a:pt x="1" y="374"/>
                  <a:pt x="0" y="337"/>
                  <a:pt x="12" y="322"/>
                </a:cubicBezTo>
                <a:cubicBezTo>
                  <a:pt x="19" y="315"/>
                  <a:pt x="40" y="293"/>
                  <a:pt x="76" y="288"/>
                </a:cubicBezTo>
                <a:cubicBezTo>
                  <a:pt x="112" y="282"/>
                  <a:pt x="101" y="242"/>
                  <a:pt x="102" y="243"/>
                </a:cubicBezTo>
                <a:cubicBezTo>
                  <a:pt x="103" y="244"/>
                  <a:pt x="102" y="234"/>
                  <a:pt x="102" y="234"/>
                </a:cubicBezTo>
                <a:cubicBezTo>
                  <a:pt x="102" y="234"/>
                  <a:pt x="76" y="209"/>
                  <a:pt x="76" y="186"/>
                </a:cubicBezTo>
                <a:cubicBezTo>
                  <a:pt x="76" y="164"/>
                  <a:pt x="76" y="152"/>
                  <a:pt x="76" y="152"/>
                </a:cubicBezTo>
                <a:cubicBezTo>
                  <a:pt x="76" y="152"/>
                  <a:pt x="80" y="98"/>
                  <a:pt x="117" y="98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71" y="108"/>
                  <a:pt x="176" y="152"/>
                  <a:pt x="176" y="152"/>
                </a:cubicBezTo>
                <a:cubicBezTo>
                  <a:pt x="176" y="190"/>
                  <a:pt x="176" y="190"/>
                  <a:pt x="176" y="190"/>
                </a:cubicBezTo>
                <a:cubicBezTo>
                  <a:pt x="176" y="190"/>
                  <a:pt x="172" y="222"/>
                  <a:pt x="152" y="234"/>
                </a:cubicBezTo>
                <a:cubicBezTo>
                  <a:pt x="152" y="234"/>
                  <a:pt x="150" y="243"/>
                  <a:pt x="151" y="242"/>
                </a:cubicBezTo>
                <a:cubicBezTo>
                  <a:pt x="152" y="242"/>
                  <a:pt x="141" y="282"/>
                  <a:pt x="176" y="288"/>
                </a:cubicBezTo>
                <a:close/>
                <a:moveTo>
                  <a:pt x="226" y="200"/>
                </a:moveTo>
                <a:cubicBezTo>
                  <a:pt x="212" y="200"/>
                  <a:pt x="201" y="189"/>
                  <a:pt x="201" y="175"/>
                </a:cubicBezTo>
                <a:cubicBezTo>
                  <a:pt x="201" y="161"/>
                  <a:pt x="212" y="150"/>
                  <a:pt x="226" y="150"/>
                </a:cubicBezTo>
                <a:cubicBezTo>
                  <a:pt x="239" y="150"/>
                  <a:pt x="250" y="161"/>
                  <a:pt x="250" y="175"/>
                </a:cubicBezTo>
                <a:cubicBezTo>
                  <a:pt x="250" y="189"/>
                  <a:pt x="239" y="200"/>
                  <a:pt x="226" y="200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/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5075583" y="3052556"/>
            <a:ext cx="465067" cy="512280"/>
          </a:xfrm>
          <a:custGeom>
            <a:avLst/>
            <a:gdLst/>
            <a:ahLst/>
            <a:cxnLst>
              <a:cxn ang="0">
                <a:pos x="103" y="125"/>
              </a:cxn>
              <a:cxn ang="0">
                <a:pos x="199" y="25"/>
              </a:cxn>
              <a:cxn ang="0">
                <a:pos x="263" y="65"/>
              </a:cxn>
              <a:cxn ang="0">
                <a:pos x="258" y="135"/>
              </a:cxn>
              <a:cxn ang="0">
                <a:pos x="277" y="148"/>
              </a:cxn>
              <a:cxn ang="0">
                <a:pos x="246" y="196"/>
              </a:cxn>
              <a:cxn ang="0">
                <a:pos x="227" y="227"/>
              </a:cxn>
              <a:cxn ang="0">
                <a:pos x="223" y="257"/>
              </a:cxn>
              <a:cxn ang="0">
                <a:pos x="255" y="265"/>
              </a:cxn>
              <a:cxn ang="0">
                <a:pos x="309" y="272"/>
              </a:cxn>
              <a:cxn ang="0">
                <a:pos x="365" y="303"/>
              </a:cxn>
              <a:cxn ang="0">
                <a:pos x="370" y="350"/>
              </a:cxn>
              <a:cxn ang="0">
                <a:pos x="0" y="350"/>
              </a:cxn>
              <a:cxn ang="0">
                <a:pos x="1" y="304"/>
              </a:cxn>
              <a:cxn ang="0">
                <a:pos x="133" y="258"/>
              </a:cxn>
              <a:cxn ang="0">
                <a:pos x="135" y="229"/>
              </a:cxn>
              <a:cxn ang="0">
                <a:pos x="120" y="192"/>
              </a:cxn>
              <a:cxn ang="0">
                <a:pos x="108" y="183"/>
              </a:cxn>
              <a:cxn ang="0">
                <a:pos x="98" y="130"/>
              </a:cxn>
              <a:cxn ang="0">
                <a:pos x="101" y="130"/>
              </a:cxn>
              <a:cxn ang="0">
                <a:pos x="104" y="130"/>
              </a:cxn>
              <a:cxn ang="0">
                <a:pos x="103" y="125"/>
              </a:cxn>
            </a:cxnLst>
            <a:rect l="0" t="0" r="r" b="b"/>
            <a:pathLst>
              <a:path w="378" h="350">
                <a:moveTo>
                  <a:pt x="103" y="125"/>
                </a:moveTo>
                <a:cubicBezTo>
                  <a:pt x="103" y="125"/>
                  <a:pt x="74" y="0"/>
                  <a:pt x="199" y="25"/>
                </a:cubicBezTo>
                <a:cubicBezTo>
                  <a:pt x="199" y="25"/>
                  <a:pt x="259" y="15"/>
                  <a:pt x="263" y="65"/>
                </a:cubicBezTo>
                <a:cubicBezTo>
                  <a:pt x="268" y="116"/>
                  <a:pt x="258" y="135"/>
                  <a:pt x="258" y="135"/>
                </a:cubicBezTo>
                <a:cubicBezTo>
                  <a:pt x="258" y="135"/>
                  <a:pt x="277" y="131"/>
                  <a:pt x="277" y="148"/>
                </a:cubicBezTo>
                <a:cubicBezTo>
                  <a:pt x="277" y="165"/>
                  <a:pt x="263" y="192"/>
                  <a:pt x="246" y="196"/>
                </a:cubicBezTo>
                <a:cubicBezTo>
                  <a:pt x="246" y="196"/>
                  <a:pt x="241" y="212"/>
                  <a:pt x="227" y="227"/>
                </a:cubicBezTo>
                <a:cubicBezTo>
                  <a:pt x="221" y="234"/>
                  <a:pt x="221" y="254"/>
                  <a:pt x="223" y="257"/>
                </a:cubicBezTo>
                <a:cubicBezTo>
                  <a:pt x="224" y="258"/>
                  <a:pt x="237" y="262"/>
                  <a:pt x="255" y="265"/>
                </a:cubicBezTo>
                <a:cubicBezTo>
                  <a:pt x="271" y="268"/>
                  <a:pt x="290" y="268"/>
                  <a:pt x="309" y="272"/>
                </a:cubicBezTo>
                <a:cubicBezTo>
                  <a:pt x="353" y="279"/>
                  <a:pt x="359" y="295"/>
                  <a:pt x="365" y="303"/>
                </a:cubicBezTo>
                <a:cubicBezTo>
                  <a:pt x="378" y="323"/>
                  <a:pt x="370" y="350"/>
                  <a:pt x="370" y="350"/>
                </a:cubicBezTo>
                <a:cubicBezTo>
                  <a:pt x="0" y="350"/>
                  <a:pt x="0" y="350"/>
                  <a:pt x="0" y="350"/>
                </a:cubicBezTo>
                <a:cubicBezTo>
                  <a:pt x="1" y="304"/>
                  <a:pt x="1" y="304"/>
                  <a:pt x="1" y="304"/>
                </a:cubicBezTo>
                <a:cubicBezTo>
                  <a:pt x="1" y="304"/>
                  <a:pt x="9" y="266"/>
                  <a:pt x="133" y="258"/>
                </a:cubicBezTo>
                <a:cubicBezTo>
                  <a:pt x="133" y="258"/>
                  <a:pt x="137" y="257"/>
                  <a:pt x="135" y="229"/>
                </a:cubicBezTo>
                <a:cubicBezTo>
                  <a:pt x="135" y="229"/>
                  <a:pt x="120" y="201"/>
                  <a:pt x="120" y="192"/>
                </a:cubicBezTo>
                <a:cubicBezTo>
                  <a:pt x="120" y="190"/>
                  <a:pt x="113" y="188"/>
                  <a:pt x="108" y="183"/>
                </a:cubicBezTo>
                <a:cubicBezTo>
                  <a:pt x="94" y="169"/>
                  <a:pt x="81" y="139"/>
                  <a:pt x="98" y="130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30"/>
                  <a:pt x="104" y="130"/>
                  <a:pt x="104" y="130"/>
                </a:cubicBezTo>
                <a:lnTo>
                  <a:pt x="103" y="12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5"/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5034732" y="3066503"/>
            <a:ext cx="200738" cy="510159"/>
          </a:xfrm>
          <a:custGeom>
            <a:avLst/>
            <a:gdLst/>
            <a:ahLst/>
            <a:cxnLst>
              <a:cxn ang="0">
                <a:pos x="157" y="77"/>
              </a:cxn>
              <a:cxn ang="0">
                <a:pos x="174" y="21"/>
              </a:cxn>
              <a:cxn ang="0">
                <a:pos x="88" y="62"/>
              </a:cxn>
              <a:cxn ang="0">
                <a:pos x="84" y="112"/>
              </a:cxn>
              <a:cxn ang="0">
                <a:pos x="78" y="150"/>
              </a:cxn>
              <a:cxn ang="0">
                <a:pos x="97" y="180"/>
              </a:cxn>
              <a:cxn ang="0">
                <a:pos x="115" y="209"/>
              </a:cxn>
              <a:cxn ang="0">
                <a:pos x="111" y="226"/>
              </a:cxn>
              <a:cxn ang="0">
                <a:pos x="0" y="268"/>
              </a:cxn>
              <a:cxn ang="0">
                <a:pos x="0" y="321"/>
              </a:cxn>
              <a:cxn ang="0">
                <a:pos x="58" y="321"/>
              </a:cxn>
              <a:cxn ang="0">
                <a:pos x="60" y="285"/>
              </a:cxn>
              <a:cxn ang="0">
                <a:pos x="103" y="246"/>
              </a:cxn>
              <a:cxn ang="0">
                <a:pos x="192" y="229"/>
              </a:cxn>
              <a:cxn ang="0">
                <a:pos x="182" y="203"/>
              </a:cxn>
              <a:cxn ang="0">
                <a:pos x="158" y="172"/>
              </a:cxn>
              <a:cxn ang="0">
                <a:pos x="156" y="101"/>
              </a:cxn>
              <a:cxn ang="0">
                <a:pos x="157" y="77"/>
              </a:cxn>
            </a:cxnLst>
            <a:rect l="0" t="0" r="r" b="b"/>
            <a:pathLst>
              <a:path w="192" h="321">
                <a:moveTo>
                  <a:pt x="157" y="77"/>
                </a:moveTo>
                <a:cubicBezTo>
                  <a:pt x="157" y="58"/>
                  <a:pt x="157" y="34"/>
                  <a:pt x="174" y="21"/>
                </a:cubicBezTo>
                <a:cubicBezTo>
                  <a:pt x="174" y="21"/>
                  <a:pt x="120" y="0"/>
                  <a:pt x="88" y="62"/>
                </a:cubicBezTo>
                <a:cubicBezTo>
                  <a:pt x="86" y="66"/>
                  <a:pt x="84" y="112"/>
                  <a:pt x="84" y="112"/>
                </a:cubicBezTo>
                <a:cubicBezTo>
                  <a:pt x="84" y="112"/>
                  <a:pt x="64" y="114"/>
                  <a:pt x="78" y="150"/>
                </a:cubicBezTo>
                <a:cubicBezTo>
                  <a:pt x="91" y="185"/>
                  <a:pt x="97" y="180"/>
                  <a:pt x="97" y="180"/>
                </a:cubicBezTo>
                <a:cubicBezTo>
                  <a:pt x="97" y="180"/>
                  <a:pt x="112" y="209"/>
                  <a:pt x="115" y="209"/>
                </a:cubicBezTo>
                <a:cubicBezTo>
                  <a:pt x="119" y="209"/>
                  <a:pt x="114" y="226"/>
                  <a:pt x="111" y="226"/>
                </a:cubicBezTo>
                <a:cubicBezTo>
                  <a:pt x="108" y="226"/>
                  <a:pt x="4" y="231"/>
                  <a:pt x="0" y="268"/>
                </a:cubicBezTo>
                <a:cubicBezTo>
                  <a:pt x="0" y="321"/>
                  <a:pt x="0" y="321"/>
                  <a:pt x="0" y="321"/>
                </a:cubicBezTo>
                <a:cubicBezTo>
                  <a:pt x="58" y="321"/>
                  <a:pt x="58" y="321"/>
                  <a:pt x="58" y="321"/>
                </a:cubicBezTo>
                <a:cubicBezTo>
                  <a:pt x="60" y="285"/>
                  <a:pt x="60" y="285"/>
                  <a:pt x="60" y="285"/>
                </a:cubicBezTo>
                <a:cubicBezTo>
                  <a:pt x="60" y="285"/>
                  <a:pt x="49" y="262"/>
                  <a:pt x="103" y="246"/>
                </a:cubicBezTo>
                <a:cubicBezTo>
                  <a:pt x="157" y="229"/>
                  <a:pt x="192" y="229"/>
                  <a:pt x="192" y="229"/>
                </a:cubicBezTo>
                <a:cubicBezTo>
                  <a:pt x="192" y="229"/>
                  <a:pt x="190" y="220"/>
                  <a:pt x="182" y="203"/>
                </a:cubicBezTo>
                <a:cubicBezTo>
                  <a:pt x="173" y="186"/>
                  <a:pt x="158" y="172"/>
                  <a:pt x="158" y="172"/>
                </a:cubicBezTo>
                <a:cubicBezTo>
                  <a:pt x="158" y="172"/>
                  <a:pt x="124" y="112"/>
                  <a:pt x="156" y="101"/>
                </a:cubicBezTo>
                <a:cubicBezTo>
                  <a:pt x="156" y="101"/>
                  <a:pt x="157" y="90"/>
                  <a:pt x="157" y="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>
            <p:custDataLst>
              <p:tags r:id="rId19"/>
            </p:custDataLst>
          </p:nvPr>
        </p:nvGrpSpPr>
        <p:grpSpPr>
          <a:xfrm>
            <a:off x="4754087" y="4652942"/>
            <a:ext cx="642991" cy="705609"/>
            <a:chOff x="5613400" y="2541588"/>
            <a:chExt cx="296863" cy="296863"/>
          </a:xfrm>
          <a:solidFill>
            <a:schemeClr val="bg2"/>
          </a:solidFill>
        </p:grpSpPr>
        <p:sp>
          <p:nvSpPr>
            <p:cNvPr id="35" name="Freeform 114"/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5"/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0527857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3077" y="455944"/>
            <a:ext cx="11157817" cy="660511"/>
          </a:xfrm>
        </p:spPr>
        <p:txBody>
          <a:bodyPr/>
          <a:lstStyle/>
          <a:p>
            <a:r>
              <a:rPr lang="fr-FR" sz="4000" b="1" dirty="0">
                <a:solidFill>
                  <a:srgbClr val="882930"/>
                </a:solidFill>
              </a:rPr>
              <a:t>Principaux sujets de politique pour le SESJ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15" name="Rounded Rectangle 14"/>
          <p:cNvSpPr/>
          <p:nvPr>
            <p:custDataLst>
              <p:tags r:id="rId2"/>
            </p:custDataLst>
          </p:nvPr>
        </p:nvSpPr>
        <p:spPr>
          <a:xfrm rot="5400000">
            <a:off x="3739248" y="2888421"/>
            <a:ext cx="621506" cy="55563"/>
          </a:xfrm>
          <a:prstGeom prst="roundRect">
            <a:avLst>
              <a:gd name="adj" fmla="val 50000"/>
            </a:avLst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49005" y="2632050"/>
            <a:ext cx="2856610" cy="5682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en-US" sz="2800" b="1" dirty="0" err="1"/>
              <a:t>Harcèlement</a:t>
            </a:r>
            <a:endParaRPr lang="en-US" sz="2800" b="1" dirty="0"/>
          </a:p>
        </p:txBody>
      </p:sp>
      <p:sp>
        <p:nvSpPr>
          <p:cNvPr id="20" name="Rounded Rectangle 19"/>
          <p:cNvSpPr/>
          <p:nvPr>
            <p:custDataLst>
              <p:tags r:id="rId4"/>
            </p:custDataLst>
          </p:nvPr>
        </p:nvSpPr>
        <p:spPr>
          <a:xfrm rot="5400000">
            <a:off x="3697843" y="4935914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>
            <p:custDataLst>
              <p:tags r:id="rId5"/>
            </p:custDataLst>
          </p:nvPr>
        </p:nvSpPr>
        <p:spPr>
          <a:xfrm rot="5400000">
            <a:off x="7918386" y="2888420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>
            <p:custDataLst>
              <p:tags r:id="rId6"/>
            </p:custDataLst>
          </p:nvPr>
        </p:nvSpPr>
        <p:spPr>
          <a:xfrm rot="5400000">
            <a:off x="7919220" y="4996506"/>
            <a:ext cx="621506" cy="57233"/>
          </a:xfrm>
          <a:prstGeom prst="roundRect">
            <a:avLst>
              <a:gd name="adj" fmla="val 50000"/>
            </a:avLst>
          </a:prstGeom>
          <a:solidFill>
            <a:srgbClr val="882930"/>
          </a:solidFill>
          <a:ln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01878" y="2362201"/>
            <a:ext cx="3511826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0"/>
              </a:spcAft>
            </a:pPr>
            <a:r>
              <a:rPr lang="fr-CA" sz="2400" b="1" dirty="0">
                <a:solidFill>
                  <a:schemeClr val="tx2"/>
                </a:solidFill>
              </a:rPr>
              <a:t>Santé mentale – </a:t>
            </a:r>
          </a:p>
          <a:p>
            <a:pPr>
              <a:spcAft>
                <a:spcPts val="0"/>
              </a:spcAft>
            </a:pPr>
            <a:r>
              <a:rPr lang="fr-CA" sz="2400" b="1" dirty="0">
                <a:solidFill>
                  <a:schemeClr val="tx2"/>
                </a:solidFill>
              </a:rPr>
              <a:t>Blessures de stress opérationnel</a:t>
            </a:r>
          </a:p>
        </p:txBody>
      </p:sp>
      <p:sp>
        <p:nvSpPr>
          <p:cNvPr id="4" name="Teardrop 3"/>
          <p:cNvSpPr/>
          <p:nvPr>
            <p:custDataLst>
              <p:tags r:id="rId8"/>
            </p:custDataLst>
          </p:nvPr>
        </p:nvSpPr>
        <p:spPr>
          <a:xfrm>
            <a:off x="4164550" y="4169792"/>
            <a:ext cx="1794463" cy="17944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>
            <p:custDataLst>
              <p:tags r:id="rId9"/>
            </p:custDataLst>
          </p:nvPr>
        </p:nvSpPr>
        <p:spPr>
          <a:xfrm rot="10800000">
            <a:off x="6103420" y="2279757"/>
            <a:ext cx="1966771" cy="1783006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ardrop 5"/>
          <p:cNvSpPr/>
          <p:nvPr>
            <p:custDataLst>
              <p:tags r:id="rId10"/>
            </p:custDataLst>
          </p:nvPr>
        </p:nvSpPr>
        <p:spPr>
          <a:xfrm rot="5400000">
            <a:off x="4220888" y="2308547"/>
            <a:ext cx="1794714" cy="1737140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>
            <p:custDataLst>
              <p:tags r:id="rId11"/>
            </p:custDataLst>
          </p:nvPr>
        </p:nvSpPr>
        <p:spPr>
          <a:xfrm rot="16200000">
            <a:off x="6189379" y="4095566"/>
            <a:ext cx="1768422" cy="1968956"/>
          </a:xfrm>
          <a:prstGeom prst="teardrop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lock Arc 8"/>
          <p:cNvSpPr/>
          <p:nvPr>
            <p:custDataLst>
              <p:tags r:id="rId12"/>
            </p:custDataLst>
          </p:nvPr>
        </p:nvSpPr>
        <p:spPr>
          <a:xfrm rot="2129042">
            <a:off x="6218883" y="2400369"/>
            <a:ext cx="1585111" cy="158511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>
            <p:custDataLst>
              <p:tags r:id="rId13"/>
            </p:custDataLst>
          </p:nvPr>
        </p:nvSpPr>
        <p:spPr>
          <a:xfrm rot="18927041">
            <a:off x="4609907" y="2708677"/>
            <a:ext cx="931351" cy="93135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>
            <p:custDataLst>
              <p:tags r:id="rId14"/>
            </p:custDataLst>
          </p:nvPr>
        </p:nvSpPr>
        <p:spPr>
          <a:xfrm rot="13327656">
            <a:off x="4380576" y="4355426"/>
            <a:ext cx="1362412" cy="1362412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>
            <p:custDataLst>
              <p:tags r:id="rId15"/>
            </p:custDataLst>
          </p:nvPr>
        </p:nvSpPr>
        <p:spPr>
          <a:xfrm rot="7643042">
            <a:off x="6627756" y="4629817"/>
            <a:ext cx="1002965" cy="1002965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77"/>
          <p:cNvSpPr>
            <a:spLocks noEditPoints="1"/>
          </p:cNvSpPr>
          <p:nvPr>
            <p:custDataLst>
              <p:tags r:id="rId16"/>
            </p:custDataLst>
          </p:nvPr>
        </p:nvSpPr>
        <p:spPr bwMode="auto">
          <a:xfrm>
            <a:off x="6613480" y="4581831"/>
            <a:ext cx="667222" cy="628977"/>
          </a:xfrm>
          <a:custGeom>
            <a:avLst/>
            <a:gdLst/>
            <a:ahLst/>
            <a:cxnLst>
              <a:cxn ang="0">
                <a:pos x="177" y="145"/>
              </a:cxn>
              <a:cxn ang="0">
                <a:pos x="177" y="209"/>
              </a:cxn>
              <a:cxn ang="0">
                <a:pos x="144" y="209"/>
              </a:cxn>
              <a:cxn ang="0">
                <a:pos x="144" y="145"/>
              </a:cxn>
              <a:cxn ang="0">
                <a:pos x="177" y="145"/>
              </a:cxn>
              <a:cxn ang="0">
                <a:pos x="177" y="145"/>
              </a:cxn>
              <a:cxn ang="0">
                <a:pos x="47" y="114"/>
              </a:cxn>
              <a:cxn ang="0">
                <a:pos x="53" y="108"/>
              </a:cxn>
              <a:cxn ang="0">
                <a:pos x="129" y="36"/>
              </a:cxn>
              <a:cxn ang="0">
                <a:pos x="207" y="112"/>
              </a:cxn>
              <a:cxn ang="0">
                <a:pos x="210" y="114"/>
              </a:cxn>
              <a:cxn ang="0">
                <a:pos x="210" y="211"/>
              </a:cxn>
              <a:cxn ang="0">
                <a:pos x="193" y="210"/>
              </a:cxn>
              <a:cxn ang="0">
                <a:pos x="193" y="129"/>
              </a:cxn>
              <a:cxn ang="0">
                <a:pos x="128" y="129"/>
              </a:cxn>
              <a:cxn ang="0">
                <a:pos x="128" y="210"/>
              </a:cxn>
              <a:cxn ang="0">
                <a:pos x="47" y="209"/>
              </a:cxn>
              <a:cxn ang="0">
                <a:pos x="47" y="114"/>
              </a:cxn>
              <a:cxn ang="0">
                <a:pos x="47" y="114"/>
              </a:cxn>
              <a:cxn ang="0">
                <a:pos x="128" y="0"/>
              </a:cxn>
              <a:cxn ang="0">
                <a:pos x="112" y="16"/>
              </a:cxn>
              <a:cxn ang="0">
                <a:pos x="0" y="129"/>
              </a:cxn>
              <a:cxn ang="0">
                <a:pos x="16" y="145"/>
              </a:cxn>
              <a:cxn ang="0">
                <a:pos x="32" y="129"/>
              </a:cxn>
              <a:cxn ang="0">
                <a:pos x="32" y="225"/>
              </a:cxn>
              <a:cxn ang="0">
                <a:pos x="128" y="225"/>
              </a:cxn>
              <a:cxn ang="0">
                <a:pos x="193" y="225"/>
              </a:cxn>
              <a:cxn ang="0">
                <a:pos x="225" y="225"/>
              </a:cxn>
              <a:cxn ang="0">
                <a:pos x="225" y="129"/>
              </a:cxn>
              <a:cxn ang="0">
                <a:pos x="241" y="145"/>
              </a:cxn>
              <a:cxn ang="0">
                <a:pos x="257" y="129"/>
              </a:cxn>
              <a:cxn ang="0">
                <a:pos x="144" y="16"/>
              </a:cxn>
              <a:cxn ang="0">
                <a:pos x="128" y="0"/>
              </a:cxn>
              <a:cxn ang="0">
                <a:pos x="128" y="0"/>
              </a:cxn>
              <a:cxn ang="0">
                <a:pos x="64" y="129"/>
              </a:cxn>
              <a:cxn ang="0">
                <a:pos x="64" y="177"/>
              </a:cxn>
              <a:cxn ang="0">
                <a:pos x="112" y="177"/>
              </a:cxn>
              <a:cxn ang="0">
                <a:pos x="112" y="129"/>
              </a:cxn>
              <a:cxn ang="0">
                <a:pos x="64" y="129"/>
              </a:cxn>
              <a:cxn ang="0">
                <a:pos x="64" y="129"/>
              </a:cxn>
            </a:cxnLst>
            <a:rect l="0" t="0" r="r" b="b"/>
            <a:pathLst>
              <a:path w="257" h="225">
                <a:moveTo>
                  <a:pt x="177" y="145"/>
                </a:moveTo>
                <a:lnTo>
                  <a:pt x="177" y="209"/>
                </a:lnTo>
                <a:lnTo>
                  <a:pt x="144" y="209"/>
                </a:lnTo>
                <a:lnTo>
                  <a:pt x="144" y="145"/>
                </a:lnTo>
                <a:lnTo>
                  <a:pt x="177" y="145"/>
                </a:lnTo>
                <a:lnTo>
                  <a:pt x="177" y="145"/>
                </a:lnTo>
                <a:close/>
                <a:moveTo>
                  <a:pt x="47" y="114"/>
                </a:moveTo>
                <a:lnTo>
                  <a:pt x="53" y="108"/>
                </a:lnTo>
                <a:lnTo>
                  <a:pt x="129" y="36"/>
                </a:lnTo>
                <a:lnTo>
                  <a:pt x="207" y="112"/>
                </a:lnTo>
                <a:lnTo>
                  <a:pt x="210" y="114"/>
                </a:lnTo>
                <a:lnTo>
                  <a:pt x="210" y="211"/>
                </a:lnTo>
                <a:lnTo>
                  <a:pt x="193" y="210"/>
                </a:lnTo>
                <a:lnTo>
                  <a:pt x="193" y="129"/>
                </a:lnTo>
                <a:lnTo>
                  <a:pt x="128" y="129"/>
                </a:lnTo>
                <a:lnTo>
                  <a:pt x="128" y="210"/>
                </a:lnTo>
                <a:lnTo>
                  <a:pt x="47" y="209"/>
                </a:lnTo>
                <a:lnTo>
                  <a:pt x="47" y="114"/>
                </a:lnTo>
                <a:lnTo>
                  <a:pt x="47" y="114"/>
                </a:lnTo>
                <a:close/>
                <a:moveTo>
                  <a:pt x="128" y="0"/>
                </a:moveTo>
                <a:lnTo>
                  <a:pt x="112" y="16"/>
                </a:lnTo>
                <a:lnTo>
                  <a:pt x="0" y="129"/>
                </a:lnTo>
                <a:lnTo>
                  <a:pt x="16" y="145"/>
                </a:lnTo>
                <a:lnTo>
                  <a:pt x="32" y="129"/>
                </a:lnTo>
                <a:lnTo>
                  <a:pt x="32" y="225"/>
                </a:lnTo>
                <a:lnTo>
                  <a:pt x="128" y="225"/>
                </a:lnTo>
                <a:lnTo>
                  <a:pt x="193" y="225"/>
                </a:lnTo>
                <a:lnTo>
                  <a:pt x="225" y="225"/>
                </a:lnTo>
                <a:lnTo>
                  <a:pt x="225" y="129"/>
                </a:lnTo>
                <a:lnTo>
                  <a:pt x="241" y="145"/>
                </a:lnTo>
                <a:lnTo>
                  <a:pt x="257" y="129"/>
                </a:lnTo>
                <a:lnTo>
                  <a:pt x="144" y="16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64" y="129"/>
                </a:moveTo>
                <a:lnTo>
                  <a:pt x="64" y="177"/>
                </a:lnTo>
                <a:lnTo>
                  <a:pt x="112" y="177"/>
                </a:lnTo>
                <a:lnTo>
                  <a:pt x="112" y="129"/>
                </a:lnTo>
                <a:lnTo>
                  <a:pt x="64" y="129"/>
                </a:lnTo>
                <a:lnTo>
                  <a:pt x="64" y="12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0"/>
          <p:cNvSpPr>
            <a:spLocks noEditPoints="1"/>
          </p:cNvSpPr>
          <p:nvPr>
            <p:custDataLst>
              <p:tags r:id="rId17"/>
            </p:custDataLst>
          </p:nvPr>
        </p:nvSpPr>
        <p:spPr bwMode="auto">
          <a:xfrm>
            <a:off x="6665843" y="2764435"/>
            <a:ext cx="793497" cy="813651"/>
          </a:xfrm>
          <a:custGeom>
            <a:avLst/>
            <a:gdLst/>
            <a:ahLst/>
            <a:cxnLst>
              <a:cxn ang="0">
                <a:pos x="305" y="150"/>
              </a:cxn>
              <a:cxn ang="0">
                <a:pos x="281" y="147"/>
              </a:cxn>
              <a:cxn ang="0">
                <a:pos x="235" y="129"/>
              </a:cxn>
              <a:cxn ang="0">
                <a:pos x="200" y="75"/>
              </a:cxn>
              <a:cxn ang="0">
                <a:pos x="305" y="0"/>
              </a:cxn>
              <a:cxn ang="0">
                <a:pos x="401" y="75"/>
              </a:cxn>
              <a:cxn ang="0">
                <a:pos x="305" y="150"/>
              </a:cxn>
              <a:cxn ang="0">
                <a:pos x="176" y="288"/>
              </a:cxn>
              <a:cxn ang="0">
                <a:pos x="242" y="324"/>
              </a:cxn>
              <a:cxn ang="0">
                <a:pos x="250" y="374"/>
              </a:cxn>
              <a:cxn ang="0">
                <a:pos x="1" y="374"/>
              </a:cxn>
              <a:cxn ang="0">
                <a:pos x="12" y="322"/>
              </a:cxn>
              <a:cxn ang="0">
                <a:pos x="76" y="288"/>
              </a:cxn>
              <a:cxn ang="0">
                <a:pos x="102" y="243"/>
              </a:cxn>
              <a:cxn ang="0">
                <a:pos x="102" y="234"/>
              </a:cxn>
              <a:cxn ang="0">
                <a:pos x="76" y="186"/>
              </a:cxn>
              <a:cxn ang="0">
                <a:pos x="76" y="152"/>
              </a:cxn>
              <a:cxn ang="0">
                <a:pos x="117" y="98"/>
              </a:cxn>
              <a:cxn ang="0">
                <a:pos x="138" y="108"/>
              </a:cxn>
              <a:cxn ang="0">
                <a:pos x="176" y="152"/>
              </a:cxn>
              <a:cxn ang="0">
                <a:pos x="176" y="190"/>
              </a:cxn>
              <a:cxn ang="0">
                <a:pos x="152" y="234"/>
              </a:cxn>
              <a:cxn ang="0">
                <a:pos x="151" y="242"/>
              </a:cxn>
              <a:cxn ang="0">
                <a:pos x="176" y="288"/>
              </a:cxn>
              <a:cxn ang="0">
                <a:pos x="226" y="200"/>
              </a:cxn>
              <a:cxn ang="0">
                <a:pos x="201" y="175"/>
              </a:cxn>
              <a:cxn ang="0">
                <a:pos x="226" y="150"/>
              </a:cxn>
              <a:cxn ang="0">
                <a:pos x="250" y="175"/>
              </a:cxn>
              <a:cxn ang="0">
                <a:pos x="226" y="200"/>
              </a:cxn>
            </a:cxnLst>
            <a:rect l="0" t="0" r="r" b="b"/>
            <a:pathLst>
              <a:path w="401" h="374">
                <a:moveTo>
                  <a:pt x="305" y="150"/>
                </a:moveTo>
                <a:cubicBezTo>
                  <a:pt x="298" y="150"/>
                  <a:pt x="288" y="148"/>
                  <a:pt x="281" y="147"/>
                </a:cubicBezTo>
                <a:cubicBezTo>
                  <a:pt x="253" y="139"/>
                  <a:pt x="241" y="133"/>
                  <a:pt x="235" y="129"/>
                </a:cubicBezTo>
                <a:cubicBezTo>
                  <a:pt x="211" y="115"/>
                  <a:pt x="200" y="99"/>
                  <a:pt x="200" y="75"/>
                </a:cubicBezTo>
                <a:cubicBezTo>
                  <a:pt x="200" y="33"/>
                  <a:pt x="246" y="0"/>
                  <a:pt x="305" y="0"/>
                </a:cubicBezTo>
                <a:cubicBezTo>
                  <a:pt x="365" y="0"/>
                  <a:pt x="401" y="33"/>
                  <a:pt x="401" y="75"/>
                </a:cubicBezTo>
                <a:cubicBezTo>
                  <a:pt x="401" y="118"/>
                  <a:pt x="365" y="150"/>
                  <a:pt x="305" y="150"/>
                </a:cubicBezTo>
                <a:close/>
                <a:moveTo>
                  <a:pt x="176" y="288"/>
                </a:moveTo>
                <a:cubicBezTo>
                  <a:pt x="213" y="293"/>
                  <a:pt x="237" y="316"/>
                  <a:pt x="242" y="324"/>
                </a:cubicBezTo>
                <a:cubicBezTo>
                  <a:pt x="250" y="339"/>
                  <a:pt x="250" y="374"/>
                  <a:pt x="250" y="374"/>
                </a:cubicBezTo>
                <a:cubicBezTo>
                  <a:pt x="1" y="374"/>
                  <a:pt x="1" y="374"/>
                  <a:pt x="1" y="374"/>
                </a:cubicBezTo>
                <a:cubicBezTo>
                  <a:pt x="1" y="374"/>
                  <a:pt x="0" y="337"/>
                  <a:pt x="12" y="322"/>
                </a:cubicBezTo>
                <a:cubicBezTo>
                  <a:pt x="19" y="315"/>
                  <a:pt x="40" y="293"/>
                  <a:pt x="76" y="288"/>
                </a:cubicBezTo>
                <a:cubicBezTo>
                  <a:pt x="112" y="282"/>
                  <a:pt x="101" y="242"/>
                  <a:pt x="102" y="243"/>
                </a:cubicBezTo>
                <a:cubicBezTo>
                  <a:pt x="103" y="244"/>
                  <a:pt x="102" y="234"/>
                  <a:pt x="102" y="234"/>
                </a:cubicBezTo>
                <a:cubicBezTo>
                  <a:pt x="102" y="234"/>
                  <a:pt x="76" y="209"/>
                  <a:pt x="76" y="186"/>
                </a:cubicBezTo>
                <a:cubicBezTo>
                  <a:pt x="76" y="164"/>
                  <a:pt x="76" y="152"/>
                  <a:pt x="76" y="152"/>
                </a:cubicBezTo>
                <a:cubicBezTo>
                  <a:pt x="76" y="152"/>
                  <a:pt x="80" y="98"/>
                  <a:pt x="117" y="98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71" y="108"/>
                  <a:pt x="176" y="152"/>
                  <a:pt x="176" y="152"/>
                </a:cubicBezTo>
                <a:cubicBezTo>
                  <a:pt x="176" y="190"/>
                  <a:pt x="176" y="190"/>
                  <a:pt x="176" y="190"/>
                </a:cubicBezTo>
                <a:cubicBezTo>
                  <a:pt x="176" y="190"/>
                  <a:pt x="172" y="222"/>
                  <a:pt x="152" y="234"/>
                </a:cubicBezTo>
                <a:cubicBezTo>
                  <a:pt x="152" y="234"/>
                  <a:pt x="150" y="243"/>
                  <a:pt x="151" y="242"/>
                </a:cubicBezTo>
                <a:cubicBezTo>
                  <a:pt x="152" y="242"/>
                  <a:pt x="141" y="282"/>
                  <a:pt x="176" y="288"/>
                </a:cubicBezTo>
                <a:close/>
                <a:moveTo>
                  <a:pt x="226" y="200"/>
                </a:moveTo>
                <a:cubicBezTo>
                  <a:pt x="212" y="200"/>
                  <a:pt x="201" y="189"/>
                  <a:pt x="201" y="175"/>
                </a:cubicBezTo>
                <a:cubicBezTo>
                  <a:pt x="201" y="161"/>
                  <a:pt x="212" y="150"/>
                  <a:pt x="226" y="150"/>
                </a:cubicBezTo>
                <a:cubicBezTo>
                  <a:pt x="239" y="150"/>
                  <a:pt x="250" y="161"/>
                  <a:pt x="250" y="175"/>
                </a:cubicBezTo>
                <a:cubicBezTo>
                  <a:pt x="250" y="189"/>
                  <a:pt x="239" y="200"/>
                  <a:pt x="226" y="200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/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5075583" y="3052556"/>
            <a:ext cx="465067" cy="512280"/>
          </a:xfrm>
          <a:custGeom>
            <a:avLst/>
            <a:gdLst/>
            <a:ahLst/>
            <a:cxnLst>
              <a:cxn ang="0">
                <a:pos x="103" y="125"/>
              </a:cxn>
              <a:cxn ang="0">
                <a:pos x="199" y="25"/>
              </a:cxn>
              <a:cxn ang="0">
                <a:pos x="263" y="65"/>
              </a:cxn>
              <a:cxn ang="0">
                <a:pos x="258" y="135"/>
              </a:cxn>
              <a:cxn ang="0">
                <a:pos x="277" y="148"/>
              </a:cxn>
              <a:cxn ang="0">
                <a:pos x="246" y="196"/>
              </a:cxn>
              <a:cxn ang="0">
                <a:pos x="227" y="227"/>
              </a:cxn>
              <a:cxn ang="0">
                <a:pos x="223" y="257"/>
              </a:cxn>
              <a:cxn ang="0">
                <a:pos x="255" y="265"/>
              </a:cxn>
              <a:cxn ang="0">
                <a:pos x="309" y="272"/>
              </a:cxn>
              <a:cxn ang="0">
                <a:pos x="365" y="303"/>
              </a:cxn>
              <a:cxn ang="0">
                <a:pos x="370" y="350"/>
              </a:cxn>
              <a:cxn ang="0">
                <a:pos x="0" y="350"/>
              </a:cxn>
              <a:cxn ang="0">
                <a:pos x="1" y="304"/>
              </a:cxn>
              <a:cxn ang="0">
                <a:pos x="133" y="258"/>
              </a:cxn>
              <a:cxn ang="0">
                <a:pos x="135" y="229"/>
              </a:cxn>
              <a:cxn ang="0">
                <a:pos x="120" y="192"/>
              </a:cxn>
              <a:cxn ang="0">
                <a:pos x="108" y="183"/>
              </a:cxn>
              <a:cxn ang="0">
                <a:pos x="98" y="130"/>
              </a:cxn>
              <a:cxn ang="0">
                <a:pos x="101" y="130"/>
              </a:cxn>
              <a:cxn ang="0">
                <a:pos x="104" y="130"/>
              </a:cxn>
              <a:cxn ang="0">
                <a:pos x="103" y="125"/>
              </a:cxn>
            </a:cxnLst>
            <a:rect l="0" t="0" r="r" b="b"/>
            <a:pathLst>
              <a:path w="378" h="350">
                <a:moveTo>
                  <a:pt x="103" y="125"/>
                </a:moveTo>
                <a:cubicBezTo>
                  <a:pt x="103" y="125"/>
                  <a:pt x="74" y="0"/>
                  <a:pt x="199" y="25"/>
                </a:cubicBezTo>
                <a:cubicBezTo>
                  <a:pt x="199" y="25"/>
                  <a:pt x="259" y="15"/>
                  <a:pt x="263" y="65"/>
                </a:cubicBezTo>
                <a:cubicBezTo>
                  <a:pt x="268" y="116"/>
                  <a:pt x="258" y="135"/>
                  <a:pt x="258" y="135"/>
                </a:cubicBezTo>
                <a:cubicBezTo>
                  <a:pt x="258" y="135"/>
                  <a:pt x="277" y="131"/>
                  <a:pt x="277" y="148"/>
                </a:cubicBezTo>
                <a:cubicBezTo>
                  <a:pt x="277" y="165"/>
                  <a:pt x="263" y="192"/>
                  <a:pt x="246" y="196"/>
                </a:cubicBezTo>
                <a:cubicBezTo>
                  <a:pt x="246" y="196"/>
                  <a:pt x="241" y="212"/>
                  <a:pt x="227" y="227"/>
                </a:cubicBezTo>
                <a:cubicBezTo>
                  <a:pt x="221" y="234"/>
                  <a:pt x="221" y="254"/>
                  <a:pt x="223" y="257"/>
                </a:cubicBezTo>
                <a:cubicBezTo>
                  <a:pt x="224" y="258"/>
                  <a:pt x="237" y="262"/>
                  <a:pt x="255" y="265"/>
                </a:cubicBezTo>
                <a:cubicBezTo>
                  <a:pt x="271" y="268"/>
                  <a:pt x="290" y="268"/>
                  <a:pt x="309" y="272"/>
                </a:cubicBezTo>
                <a:cubicBezTo>
                  <a:pt x="353" y="279"/>
                  <a:pt x="359" y="295"/>
                  <a:pt x="365" y="303"/>
                </a:cubicBezTo>
                <a:cubicBezTo>
                  <a:pt x="378" y="323"/>
                  <a:pt x="370" y="350"/>
                  <a:pt x="370" y="350"/>
                </a:cubicBezTo>
                <a:cubicBezTo>
                  <a:pt x="0" y="350"/>
                  <a:pt x="0" y="350"/>
                  <a:pt x="0" y="350"/>
                </a:cubicBezTo>
                <a:cubicBezTo>
                  <a:pt x="1" y="304"/>
                  <a:pt x="1" y="304"/>
                  <a:pt x="1" y="304"/>
                </a:cubicBezTo>
                <a:cubicBezTo>
                  <a:pt x="1" y="304"/>
                  <a:pt x="9" y="266"/>
                  <a:pt x="133" y="258"/>
                </a:cubicBezTo>
                <a:cubicBezTo>
                  <a:pt x="133" y="258"/>
                  <a:pt x="137" y="257"/>
                  <a:pt x="135" y="229"/>
                </a:cubicBezTo>
                <a:cubicBezTo>
                  <a:pt x="135" y="229"/>
                  <a:pt x="120" y="201"/>
                  <a:pt x="120" y="192"/>
                </a:cubicBezTo>
                <a:cubicBezTo>
                  <a:pt x="120" y="190"/>
                  <a:pt x="113" y="188"/>
                  <a:pt x="108" y="183"/>
                </a:cubicBezTo>
                <a:cubicBezTo>
                  <a:pt x="94" y="169"/>
                  <a:pt x="81" y="139"/>
                  <a:pt x="98" y="130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30"/>
                  <a:pt x="104" y="130"/>
                  <a:pt x="104" y="130"/>
                </a:cubicBezTo>
                <a:lnTo>
                  <a:pt x="103" y="12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5"/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5034732" y="3066503"/>
            <a:ext cx="200738" cy="510159"/>
          </a:xfrm>
          <a:custGeom>
            <a:avLst/>
            <a:gdLst/>
            <a:ahLst/>
            <a:cxnLst>
              <a:cxn ang="0">
                <a:pos x="157" y="77"/>
              </a:cxn>
              <a:cxn ang="0">
                <a:pos x="174" y="21"/>
              </a:cxn>
              <a:cxn ang="0">
                <a:pos x="88" y="62"/>
              </a:cxn>
              <a:cxn ang="0">
                <a:pos x="84" y="112"/>
              </a:cxn>
              <a:cxn ang="0">
                <a:pos x="78" y="150"/>
              </a:cxn>
              <a:cxn ang="0">
                <a:pos x="97" y="180"/>
              </a:cxn>
              <a:cxn ang="0">
                <a:pos x="115" y="209"/>
              </a:cxn>
              <a:cxn ang="0">
                <a:pos x="111" y="226"/>
              </a:cxn>
              <a:cxn ang="0">
                <a:pos x="0" y="268"/>
              </a:cxn>
              <a:cxn ang="0">
                <a:pos x="0" y="321"/>
              </a:cxn>
              <a:cxn ang="0">
                <a:pos x="58" y="321"/>
              </a:cxn>
              <a:cxn ang="0">
                <a:pos x="60" y="285"/>
              </a:cxn>
              <a:cxn ang="0">
                <a:pos x="103" y="246"/>
              </a:cxn>
              <a:cxn ang="0">
                <a:pos x="192" y="229"/>
              </a:cxn>
              <a:cxn ang="0">
                <a:pos x="182" y="203"/>
              </a:cxn>
              <a:cxn ang="0">
                <a:pos x="158" y="172"/>
              </a:cxn>
              <a:cxn ang="0">
                <a:pos x="156" y="101"/>
              </a:cxn>
              <a:cxn ang="0">
                <a:pos x="157" y="77"/>
              </a:cxn>
            </a:cxnLst>
            <a:rect l="0" t="0" r="r" b="b"/>
            <a:pathLst>
              <a:path w="192" h="321">
                <a:moveTo>
                  <a:pt x="157" y="77"/>
                </a:moveTo>
                <a:cubicBezTo>
                  <a:pt x="157" y="58"/>
                  <a:pt x="157" y="34"/>
                  <a:pt x="174" y="21"/>
                </a:cubicBezTo>
                <a:cubicBezTo>
                  <a:pt x="174" y="21"/>
                  <a:pt x="120" y="0"/>
                  <a:pt x="88" y="62"/>
                </a:cubicBezTo>
                <a:cubicBezTo>
                  <a:pt x="86" y="66"/>
                  <a:pt x="84" y="112"/>
                  <a:pt x="84" y="112"/>
                </a:cubicBezTo>
                <a:cubicBezTo>
                  <a:pt x="84" y="112"/>
                  <a:pt x="64" y="114"/>
                  <a:pt x="78" y="150"/>
                </a:cubicBezTo>
                <a:cubicBezTo>
                  <a:pt x="91" y="185"/>
                  <a:pt x="97" y="180"/>
                  <a:pt x="97" y="180"/>
                </a:cubicBezTo>
                <a:cubicBezTo>
                  <a:pt x="97" y="180"/>
                  <a:pt x="112" y="209"/>
                  <a:pt x="115" y="209"/>
                </a:cubicBezTo>
                <a:cubicBezTo>
                  <a:pt x="119" y="209"/>
                  <a:pt x="114" y="226"/>
                  <a:pt x="111" y="226"/>
                </a:cubicBezTo>
                <a:cubicBezTo>
                  <a:pt x="108" y="226"/>
                  <a:pt x="4" y="231"/>
                  <a:pt x="0" y="268"/>
                </a:cubicBezTo>
                <a:cubicBezTo>
                  <a:pt x="0" y="321"/>
                  <a:pt x="0" y="321"/>
                  <a:pt x="0" y="321"/>
                </a:cubicBezTo>
                <a:cubicBezTo>
                  <a:pt x="58" y="321"/>
                  <a:pt x="58" y="321"/>
                  <a:pt x="58" y="321"/>
                </a:cubicBezTo>
                <a:cubicBezTo>
                  <a:pt x="60" y="285"/>
                  <a:pt x="60" y="285"/>
                  <a:pt x="60" y="285"/>
                </a:cubicBezTo>
                <a:cubicBezTo>
                  <a:pt x="60" y="285"/>
                  <a:pt x="49" y="262"/>
                  <a:pt x="103" y="246"/>
                </a:cubicBezTo>
                <a:cubicBezTo>
                  <a:pt x="157" y="229"/>
                  <a:pt x="192" y="229"/>
                  <a:pt x="192" y="229"/>
                </a:cubicBezTo>
                <a:cubicBezTo>
                  <a:pt x="192" y="229"/>
                  <a:pt x="190" y="220"/>
                  <a:pt x="182" y="203"/>
                </a:cubicBezTo>
                <a:cubicBezTo>
                  <a:pt x="173" y="186"/>
                  <a:pt x="158" y="172"/>
                  <a:pt x="158" y="172"/>
                </a:cubicBezTo>
                <a:cubicBezTo>
                  <a:pt x="158" y="172"/>
                  <a:pt x="124" y="112"/>
                  <a:pt x="156" y="101"/>
                </a:cubicBezTo>
                <a:cubicBezTo>
                  <a:pt x="156" y="101"/>
                  <a:pt x="157" y="90"/>
                  <a:pt x="157" y="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>
            <p:custDataLst>
              <p:tags r:id="rId20"/>
            </p:custDataLst>
          </p:nvPr>
        </p:nvGrpSpPr>
        <p:grpSpPr>
          <a:xfrm>
            <a:off x="4754087" y="4652942"/>
            <a:ext cx="642991" cy="705609"/>
            <a:chOff x="5613400" y="2541588"/>
            <a:chExt cx="296863" cy="296863"/>
          </a:xfrm>
          <a:solidFill>
            <a:schemeClr val="bg2"/>
          </a:solidFill>
        </p:grpSpPr>
        <p:sp>
          <p:nvSpPr>
            <p:cNvPr id="35" name="Freeform 114"/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5"/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662740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3077" y="455944"/>
            <a:ext cx="11157817" cy="660511"/>
          </a:xfrm>
        </p:spPr>
        <p:txBody>
          <a:bodyPr/>
          <a:lstStyle/>
          <a:p>
            <a:r>
              <a:rPr lang="fr-FR" sz="4000" b="1" dirty="0">
                <a:solidFill>
                  <a:srgbClr val="882930"/>
                </a:solidFill>
              </a:rPr>
              <a:t>Principaux sujets de politique pour le SESJ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15" name="Rounded Rectangle 14"/>
          <p:cNvSpPr/>
          <p:nvPr>
            <p:custDataLst>
              <p:tags r:id="rId2"/>
            </p:custDataLst>
          </p:nvPr>
        </p:nvSpPr>
        <p:spPr>
          <a:xfrm rot="5400000">
            <a:off x="3739248" y="2888421"/>
            <a:ext cx="621506" cy="55563"/>
          </a:xfrm>
          <a:prstGeom prst="roundRect">
            <a:avLst>
              <a:gd name="adj" fmla="val 50000"/>
            </a:avLst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49005" y="2632050"/>
            <a:ext cx="2856610" cy="5682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en-US" sz="2800" b="1" dirty="0" err="1"/>
              <a:t>Harcèlement</a:t>
            </a:r>
            <a:endParaRPr lang="en-US" sz="2800" b="1" dirty="0"/>
          </a:p>
        </p:txBody>
      </p:sp>
      <p:sp>
        <p:nvSpPr>
          <p:cNvPr id="20" name="Rounded Rectangle 19"/>
          <p:cNvSpPr/>
          <p:nvPr>
            <p:custDataLst>
              <p:tags r:id="rId4"/>
            </p:custDataLst>
          </p:nvPr>
        </p:nvSpPr>
        <p:spPr>
          <a:xfrm rot="5400000">
            <a:off x="3697843" y="4935914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77820" y="4227881"/>
            <a:ext cx="3595919" cy="16897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Engagement avec les </a:t>
            </a:r>
            <a:r>
              <a:rPr lang="en-US" sz="2400" b="1" dirty="0" err="1">
                <a:solidFill>
                  <a:schemeClr val="tx2"/>
                </a:solidFill>
              </a:rPr>
              <a:t>membres</a:t>
            </a:r>
            <a:r>
              <a:rPr lang="en-US" sz="2400" b="1" dirty="0">
                <a:solidFill>
                  <a:schemeClr val="tx2"/>
                </a:solidFill>
              </a:rPr>
              <a:t>/ initiatives/ </a:t>
            </a:r>
            <a:r>
              <a:rPr lang="en-US" sz="2400" b="1" dirty="0" err="1">
                <a:solidFill>
                  <a:schemeClr val="tx2"/>
                </a:solidFill>
              </a:rPr>
              <a:t>programmes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autochtones</a:t>
            </a:r>
            <a:endParaRPr lang="en-US" sz="2400" b="1" dirty="0">
              <a:solidFill>
                <a:schemeClr val="tx2"/>
              </a:solidFill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endParaRPr lang="en-US" sz="1050" dirty="0"/>
          </a:p>
        </p:txBody>
      </p:sp>
      <p:sp>
        <p:nvSpPr>
          <p:cNvPr id="22" name="Rounded Rectangle 21"/>
          <p:cNvSpPr/>
          <p:nvPr>
            <p:custDataLst>
              <p:tags r:id="rId6"/>
            </p:custDataLst>
          </p:nvPr>
        </p:nvSpPr>
        <p:spPr>
          <a:xfrm rot="5400000">
            <a:off x="7918386" y="2888420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>
            <p:custDataLst>
              <p:tags r:id="rId7"/>
            </p:custDataLst>
          </p:nvPr>
        </p:nvSpPr>
        <p:spPr>
          <a:xfrm rot="5400000">
            <a:off x="7919220" y="4996506"/>
            <a:ext cx="621506" cy="57233"/>
          </a:xfrm>
          <a:prstGeom prst="roundRect">
            <a:avLst>
              <a:gd name="adj" fmla="val 50000"/>
            </a:avLst>
          </a:prstGeom>
          <a:solidFill>
            <a:srgbClr val="882930"/>
          </a:solidFill>
          <a:ln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01878" y="2362201"/>
            <a:ext cx="3511826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0"/>
              </a:spcAft>
            </a:pPr>
            <a:r>
              <a:rPr lang="fr-CA" sz="2400" b="1" dirty="0">
                <a:solidFill>
                  <a:schemeClr val="tx2"/>
                </a:solidFill>
              </a:rPr>
              <a:t>Santé mentale – </a:t>
            </a:r>
          </a:p>
          <a:p>
            <a:pPr>
              <a:spcAft>
                <a:spcPts val="0"/>
              </a:spcAft>
            </a:pPr>
            <a:r>
              <a:rPr lang="fr-CA" sz="2400" b="1" dirty="0">
                <a:solidFill>
                  <a:schemeClr val="tx2"/>
                </a:solidFill>
              </a:rPr>
              <a:t>Blessures de stress opérationnel</a:t>
            </a:r>
          </a:p>
        </p:txBody>
      </p:sp>
      <p:sp>
        <p:nvSpPr>
          <p:cNvPr id="4" name="Teardrop 3"/>
          <p:cNvSpPr/>
          <p:nvPr>
            <p:custDataLst>
              <p:tags r:id="rId9"/>
            </p:custDataLst>
          </p:nvPr>
        </p:nvSpPr>
        <p:spPr>
          <a:xfrm>
            <a:off x="4164550" y="4169792"/>
            <a:ext cx="1794463" cy="17944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>
            <p:custDataLst>
              <p:tags r:id="rId10"/>
            </p:custDataLst>
          </p:nvPr>
        </p:nvSpPr>
        <p:spPr>
          <a:xfrm rot="10800000">
            <a:off x="6103420" y="2279757"/>
            <a:ext cx="1966771" cy="1783006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ardrop 5"/>
          <p:cNvSpPr/>
          <p:nvPr>
            <p:custDataLst>
              <p:tags r:id="rId11"/>
            </p:custDataLst>
          </p:nvPr>
        </p:nvSpPr>
        <p:spPr>
          <a:xfrm rot="5400000">
            <a:off x="4220888" y="2308547"/>
            <a:ext cx="1794714" cy="1737140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>
            <p:custDataLst>
              <p:tags r:id="rId12"/>
            </p:custDataLst>
          </p:nvPr>
        </p:nvSpPr>
        <p:spPr>
          <a:xfrm rot="16200000">
            <a:off x="6189379" y="4095566"/>
            <a:ext cx="1768422" cy="1968956"/>
          </a:xfrm>
          <a:prstGeom prst="teardrop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lock Arc 8"/>
          <p:cNvSpPr/>
          <p:nvPr>
            <p:custDataLst>
              <p:tags r:id="rId13"/>
            </p:custDataLst>
          </p:nvPr>
        </p:nvSpPr>
        <p:spPr>
          <a:xfrm rot="2129042">
            <a:off x="6218883" y="2400369"/>
            <a:ext cx="1585111" cy="158511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>
            <p:custDataLst>
              <p:tags r:id="rId14"/>
            </p:custDataLst>
          </p:nvPr>
        </p:nvSpPr>
        <p:spPr>
          <a:xfrm rot="18927041">
            <a:off x="4609907" y="2708677"/>
            <a:ext cx="931351" cy="93135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>
            <p:custDataLst>
              <p:tags r:id="rId15"/>
            </p:custDataLst>
          </p:nvPr>
        </p:nvSpPr>
        <p:spPr>
          <a:xfrm rot="13327656">
            <a:off x="4380576" y="4355426"/>
            <a:ext cx="1362412" cy="1362412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>
            <p:custDataLst>
              <p:tags r:id="rId16"/>
            </p:custDataLst>
          </p:nvPr>
        </p:nvSpPr>
        <p:spPr>
          <a:xfrm rot="7643042">
            <a:off x="6627756" y="4629817"/>
            <a:ext cx="1002965" cy="1002965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77"/>
          <p:cNvSpPr>
            <a:spLocks noEditPoints="1"/>
          </p:cNvSpPr>
          <p:nvPr>
            <p:custDataLst>
              <p:tags r:id="rId17"/>
            </p:custDataLst>
          </p:nvPr>
        </p:nvSpPr>
        <p:spPr bwMode="auto">
          <a:xfrm>
            <a:off x="6613480" y="4581831"/>
            <a:ext cx="667222" cy="628977"/>
          </a:xfrm>
          <a:custGeom>
            <a:avLst/>
            <a:gdLst/>
            <a:ahLst/>
            <a:cxnLst>
              <a:cxn ang="0">
                <a:pos x="177" y="145"/>
              </a:cxn>
              <a:cxn ang="0">
                <a:pos x="177" y="209"/>
              </a:cxn>
              <a:cxn ang="0">
                <a:pos x="144" y="209"/>
              </a:cxn>
              <a:cxn ang="0">
                <a:pos x="144" y="145"/>
              </a:cxn>
              <a:cxn ang="0">
                <a:pos x="177" y="145"/>
              </a:cxn>
              <a:cxn ang="0">
                <a:pos x="177" y="145"/>
              </a:cxn>
              <a:cxn ang="0">
                <a:pos x="47" y="114"/>
              </a:cxn>
              <a:cxn ang="0">
                <a:pos x="53" y="108"/>
              </a:cxn>
              <a:cxn ang="0">
                <a:pos x="129" y="36"/>
              </a:cxn>
              <a:cxn ang="0">
                <a:pos x="207" y="112"/>
              </a:cxn>
              <a:cxn ang="0">
                <a:pos x="210" y="114"/>
              </a:cxn>
              <a:cxn ang="0">
                <a:pos x="210" y="211"/>
              </a:cxn>
              <a:cxn ang="0">
                <a:pos x="193" y="210"/>
              </a:cxn>
              <a:cxn ang="0">
                <a:pos x="193" y="129"/>
              </a:cxn>
              <a:cxn ang="0">
                <a:pos x="128" y="129"/>
              </a:cxn>
              <a:cxn ang="0">
                <a:pos x="128" y="210"/>
              </a:cxn>
              <a:cxn ang="0">
                <a:pos x="47" y="209"/>
              </a:cxn>
              <a:cxn ang="0">
                <a:pos x="47" y="114"/>
              </a:cxn>
              <a:cxn ang="0">
                <a:pos x="47" y="114"/>
              </a:cxn>
              <a:cxn ang="0">
                <a:pos x="128" y="0"/>
              </a:cxn>
              <a:cxn ang="0">
                <a:pos x="112" y="16"/>
              </a:cxn>
              <a:cxn ang="0">
                <a:pos x="0" y="129"/>
              </a:cxn>
              <a:cxn ang="0">
                <a:pos x="16" y="145"/>
              </a:cxn>
              <a:cxn ang="0">
                <a:pos x="32" y="129"/>
              </a:cxn>
              <a:cxn ang="0">
                <a:pos x="32" y="225"/>
              </a:cxn>
              <a:cxn ang="0">
                <a:pos x="128" y="225"/>
              </a:cxn>
              <a:cxn ang="0">
                <a:pos x="193" y="225"/>
              </a:cxn>
              <a:cxn ang="0">
                <a:pos x="225" y="225"/>
              </a:cxn>
              <a:cxn ang="0">
                <a:pos x="225" y="129"/>
              </a:cxn>
              <a:cxn ang="0">
                <a:pos x="241" y="145"/>
              </a:cxn>
              <a:cxn ang="0">
                <a:pos x="257" y="129"/>
              </a:cxn>
              <a:cxn ang="0">
                <a:pos x="144" y="16"/>
              </a:cxn>
              <a:cxn ang="0">
                <a:pos x="128" y="0"/>
              </a:cxn>
              <a:cxn ang="0">
                <a:pos x="128" y="0"/>
              </a:cxn>
              <a:cxn ang="0">
                <a:pos x="64" y="129"/>
              </a:cxn>
              <a:cxn ang="0">
                <a:pos x="64" y="177"/>
              </a:cxn>
              <a:cxn ang="0">
                <a:pos x="112" y="177"/>
              </a:cxn>
              <a:cxn ang="0">
                <a:pos x="112" y="129"/>
              </a:cxn>
              <a:cxn ang="0">
                <a:pos x="64" y="129"/>
              </a:cxn>
              <a:cxn ang="0">
                <a:pos x="64" y="129"/>
              </a:cxn>
            </a:cxnLst>
            <a:rect l="0" t="0" r="r" b="b"/>
            <a:pathLst>
              <a:path w="257" h="225">
                <a:moveTo>
                  <a:pt x="177" y="145"/>
                </a:moveTo>
                <a:lnTo>
                  <a:pt x="177" y="209"/>
                </a:lnTo>
                <a:lnTo>
                  <a:pt x="144" y="209"/>
                </a:lnTo>
                <a:lnTo>
                  <a:pt x="144" y="145"/>
                </a:lnTo>
                <a:lnTo>
                  <a:pt x="177" y="145"/>
                </a:lnTo>
                <a:lnTo>
                  <a:pt x="177" y="145"/>
                </a:lnTo>
                <a:close/>
                <a:moveTo>
                  <a:pt x="47" y="114"/>
                </a:moveTo>
                <a:lnTo>
                  <a:pt x="53" y="108"/>
                </a:lnTo>
                <a:lnTo>
                  <a:pt x="129" y="36"/>
                </a:lnTo>
                <a:lnTo>
                  <a:pt x="207" y="112"/>
                </a:lnTo>
                <a:lnTo>
                  <a:pt x="210" y="114"/>
                </a:lnTo>
                <a:lnTo>
                  <a:pt x="210" y="211"/>
                </a:lnTo>
                <a:lnTo>
                  <a:pt x="193" y="210"/>
                </a:lnTo>
                <a:lnTo>
                  <a:pt x="193" y="129"/>
                </a:lnTo>
                <a:lnTo>
                  <a:pt x="128" y="129"/>
                </a:lnTo>
                <a:lnTo>
                  <a:pt x="128" y="210"/>
                </a:lnTo>
                <a:lnTo>
                  <a:pt x="47" y="209"/>
                </a:lnTo>
                <a:lnTo>
                  <a:pt x="47" y="114"/>
                </a:lnTo>
                <a:lnTo>
                  <a:pt x="47" y="114"/>
                </a:lnTo>
                <a:close/>
                <a:moveTo>
                  <a:pt x="128" y="0"/>
                </a:moveTo>
                <a:lnTo>
                  <a:pt x="112" y="16"/>
                </a:lnTo>
                <a:lnTo>
                  <a:pt x="0" y="129"/>
                </a:lnTo>
                <a:lnTo>
                  <a:pt x="16" y="145"/>
                </a:lnTo>
                <a:lnTo>
                  <a:pt x="32" y="129"/>
                </a:lnTo>
                <a:lnTo>
                  <a:pt x="32" y="225"/>
                </a:lnTo>
                <a:lnTo>
                  <a:pt x="128" y="225"/>
                </a:lnTo>
                <a:lnTo>
                  <a:pt x="193" y="225"/>
                </a:lnTo>
                <a:lnTo>
                  <a:pt x="225" y="225"/>
                </a:lnTo>
                <a:lnTo>
                  <a:pt x="225" y="129"/>
                </a:lnTo>
                <a:lnTo>
                  <a:pt x="241" y="145"/>
                </a:lnTo>
                <a:lnTo>
                  <a:pt x="257" y="129"/>
                </a:lnTo>
                <a:lnTo>
                  <a:pt x="144" y="16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64" y="129"/>
                </a:moveTo>
                <a:lnTo>
                  <a:pt x="64" y="177"/>
                </a:lnTo>
                <a:lnTo>
                  <a:pt x="112" y="177"/>
                </a:lnTo>
                <a:lnTo>
                  <a:pt x="112" y="129"/>
                </a:lnTo>
                <a:lnTo>
                  <a:pt x="64" y="129"/>
                </a:lnTo>
                <a:lnTo>
                  <a:pt x="64" y="12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0"/>
          <p:cNvSpPr>
            <a:spLocks noEditPoints="1"/>
          </p:cNvSpPr>
          <p:nvPr>
            <p:custDataLst>
              <p:tags r:id="rId18"/>
            </p:custDataLst>
          </p:nvPr>
        </p:nvSpPr>
        <p:spPr bwMode="auto">
          <a:xfrm>
            <a:off x="6665843" y="2764435"/>
            <a:ext cx="793497" cy="813651"/>
          </a:xfrm>
          <a:custGeom>
            <a:avLst/>
            <a:gdLst/>
            <a:ahLst/>
            <a:cxnLst>
              <a:cxn ang="0">
                <a:pos x="305" y="150"/>
              </a:cxn>
              <a:cxn ang="0">
                <a:pos x="281" y="147"/>
              </a:cxn>
              <a:cxn ang="0">
                <a:pos x="235" y="129"/>
              </a:cxn>
              <a:cxn ang="0">
                <a:pos x="200" y="75"/>
              </a:cxn>
              <a:cxn ang="0">
                <a:pos x="305" y="0"/>
              </a:cxn>
              <a:cxn ang="0">
                <a:pos x="401" y="75"/>
              </a:cxn>
              <a:cxn ang="0">
                <a:pos x="305" y="150"/>
              </a:cxn>
              <a:cxn ang="0">
                <a:pos x="176" y="288"/>
              </a:cxn>
              <a:cxn ang="0">
                <a:pos x="242" y="324"/>
              </a:cxn>
              <a:cxn ang="0">
                <a:pos x="250" y="374"/>
              </a:cxn>
              <a:cxn ang="0">
                <a:pos x="1" y="374"/>
              </a:cxn>
              <a:cxn ang="0">
                <a:pos x="12" y="322"/>
              </a:cxn>
              <a:cxn ang="0">
                <a:pos x="76" y="288"/>
              </a:cxn>
              <a:cxn ang="0">
                <a:pos x="102" y="243"/>
              </a:cxn>
              <a:cxn ang="0">
                <a:pos x="102" y="234"/>
              </a:cxn>
              <a:cxn ang="0">
                <a:pos x="76" y="186"/>
              </a:cxn>
              <a:cxn ang="0">
                <a:pos x="76" y="152"/>
              </a:cxn>
              <a:cxn ang="0">
                <a:pos x="117" y="98"/>
              </a:cxn>
              <a:cxn ang="0">
                <a:pos x="138" y="108"/>
              </a:cxn>
              <a:cxn ang="0">
                <a:pos x="176" y="152"/>
              </a:cxn>
              <a:cxn ang="0">
                <a:pos x="176" y="190"/>
              </a:cxn>
              <a:cxn ang="0">
                <a:pos x="152" y="234"/>
              </a:cxn>
              <a:cxn ang="0">
                <a:pos x="151" y="242"/>
              </a:cxn>
              <a:cxn ang="0">
                <a:pos x="176" y="288"/>
              </a:cxn>
              <a:cxn ang="0">
                <a:pos x="226" y="200"/>
              </a:cxn>
              <a:cxn ang="0">
                <a:pos x="201" y="175"/>
              </a:cxn>
              <a:cxn ang="0">
                <a:pos x="226" y="150"/>
              </a:cxn>
              <a:cxn ang="0">
                <a:pos x="250" y="175"/>
              </a:cxn>
              <a:cxn ang="0">
                <a:pos x="226" y="200"/>
              </a:cxn>
            </a:cxnLst>
            <a:rect l="0" t="0" r="r" b="b"/>
            <a:pathLst>
              <a:path w="401" h="374">
                <a:moveTo>
                  <a:pt x="305" y="150"/>
                </a:moveTo>
                <a:cubicBezTo>
                  <a:pt x="298" y="150"/>
                  <a:pt x="288" y="148"/>
                  <a:pt x="281" y="147"/>
                </a:cubicBezTo>
                <a:cubicBezTo>
                  <a:pt x="253" y="139"/>
                  <a:pt x="241" y="133"/>
                  <a:pt x="235" y="129"/>
                </a:cubicBezTo>
                <a:cubicBezTo>
                  <a:pt x="211" y="115"/>
                  <a:pt x="200" y="99"/>
                  <a:pt x="200" y="75"/>
                </a:cubicBezTo>
                <a:cubicBezTo>
                  <a:pt x="200" y="33"/>
                  <a:pt x="246" y="0"/>
                  <a:pt x="305" y="0"/>
                </a:cubicBezTo>
                <a:cubicBezTo>
                  <a:pt x="365" y="0"/>
                  <a:pt x="401" y="33"/>
                  <a:pt x="401" y="75"/>
                </a:cubicBezTo>
                <a:cubicBezTo>
                  <a:pt x="401" y="118"/>
                  <a:pt x="365" y="150"/>
                  <a:pt x="305" y="150"/>
                </a:cubicBezTo>
                <a:close/>
                <a:moveTo>
                  <a:pt x="176" y="288"/>
                </a:moveTo>
                <a:cubicBezTo>
                  <a:pt x="213" y="293"/>
                  <a:pt x="237" y="316"/>
                  <a:pt x="242" y="324"/>
                </a:cubicBezTo>
                <a:cubicBezTo>
                  <a:pt x="250" y="339"/>
                  <a:pt x="250" y="374"/>
                  <a:pt x="250" y="374"/>
                </a:cubicBezTo>
                <a:cubicBezTo>
                  <a:pt x="1" y="374"/>
                  <a:pt x="1" y="374"/>
                  <a:pt x="1" y="374"/>
                </a:cubicBezTo>
                <a:cubicBezTo>
                  <a:pt x="1" y="374"/>
                  <a:pt x="0" y="337"/>
                  <a:pt x="12" y="322"/>
                </a:cubicBezTo>
                <a:cubicBezTo>
                  <a:pt x="19" y="315"/>
                  <a:pt x="40" y="293"/>
                  <a:pt x="76" y="288"/>
                </a:cubicBezTo>
                <a:cubicBezTo>
                  <a:pt x="112" y="282"/>
                  <a:pt x="101" y="242"/>
                  <a:pt x="102" y="243"/>
                </a:cubicBezTo>
                <a:cubicBezTo>
                  <a:pt x="103" y="244"/>
                  <a:pt x="102" y="234"/>
                  <a:pt x="102" y="234"/>
                </a:cubicBezTo>
                <a:cubicBezTo>
                  <a:pt x="102" y="234"/>
                  <a:pt x="76" y="209"/>
                  <a:pt x="76" y="186"/>
                </a:cubicBezTo>
                <a:cubicBezTo>
                  <a:pt x="76" y="164"/>
                  <a:pt x="76" y="152"/>
                  <a:pt x="76" y="152"/>
                </a:cubicBezTo>
                <a:cubicBezTo>
                  <a:pt x="76" y="152"/>
                  <a:pt x="80" y="98"/>
                  <a:pt x="117" y="98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71" y="108"/>
                  <a:pt x="176" y="152"/>
                  <a:pt x="176" y="152"/>
                </a:cubicBezTo>
                <a:cubicBezTo>
                  <a:pt x="176" y="190"/>
                  <a:pt x="176" y="190"/>
                  <a:pt x="176" y="190"/>
                </a:cubicBezTo>
                <a:cubicBezTo>
                  <a:pt x="176" y="190"/>
                  <a:pt x="172" y="222"/>
                  <a:pt x="152" y="234"/>
                </a:cubicBezTo>
                <a:cubicBezTo>
                  <a:pt x="152" y="234"/>
                  <a:pt x="150" y="243"/>
                  <a:pt x="151" y="242"/>
                </a:cubicBezTo>
                <a:cubicBezTo>
                  <a:pt x="152" y="242"/>
                  <a:pt x="141" y="282"/>
                  <a:pt x="176" y="288"/>
                </a:cubicBezTo>
                <a:close/>
                <a:moveTo>
                  <a:pt x="226" y="200"/>
                </a:moveTo>
                <a:cubicBezTo>
                  <a:pt x="212" y="200"/>
                  <a:pt x="201" y="189"/>
                  <a:pt x="201" y="175"/>
                </a:cubicBezTo>
                <a:cubicBezTo>
                  <a:pt x="201" y="161"/>
                  <a:pt x="212" y="150"/>
                  <a:pt x="226" y="150"/>
                </a:cubicBezTo>
                <a:cubicBezTo>
                  <a:pt x="239" y="150"/>
                  <a:pt x="250" y="161"/>
                  <a:pt x="250" y="175"/>
                </a:cubicBezTo>
                <a:cubicBezTo>
                  <a:pt x="250" y="189"/>
                  <a:pt x="239" y="200"/>
                  <a:pt x="226" y="200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/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5075583" y="3052556"/>
            <a:ext cx="465067" cy="512280"/>
          </a:xfrm>
          <a:custGeom>
            <a:avLst/>
            <a:gdLst/>
            <a:ahLst/>
            <a:cxnLst>
              <a:cxn ang="0">
                <a:pos x="103" y="125"/>
              </a:cxn>
              <a:cxn ang="0">
                <a:pos x="199" y="25"/>
              </a:cxn>
              <a:cxn ang="0">
                <a:pos x="263" y="65"/>
              </a:cxn>
              <a:cxn ang="0">
                <a:pos x="258" y="135"/>
              </a:cxn>
              <a:cxn ang="0">
                <a:pos x="277" y="148"/>
              </a:cxn>
              <a:cxn ang="0">
                <a:pos x="246" y="196"/>
              </a:cxn>
              <a:cxn ang="0">
                <a:pos x="227" y="227"/>
              </a:cxn>
              <a:cxn ang="0">
                <a:pos x="223" y="257"/>
              </a:cxn>
              <a:cxn ang="0">
                <a:pos x="255" y="265"/>
              </a:cxn>
              <a:cxn ang="0">
                <a:pos x="309" y="272"/>
              </a:cxn>
              <a:cxn ang="0">
                <a:pos x="365" y="303"/>
              </a:cxn>
              <a:cxn ang="0">
                <a:pos x="370" y="350"/>
              </a:cxn>
              <a:cxn ang="0">
                <a:pos x="0" y="350"/>
              </a:cxn>
              <a:cxn ang="0">
                <a:pos x="1" y="304"/>
              </a:cxn>
              <a:cxn ang="0">
                <a:pos x="133" y="258"/>
              </a:cxn>
              <a:cxn ang="0">
                <a:pos x="135" y="229"/>
              </a:cxn>
              <a:cxn ang="0">
                <a:pos x="120" y="192"/>
              </a:cxn>
              <a:cxn ang="0">
                <a:pos x="108" y="183"/>
              </a:cxn>
              <a:cxn ang="0">
                <a:pos x="98" y="130"/>
              </a:cxn>
              <a:cxn ang="0">
                <a:pos x="101" y="130"/>
              </a:cxn>
              <a:cxn ang="0">
                <a:pos x="104" y="130"/>
              </a:cxn>
              <a:cxn ang="0">
                <a:pos x="103" y="125"/>
              </a:cxn>
            </a:cxnLst>
            <a:rect l="0" t="0" r="r" b="b"/>
            <a:pathLst>
              <a:path w="378" h="350">
                <a:moveTo>
                  <a:pt x="103" y="125"/>
                </a:moveTo>
                <a:cubicBezTo>
                  <a:pt x="103" y="125"/>
                  <a:pt x="74" y="0"/>
                  <a:pt x="199" y="25"/>
                </a:cubicBezTo>
                <a:cubicBezTo>
                  <a:pt x="199" y="25"/>
                  <a:pt x="259" y="15"/>
                  <a:pt x="263" y="65"/>
                </a:cubicBezTo>
                <a:cubicBezTo>
                  <a:pt x="268" y="116"/>
                  <a:pt x="258" y="135"/>
                  <a:pt x="258" y="135"/>
                </a:cubicBezTo>
                <a:cubicBezTo>
                  <a:pt x="258" y="135"/>
                  <a:pt x="277" y="131"/>
                  <a:pt x="277" y="148"/>
                </a:cubicBezTo>
                <a:cubicBezTo>
                  <a:pt x="277" y="165"/>
                  <a:pt x="263" y="192"/>
                  <a:pt x="246" y="196"/>
                </a:cubicBezTo>
                <a:cubicBezTo>
                  <a:pt x="246" y="196"/>
                  <a:pt x="241" y="212"/>
                  <a:pt x="227" y="227"/>
                </a:cubicBezTo>
                <a:cubicBezTo>
                  <a:pt x="221" y="234"/>
                  <a:pt x="221" y="254"/>
                  <a:pt x="223" y="257"/>
                </a:cubicBezTo>
                <a:cubicBezTo>
                  <a:pt x="224" y="258"/>
                  <a:pt x="237" y="262"/>
                  <a:pt x="255" y="265"/>
                </a:cubicBezTo>
                <a:cubicBezTo>
                  <a:pt x="271" y="268"/>
                  <a:pt x="290" y="268"/>
                  <a:pt x="309" y="272"/>
                </a:cubicBezTo>
                <a:cubicBezTo>
                  <a:pt x="353" y="279"/>
                  <a:pt x="359" y="295"/>
                  <a:pt x="365" y="303"/>
                </a:cubicBezTo>
                <a:cubicBezTo>
                  <a:pt x="378" y="323"/>
                  <a:pt x="370" y="350"/>
                  <a:pt x="370" y="350"/>
                </a:cubicBezTo>
                <a:cubicBezTo>
                  <a:pt x="0" y="350"/>
                  <a:pt x="0" y="350"/>
                  <a:pt x="0" y="350"/>
                </a:cubicBezTo>
                <a:cubicBezTo>
                  <a:pt x="1" y="304"/>
                  <a:pt x="1" y="304"/>
                  <a:pt x="1" y="304"/>
                </a:cubicBezTo>
                <a:cubicBezTo>
                  <a:pt x="1" y="304"/>
                  <a:pt x="9" y="266"/>
                  <a:pt x="133" y="258"/>
                </a:cubicBezTo>
                <a:cubicBezTo>
                  <a:pt x="133" y="258"/>
                  <a:pt x="137" y="257"/>
                  <a:pt x="135" y="229"/>
                </a:cubicBezTo>
                <a:cubicBezTo>
                  <a:pt x="135" y="229"/>
                  <a:pt x="120" y="201"/>
                  <a:pt x="120" y="192"/>
                </a:cubicBezTo>
                <a:cubicBezTo>
                  <a:pt x="120" y="190"/>
                  <a:pt x="113" y="188"/>
                  <a:pt x="108" y="183"/>
                </a:cubicBezTo>
                <a:cubicBezTo>
                  <a:pt x="94" y="169"/>
                  <a:pt x="81" y="139"/>
                  <a:pt x="98" y="130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30"/>
                  <a:pt x="104" y="130"/>
                  <a:pt x="104" y="130"/>
                </a:cubicBezTo>
                <a:lnTo>
                  <a:pt x="103" y="12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5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5034732" y="3066503"/>
            <a:ext cx="200738" cy="510159"/>
          </a:xfrm>
          <a:custGeom>
            <a:avLst/>
            <a:gdLst/>
            <a:ahLst/>
            <a:cxnLst>
              <a:cxn ang="0">
                <a:pos x="157" y="77"/>
              </a:cxn>
              <a:cxn ang="0">
                <a:pos x="174" y="21"/>
              </a:cxn>
              <a:cxn ang="0">
                <a:pos x="88" y="62"/>
              </a:cxn>
              <a:cxn ang="0">
                <a:pos x="84" y="112"/>
              </a:cxn>
              <a:cxn ang="0">
                <a:pos x="78" y="150"/>
              </a:cxn>
              <a:cxn ang="0">
                <a:pos x="97" y="180"/>
              </a:cxn>
              <a:cxn ang="0">
                <a:pos x="115" y="209"/>
              </a:cxn>
              <a:cxn ang="0">
                <a:pos x="111" y="226"/>
              </a:cxn>
              <a:cxn ang="0">
                <a:pos x="0" y="268"/>
              </a:cxn>
              <a:cxn ang="0">
                <a:pos x="0" y="321"/>
              </a:cxn>
              <a:cxn ang="0">
                <a:pos x="58" y="321"/>
              </a:cxn>
              <a:cxn ang="0">
                <a:pos x="60" y="285"/>
              </a:cxn>
              <a:cxn ang="0">
                <a:pos x="103" y="246"/>
              </a:cxn>
              <a:cxn ang="0">
                <a:pos x="192" y="229"/>
              </a:cxn>
              <a:cxn ang="0">
                <a:pos x="182" y="203"/>
              </a:cxn>
              <a:cxn ang="0">
                <a:pos x="158" y="172"/>
              </a:cxn>
              <a:cxn ang="0">
                <a:pos x="156" y="101"/>
              </a:cxn>
              <a:cxn ang="0">
                <a:pos x="157" y="77"/>
              </a:cxn>
            </a:cxnLst>
            <a:rect l="0" t="0" r="r" b="b"/>
            <a:pathLst>
              <a:path w="192" h="321">
                <a:moveTo>
                  <a:pt x="157" y="77"/>
                </a:moveTo>
                <a:cubicBezTo>
                  <a:pt x="157" y="58"/>
                  <a:pt x="157" y="34"/>
                  <a:pt x="174" y="21"/>
                </a:cubicBezTo>
                <a:cubicBezTo>
                  <a:pt x="174" y="21"/>
                  <a:pt x="120" y="0"/>
                  <a:pt x="88" y="62"/>
                </a:cubicBezTo>
                <a:cubicBezTo>
                  <a:pt x="86" y="66"/>
                  <a:pt x="84" y="112"/>
                  <a:pt x="84" y="112"/>
                </a:cubicBezTo>
                <a:cubicBezTo>
                  <a:pt x="84" y="112"/>
                  <a:pt x="64" y="114"/>
                  <a:pt x="78" y="150"/>
                </a:cubicBezTo>
                <a:cubicBezTo>
                  <a:pt x="91" y="185"/>
                  <a:pt x="97" y="180"/>
                  <a:pt x="97" y="180"/>
                </a:cubicBezTo>
                <a:cubicBezTo>
                  <a:pt x="97" y="180"/>
                  <a:pt x="112" y="209"/>
                  <a:pt x="115" y="209"/>
                </a:cubicBezTo>
                <a:cubicBezTo>
                  <a:pt x="119" y="209"/>
                  <a:pt x="114" y="226"/>
                  <a:pt x="111" y="226"/>
                </a:cubicBezTo>
                <a:cubicBezTo>
                  <a:pt x="108" y="226"/>
                  <a:pt x="4" y="231"/>
                  <a:pt x="0" y="268"/>
                </a:cubicBezTo>
                <a:cubicBezTo>
                  <a:pt x="0" y="321"/>
                  <a:pt x="0" y="321"/>
                  <a:pt x="0" y="321"/>
                </a:cubicBezTo>
                <a:cubicBezTo>
                  <a:pt x="58" y="321"/>
                  <a:pt x="58" y="321"/>
                  <a:pt x="58" y="321"/>
                </a:cubicBezTo>
                <a:cubicBezTo>
                  <a:pt x="60" y="285"/>
                  <a:pt x="60" y="285"/>
                  <a:pt x="60" y="285"/>
                </a:cubicBezTo>
                <a:cubicBezTo>
                  <a:pt x="60" y="285"/>
                  <a:pt x="49" y="262"/>
                  <a:pt x="103" y="246"/>
                </a:cubicBezTo>
                <a:cubicBezTo>
                  <a:pt x="157" y="229"/>
                  <a:pt x="192" y="229"/>
                  <a:pt x="192" y="229"/>
                </a:cubicBezTo>
                <a:cubicBezTo>
                  <a:pt x="192" y="229"/>
                  <a:pt x="190" y="220"/>
                  <a:pt x="182" y="203"/>
                </a:cubicBezTo>
                <a:cubicBezTo>
                  <a:pt x="173" y="186"/>
                  <a:pt x="158" y="172"/>
                  <a:pt x="158" y="172"/>
                </a:cubicBezTo>
                <a:cubicBezTo>
                  <a:pt x="158" y="172"/>
                  <a:pt x="124" y="112"/>
                  <a:pt x="156" y="101"/>
                </a:cubicBezTo>
                <a:cubicBezTo>
                  <a:pt x="156" y="101"/>
                  <a:pt x="157" y="90"/>
                  <a:pt x="157" y="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>
            <p:custDataLst>
              <p:tags r:id="rId21"/>
            </p:custDataLst>
          </p:nvPr>
        </p:nvGrpSpPr>
        <p:grpSpPr>
          <a:xfrm>
            <a:off x="4754087" y="4652942"/>
            <a:ext cx="642991" cy="705609"/>
            <a:chOff x="5613400" y="2541588"/>
            <a:chExt cx="296863" cy="296863"/>
          </a:xfrm>
          <a:solidFill>
            <a:schemeClr val="bg2"/>
          </a:solidFill>
        </p:grpSpPr>
        <p:sp>
          <p:nvSpPr>
            <p:cNvPr id="35" name="Freeform 114"/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5"/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352948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3077" y="455944"/>
            <a:ext cx="11157817" cy="660511"/>
          </a:xfrm>
        </p:spPr>
        <p:txBody>
          <a:bodyPr/>
          <a:lstStyle/>
          <a:p>
            <a:r>
              <a:rPr lang="fr-FR" sz="4000" b="1" dirty="0">
                <a:solidFill>
                  <a:srgbClr val="882930"/>
                </a:solidFill>
              </a:rPr>
              <a:t>Principaux sujets de politique pour le SESJ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15" name="Rounded Rectangle 14"/>
          <p:cNvSpPr/>
          <p:nvPr>
            <p:custDataLst>
              <p:tags r:id="rId2"/>
            </p:custDataLst>
          </p:nvPr>
        </p:nvSpPr>
        <p:spPr>
          <a:xfrm rot="5400000">
            <a:off x="3739248" y="2888421"/>
            <a:ext cx="621506" cy="55563"/>
          </a:xfrm>
          <a:prstGeom prst="roundRect">
            <a:avLst>
              <a:gd name="adj" fmla="val 50000"/>
            </a:avLst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49005" y="2632050"/>
            <a:ext cx="2856610" cy="5682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en-US" sz="2800" b="1" dirty="0" err="1"/>
              <a:t>Harcèlement</a:t>
            </a:r>
            <a:endParaRPr lang="en-US" sz="2800" b="1" dirty="0"/>
          </a:p>
        </p:txBody>
      </p:sp>
      <p:sp>
        <p:nvSpPr>
          <p:cNvPr id="20" name="Rounded Rectangle 19"/>
          <p:cNvSpPr/>
          <p:nvPr>
            <p:custDataLst>
              <p:tags r:id="rId4"/>
            </p:custDataLst>
          </p:nvPr>
        </p:nvSpPr>
        <p:spPr>
          <a:xfrm rot="5400000">
            <a:off x="3697843" y="4935914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178" y="4227880"/>
            <a:ext cx="3633561" cy="16897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sz="2400" b="1" dirty="0">
                <a:solidFill>
                  <a:schemeClr val="tx2"/>
                </a:solidFill>
              </a:rPr>
              <a:t>Engagement avec les membres/ initiatives/ programmes autochtones</a:t>
            </a:r>
          </a:p>
          <a:p>
            <a:pPr algn="r">
              <a:lnSpc>
                <a:spcPct val="150000"/>
              </a:lnSpc>
              <a:spcAft>
                <a:spcPts val="0"/>
              </a:spcAft>
            </a:pPr>
            <a:endParaRPr lang="en-US" sz="1050" dirty="0"/>
          </a:p>
        </p:txBody>
      </p:sp>
      <p:sp>
        <p:nvSpPr>
          <p:cNvPr id="22" name="Rounded Rectangle 21"/>
          <p:cNvSpPr/>
          <p:nvPr>
            <p:custDataLst>
              <p:tags r:id="rId6"/>
            </p:custDataLst>
          </p:nvPr>
        </p:nvSpPr>
        <p:spPr>
          <a:xfrm rot="5400000">
            <a:off x="7918386" y="2888420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>
            <p:custDataLst>
              <p:tags r:id="rId7"/>
            </p:custDataLst>
          </p:nvPr>
        </p:nvSpPr>
        <p:spPr>
          <a:xfrm rot="5400000">
            <a:off x="7919220" y="4996506"/>
            <a:ext cx="621506" cy="57233"/>
          </a:xfrm>
          <a:prstGeom prst="roundRect">
            <a:avLst>
              <a:gd name="adj" fmla="val 50000"/>
            </a:avLst>
          </a:prstGeom>
          <a:solidFill>
            <a:srgbClr val="882930"/>
          </a:solidFill>
          <a:ln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01878" y="2362201"/>
            <a:ext cx="3511826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0"/>
              </a:spcAft>
            </a:pPr>
            <a:r>
              <a:rPr lang="fr-CA" sz="2400" b="1" dirty="0">
                <a:solidFill>
                  <a:schemeClr val="tx2"/>
                </a:solidFill>
              </a:rPr>
              <a:t>Santé mentale – </a:t>
            </a:r>
          </a:p>
          <a:p>
            <a:pPr>
              <a:spcAft>
                <a:spcPts val="0"/>
              </a:spcAft>
            </a:pPr>
            <a:r>
              <a:rPr lang="fr-CA" sz="2400" b="1" dirty="0">
                <a:solidFill>
                  <a:schemeClr val="tx2"/>
                </a:solidFill>
              </a:rPr>
              <a:t>Blessures de stress opérationnel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401878" y="4625012"/>
            <a:ext cx="3246783" cy="8002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tx2"/>
                </a:solidFill>
              </a:rPr>
              <a:t>Participation </a:t>
            </a:r>
            <a:r>
              <a:rPr lang="en-US" sz="2600" b="1" dirty="0" err="1">
                <a:solidFill>
                  <a:schemeClr val="tx2"/>
                </a:solidFill>
              </a:rPr>
              <a:t>communautaire</a:t>
            </a:r>
            <a:endParaRPr lang="en-US" sz="2600" b="1" dirty="0">
              <a:solidFill>
                <a:schemeClr val="tx2"/>
              </a:solidFill>
            </a:endParaRPr>
          </a:p>
        </p:txBody>
      </p:sp>
      <p:sp>
        <p:nvSpPr>
          <p:cNvPr id="4" name="Teardrop 3"/>
          <p:cNvSpPr/>
          <p:nvPr>
            <p:custDataLst>
              <p:tags r:id="rId10"/>
            </p:custDataLst>
          </p:nvPr>
        </p:nvSpPr>
        <p:spPr>
          <a:xfrm>
            <a:off x="4164550" y="4169792"/>
            <a:ext cx="1794463" cy="17944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>
            <p:custDataLst>
              <p:tags r:id="rId11"/>
            </p:custDataLst>
          </p:nvPr>
        </p:nvSpPr>
        <p:spPr>
          <a:xfrm rot="10800000">
            <a:off x="6103420" y="2279757"/>
            <a:ext cx="1966771" cy="1783006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ardrop 5"/>
          <p:cNvSpPr/>
          <p:nvPr>
            <p:custDataLst>
              <p:tags r:id="rId12"/>
            </p:custDataLst>
          </p:nvPr>
        </p:nvSpPr>
        <p:spPr>
          <a:xfrm rot="5400000">
            <a:off x="4220888" y="2308547"/>
            <a:ext cx="1794714" cy="1737140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>
            <p:custDataLst>
              <p:tags r:id="rId13"/>
            </p:custDataLst>
          </p:nvPr>
        </p:nvSpPr>
        <p:spPr>
          <a:xfrm rot="16200000">
            <a:off x="6189379" y="4095566"/>
            <a:ext cx="1768422" cy="1968956"/>
          </a:xfrm>
          <a:prstGeom prst="teardrop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lock Arc 8"/>
          <p:cNvSpPr/>
          <p:nvPr>
            <p:custDataLst>
              <p:tags r:id="rId14"/>
            </p:custDataLst>
          </p:nvPr>
        </p:nvSpPr>
        <p:spPr>
          <a:xfrm rot="2129042">
            <a:off x="6218883" y="2400369"/>
            <a:ext cx="1585111" cy="158511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>
            <p:custDataLst>
              <p:tags r:id="rId15"/>
            </p:custDataLst>
          </p:nvPr>
        </p:nvSpPr>
        <p:spPr>
          <a:xfrm rot="18927041">
            <a:off x="4609907" y="2708677"/>
            <a:ext cx="931351" cy="93135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>
            <p:custDataLst>
              <p:tags r:id="rId16"/>
            </p:custDataLst>
          </p:nvPr>
        </p:nvSpPr>
        <p:spPr>
          <a:xfrm rot="13327656">
            <a:off x="4380576" y="4355426"/>
            <a:ext cx="1362412" cy="1362412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>
            <p:custDataLst>
              <p:tags r:id="rId17"/>
            </p:custDataLst>
          </p:nvPr>
        </p:nvSpPr>
        <p:spPr>
          <a:xfrm rot="7643042">
            <a:off x="6627756" y="4629817"/>
            <a:ext cx="1002965" cy="1002965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77"/>
          <p:cNvSpPr>
            <a:spLocks noEditPoints="1"/>
          </p:cNvSpPr>
          <p:nvPr>
            <p:custDataLst>
              <p:tags r:id="rId18"/>
            </p:custDataLst>
          </p:nvPr>
        </p:nvSpPr>
        <p:spPr bwMode="auto">
          <a:xfrm>
            <a:off x="6613480" y="4581831"/>
            <a:ext cx="667222" cy="628977"/>
          </a:xfrm>
          <a:custGeom>
            <a:avLst/>
            <a:gdLst/>
            <a:ahLst/>
            <a:cxnLst>
              <a:cxn ang="0">
                <a:pos x="177" y="145"/>
              </a:cxn>
              <a:cxn ang="0">
                <a:pos x="177" y="209"/>
              </a:cxn>
              <a:cxn ang="0">
                <a:pos x="144" y="209"/>
              </a:cxn>
              <a:cxn ang="0">
                <a:pos x="144" y="145"/>
              </a:cxn>
              <a:cxn ang="0">
                <a:pos x="177" y="145"/>
              </a:cxn>
              <a:cxn ang="0">
                <a:pos x="177" y="145"/>
              </a:cxn>
              <a:cxn ang="0">
                <a:pos x="47" y="114"/>
              </a:cxn>
              <a:cxn ang="0">
                <a:pos x="53" y="108"/>
              </a:cxn>
              <a:cxn ang="0">
                <a:pos x="129" y="36"/>
              </a:cxn>
              <a:cxn ang="0">
                <a:pos x="207" y="112"/>
              </a:cxn>
              <a:cxn ang="0">
                <a:pos x="210" y="114"/>
              </a:cxn>
              <a:cxn ang="0">
                <a:pos x="210" y="211"/>
              </a:cxn>
              <a:cxn ang="0">
                <a:pos x="193" y="210"/>
              </a:cxn>
              <a:cxn ang="0">
                <a:pos x="193" y="129"/>
              </a:cxn>
              <a:cxn ang="0">
                <a:pos x="128" y="129"/>
              </a:cxn>
              <a:cxn ang="0">
                <a:pos x="128" y="210"/>
              </a:cxn>
              <a:cxn ang="0">
                <a:pos x="47" y="209"/>
              </a:cxn>
              <a:cxn ang="0">
                <a:pos x="47" y="114"/>
              </a:cxn>
              <a:cxn ang="0">
                <a:pos x="47" y="114"/>
              </a:cxn>
              <a:cxn ang="0">
                <a:pos x="128" y="0"/>
              </a:cxn>
              <a:cxn ang="0">
                <a:pos x="112" y="16"/>
              </a:cxn>
              <a:cxn ang="0">
                <a:pos x="0" y="129"/>
              </a:cxn>
              <a:cxn ang="0">
                <a:pos x="16" y="145"/>
              </a:cxn>
              <a:cxn ang="0">
                <a:pos x="32" y="129"/>
              </a:cxn>
              <a:cxn ang="0">
                <a:pos x="32" y="225"/>
              </a:cxn>
              <a:cxn ang="0">
                <a:pos x="128" y="225"/>
              </a:cxn>
              <a:cxn ang="0">
                <a:pos x="193" y="225"/>
              </a:cxn>
              <a:cxn ang="0">
                <a:pos x="225" y="225"/>
              </a:cxn>
              <a:cxn ang="0">
                <a:pos x="225" y="129"/>
              </a:cxn>
              <a:cxn ang="0">
                <a:pos x="241" y="145"/>
              </a:cxn>
              <a:cxn ang="0">
                <a:pos x="257" y="129"/>
              </a:cxn>
              <a:cxn ang="0">
                <a:pos x="144" y="16"/>
              </a:cxn>
              <a:cxn ang="0">
                <a:pos x="128" y="0"/>
              </a:cxn>
              <a:cxn ang="0">
                <a:pos x="128" y="0"/>
              </a:cxn>
              <a:cxn ang="0">
                <a:pos x="64" y="129"/>
              </a:cxn>
              <a:cxn ang="0">
                <a:pos x="64" y="177"/>
              </a:cxn>
              <a:cxn ang="0">
                <a:pos x="112" y="177"/>
              </a:cxn>
              <a:cxn ang="0">
                <a:pos x="112" y="129"/>
              </a:cxn>
              <a:cxn ang="0">
                <a:pos x="64" y="129"/>
              </a:cxn>
              <a:cxn ang="0">
                <a:pos x="64" y="129"/>
              </a:cxn>
            </a:cxnLst>
            <a:rect l="0" t="0" r="r" b="b"/>
            <a:pathLst>
              <a:path w="257" h="225">
                <a:moveTo>
                  <a:pt x="177" y="145"/>
                </a:moveTo>
                <a:lnTo>
                  <a:pt x="177" y="209"/>
                </a:lnTo>
                <a:lnTo>
                  <a:pt x="144" y="209"/>
                </a:lnTo>
                <a:lnTo>
                  <a:pt x="144" y="145"/>
                </a:lnTo>
                <a:lnTo>
                  <a:pt x="177" y="145"/>
                </a:lnTo>
                <a:lnTo>
                  <a:pt x="177" y="145"/>
                </a:lnTo>
                <a:close/>
                <a:moveTo>
                  <a:pt x="47" y="114"/>
                </a:moveTo>
                <a:lnTo>
                  <a:pt x="53" y="108"/>
                </a:lnTo>
                <a:lnTo>
                  <a:pt x="129" y="36"/>
                </a:lnTo>
                <a:lnTo>
                  <a:pt x="207" y="112"/>
                </a:lnTo>
                <a:lnTo>
                  <a:pt x="210" y="114"/>
                </a:lnTo>
                <a:lnTo>
                  <a:pt x="210" y="211"/>
                </a:lnTo>
                <a:lnTo>
                  <a:pt x="193" y="210"/>
                </a:lnTo>
                <a:lnTo>
                  <a:pt x="193" y="129"/>
                </a:lnTo>
                <a:lnTo>
                  <a:pt x="128" y="129"/>
                </a:lnTo>
                <a:lnTo>
                  <a:pt x="128" y="210"/>
                </a:lnTo>
                <a:lnTo>
                  <a:pt x="47" y="209"/>
                </a:lnTo>
                <a:lnTo>
                  <a:pt x="47" y="114"/>
                </a:lnTo>
                <a:lnTo>
                  <a:pt x="47" y="114"/>
                </a:lnTo>
                <a:close/>
                <a:moveTo>
                  <a:pt x="128" y="0"/>
                </a:moveTo>
                <a:lnTo>
                  <a:pt x="112" y="16"/>
                </a:lnTo>
                <a:lnTo>
                  <a:pt x="0" y="129"/>
                </a:lnTo>
                <a:lnTo>
                  <a:pt x="16" y="145"/>
                </a:lnTo>
                <a:lnTo>
                  <a:pt x="32" y="129"/>
                </a:lnTo>
                <a:lnTo>
                  <a:pt x="32" y="225"/>
                </a:lnTo>
                <a:lnTo>
                  <a:pt x="128" y="225"/>
                </a:lnTo>
                <a:lnTo>
                  <a:pt x="193" y="225"/>
                </a:lnTo>
                <a:lnTo>
                  <a:pt x="225" y="225"/>
                </a:lnTo>
                <a:lnTo>
                  <a:pt x="225" y="129"/>
                </a:lnTo>
                <a:lnTo>
                  <a:pt x="241" y="145"/>
                </a:lnTo>
                <a:lnTo>
                  <a:pt x="257" y="129"/>
                </a:lnTo>
                <a:lnTo>
                  <a:pt x="144" y="16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64" y="129"/>
                </a:moveTo>
                <a:lnTo>
                  <a:pt x="64" y="177"/>
                </a:lnTo>
                <a:lnTo>
                  <a:pt x="112" y="177"/>
                </a:lnTo>
                <a:lnTo>
                  <a:pt x="112" y="129"/>
                </a:lnTo>
                <a:lnTo>
                  <a:pt x="64" y="129"/>
                </a:lnTo>
                <a:lnTo>
                  <a:pt x="64" y="12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0"/>
          <p:cNvSpPr>
            <a:spLocks noEditPoints="1"/>
          </p:cNvSpPr>
          <p:nvPr>
            <p:custDataLst>
              <p:tags r:id="rId19"/>
            </p:custDataLst>
          </p:nvPr>
        </p:nvSpPr>
        <p:spPr bwMode="auto">
          <a:xfrm>
            <a:off x="6665843" y="2764435"/>
            <a:ext cx="793497" cy="813651"/>
          </a:xfrm>
          <a:custGeom>
            <a:avLst/>
            <a:gdLst/>
            <a:ahLst/>
            <a:cxnLst>
              <a:cxn ang="0">
                <a:pos x="305" y="150"/>
              </a:cxn>
              <a:cxn ang="0">
                <a:pos x="281" y="147"/>
              </a:cxn>
              <a:cxn ang="0">
                <a:pos x="235" y="129"/>
              </a:cxn>
              <a:cxn ang="0">
                <a:pos x="200" y="75"/>
              </a:cxn>
              <a:cxn ang="0">
                <a:pos x="305" y="0"/>
              </a:cxn>
              <a:cxn ang="0">
                <a:pos x="401" y="75"/>
              </a:cxn>
              <a:cxn ang="0">
                <a:pos x="305" y="150"/>
              </a:cxn>
              <a:cxn ang="0">
                <a:pos x="176" y="288"/>
              </a:cxn>
              <a:cxn ang="0">
                <a:pos x="242" y="324"/>
              </a:cxn>
              <a:cxn ang="0">
                <a:pos x="250" y="374"/>
              </a:cxn>
              <a:cxn ang="0">
                <a:pos x="1" y="374"/>
              </a:cxn>
              <a:cxn ang="0">
                <a:pos x="12" y="322"/>
              </a:cxn>
              <a:cxn ang="0">
                <a:pos x="76" y="288"/>
              </a:cxn>
              <a:cxn ang="0">
                <a:pos x="102" y="243"/>
              </a:cxn>
              <a:cxn ang="0">
                <a:pos x="102" y="234"/>
              </a:cxn>
              <a:cxn ang="0">
                <a:pos x="76" y="186"/>
              </a:cxn>
              <a:cxn ang="0">
                <a:pos x="76" y="152"/>
              </a:cxn>
              <a:cxn ang="0">
                <a:pos x="117" y="98"/>
              </a:cxn>
              <a:cxn ang="0">
                <a:pos x="138" y="108"/>
              </a:cxn>
              <a:cxn ang="0">
                <a:pos x="176" y="152"/>
              </a:cxn>
              <a:cxn ang="0">
                <a:pos x="176" y="190"/>
              </a:cxn>
              <a:cxn ang="0">
                <a:pos x="152" y="234"/>
              </a:cxn>
              <a:cxn ang="0">
                <a:pos x="151" y="242"/>
              </a:cxn>
              <a:cxn ang="0">
                <a:pos x="176" y="288"/>
              </a:cxn>
              <a:cxn ang="0">
                <a:pos x="226" y="200"/>
              </a:cxn>
              <a:cxn ang="0">
                <a:pos x="201" y="175"/>
              </a:cxn>
              <a:cxn ang="0">
                <a:pos x="226" y="150"/>
              </a:cxn>
              <a:cxn ang="0">
                <a:pos x="250" y="175"/>
              </a:cxn>
              <a:cxn ang="0">
                <a:pos x="226" y="200"/>
              </a:cxn>
            </a:cxnLst>
            <a:rect l="0" t="0" r="r" b="b"/>
            <a:pathLst>
              <a:path w="401" h="374">
                <a:moveTo>
                  <a:pt x="305" y="150"/>
                </a:moveTo>
                <a:cubicBezTo>
                  <a:pt x="298" y="150"/>
                  <a:pt x="288" y="148"/>
                  <a:pt x="281" y="147"/>
                </a:cubicBezTo>
                <a:cubicBezTo>
                  <a:pt x="253" y="139"/>
                  <a:pt x="241" y="133"/>
                  <a:pt x="235" y="129"/>
                </a:cubicBezTo>
                <a:cubicBezTo>
                  <a:pt x="211" y="115"/>
                  <a:pt x="200" y="99"/>
                  <a:pt x="200" y="75"/>
                </a:cubicBezTo>
                <a:cubicBezTo>
                  <a:pt x="200" y="33"/>
                  <a:pt x="246" y="0"/>
                  <a:pt x="305" y="0"/>
                </a:cubicBezTo>
                <a:cubicBezTo>
                  <a:pt x="365" y="0"/>
                  <a:pt x="401" y="33"/>
                  <a:pt x="401" y="75"/>
                </a:cubicBezTo>
                <a:cubicBezTo>
                  <a:pt x="401" y="118"/>
                  <a:pt x="365" y="150"/>
                  <a:pt x="305" y="150"/>
                </a:cubicBezTo>
                <a:close/>
                <a:moveTo>
                  <a:pt x="176" y="288"/>
                </a:moveTo>
                <a:cubicBezTo>
                  <a:pt x="213" y="293"/>
                  <a:pt x="237" y="316"/>
                  <a:pt x="242" y="324"/>
                </a:cubicBezTo>
                <a:cubicBezTo>
                  <a:pt x="250" y="339"/>
                  <a:pt x="250" y="374"/>
                  <a:pt x="250" y="374"/>
                </a:cubicBezTo>
                <a:cubicBezTo>
                  <a:pt x="1" y="374"/>
                  <a:pt x="1" y="374"/>
                  <a:pt x="1" y="374"/>
                </a:cubicBezTo>
                <a:cubicBezTo>
                  <a:pt x="1" y="374"/>
                  <a:pt x="0" y="337"/>
                  <a:pt x="12" y="322"/>
                </a:cubicBezTo>
                <a:cubicBezTo>
                  <a:pt x="19" y="315"/>
                  <a:pt x="40" y="293"/>
                  <a:pt x="76" y="288"/>
                </a:cubicBezTo>
                <a:cubicBezTo>
                  <a:pt x="112" y="282"/>
                  <a:pt x="101" y="242"/>
                  <a:pt x="102" y="243"/>
                </a:cubicBezTo>
                <a:cubicBezTo>
                  <a:pt x="103" y="244"/>
                  <a:pt x="102" y="234"/>
                  <a:pt x="102" y="234"/>
                </a:cubicBezTo>
                <a:cubicBezTo>
                  <a:pt x="102" y="234"/>
                  <a:pt x="76" y="209"/>
                  <a:pt x="76" y="186"/>
                </a:cubicBezTo>
                <a:cubicBezTo>
                  <a:pt x="76" y="164"/>
                  <a:pt x="76" y="152"/>
                  <a:pt x="76" y="152"/>
                </a:cubicBezTo>
                <a:cubicBezTo>
                  <a:pt x="76" y="152"/>
                  <a:pt x="80" y="98"/>
                  <a:pt x="117" y="98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71" y="108"/>
                  <a:pt x="176" y="152"/>
                  <a:pt x="176" y="152"/>
                </a:cubicBezTo>
                <a:cubicBezTo>
                  <a:pt x="176" y="190"/>
                  <a:pt x="176" y="190"/>
                  <a:pt x="176" y="190"/>
                </a:cubicBezTo>
                <a:cubicBezTo>
                  <a:pt x="176" y="190"/>
                  <a:pt x="172" y="222"/>
                  <a:pt x="152" y="234"/>
                </a:cubicBezTo>
                <a:cubicBezTo>
                  <a:pt x="152" y="234"/>
                  <a:pt x="150" y="243"/>
                  <a:pt x="151" y="242"/>
                </a:cubicBezTo>
                <a:cubicBezTo>
                  <a:pt x="152" y="242"/>
                  <a:pt x="141" y="282"/>
                  <a:pt x="176" y="288"/>
                </a:cubicBezTo>
                <a:close/>
                <a:moveTo>
                  <a:pt x="226" y="200"/>
                </a:moveTo>
                <a:cubicBezTo>
                  <a:pt x="212" y="200"/>
                  <a:pt x="201" y="189"/>
                  <a:pt x="201" y="175"/>
                </a:cubicBezTo>
                <a:cubicBezTo>
                  <a:pt x="201" y="161"/>
                  <a:pt x="212" y="150"/>
                  <a:pt x="226" y="150"/>
                </a:cubicBezTo>
                <a:cubicBezTo>
                  <a:pt x="239" y="150"/>
                  <a:pt x="250" y="161"/>
                  <a:pt x="250" y="175"/>
                </a:cubicBezTo>
                <a:cubicBezTo>
                  <a:pt x="250" y="189"/>
                  <a:pt x="239" y="200"/>
                  <a:pt x="226" y="200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5075583" y="3052556"/>
            <a:ext cx="465067" cy="512280"/>
          </a:xfrm>
          <a:custGeom>
            <a:avLst/>
            <a:gdLst/>
            <a:ahLst/>
            <a:cxnLst>
              <a:cxn ang="0">
                <a:pos x="103" y="125"/>
              </a:cxn>
              <a:cxn ang="0">
                <a:pos x="199" y="25"/>
              </a:cxn>
              <a:cxn ang="0">
                <a:pos x="263" y="65"/>
              </a:cxn>
              <a:cxn ang="0">
                <a:pos x="258" y="135"/>
              </a:cxn>
              <a:cxn ang="0">
                <a:pos x="277" y="148"/>
              </a:cxn>
              <a:cxn ang="0">
                <a:pos x="246" y="196"/>
              </a:cxn>
              <a:cxn ang="0">
                <a:pos x="227" y="227"/>
              </a:cxn>
              <a:cxn ang="0">
                <a:pos x="223" y="257"/>
              </a:cxn>
              <a:cxn ang="0">
                <a:pos x="255" y="265"/>
              </a:cxn>
              <a:cxn ang="0">
                <a:pos x="309" y="272"/>
              </a:cxn>
              <a:cxn ang="0">
                <a:pos x="365" y="303"/>
              </a:cxn>
              <a:cxn ang="0">
                <a:pos x="370" y="350"/>
              </a:cxn>
              <a:cxn ang="0">
                <a:pos x="0" y="350"/>
              </a:cxn>
              <a:cxn ang="0">
                <a:pos x="1" y="304"/>
              </a:cxn>
              <a:cxn ang="0">
                <a:pos x="133" y="258"/>
              </a:cxn>
              <a:cxn ang="0">
                <a:pos x="135" y="229"/>
              </a:cxn>
              <a:cxn ang="0">
                <a:pos x="120" y="192"/>
              </a:cxn>
              <a:cxn ang="0">
                <a:pos x="108" y="183"/>
              </a:cxn>
              <a:cxn ang="0">
                <a:pos x="98" y="130"/>
              </a:cxn>
              <a:cxn ang="0">
                <a:pos x="101" y="130"/>
              </a:cxn>
              <a:cxn ang="0">
                <a:pos x="104" y="130"/>
              </a:cxn>
              <a:cxn ang="0">
                <a:pos x="103" y="125"/>
              </a:cxn>
            </a:cxnLst>
            <a:rect l="0" t="0" r="r" b="b"/>
            <a:pathLst>
              <a:path w="378" h="350">
                <a:moveTo>
                  <a:pt x="103" y="125"/>
                </a:moveTo>
                <a:cubicBezTo>
                  <a:pt x="103" y="125"/>
                  <a:pt x="74" y="0"/>
                  <a:pt x="199" y="25"/>
                </a:cubicBezTo>
                <a:cubicBezTo>
                  <a:pt x="199" y="25"/>
                  <a:pt x="259" y="15"/>
                  <a:pt x="263" y="65"/>
                </a:cubicBezTo>
                <a:cubicBezTo>
                  <a:pt x="268" y="116"/>
                  <a:pt x="258" y="135"/>
                  <a:pt x="258" y="135"/>
                </a:cubicBezTo>
                <a:cubicBezTo>
                  <a:pt x="258" y="135"/>
                  <a:pt x="277" y="131"/>
                  <a:pt x="277" y="148"/>
                </a:cubicBezTo>
                <a:cubicBezTo>
                  <a:pt x="277" y="165"/>
                  <a:pt x="263" y="192"/>
                  <a:pt x="246" y="196"/>
                </a:cubicBezTo>
                <a:cubicBezTo>
                  <a:pt x="246" y="196"/>
                  <a:pt x="241" y="212"/>
                  <a:pt x="227" y="227"/>
                </a:cubicBezTo>
                <a:cubicBezTo>
                  <a:pt x="221" y="234"/>
                  <a:pt x="221" y="254"/>
                  <a:pt x="223" y="257"/>
                </a:cubicBezTo>
                <a:cubicBezTo>
                  <a:pt x="224" y="258"/>
                  <a:pt x="237" y="262"/>
                  <a:pt x="255" y="265"/>
                </a:cubicBezTo>
                <a:cubicBezTo>
                  <a:pt x="271" y="268"/>
                  <a:pt x="290" y="268"/>
                  <a:pt x="309" y="272"/>
                </a:cubicBezTo>
                <a:cubicBezTo>
                  <a:pt x="353" y="279"/>
                  <a:pt x="359" y="295"/>
                  <a:pt x="365" y="303"/>
                </a:cubicBezTo>
                <a:cubicBezTo>
                  <a:pt x="378" y="323"/>
                  <a:pt x="370" y="350"/>
                  <a:pt x="370" y="350"/>
                </a:cubicBezTo>
                <a:cubicBezTo>
                  <a:pt x="0" y="350"/>
                  <a:pt x="0" y="350"/>
                  <a:pt x="0" y="350"/>
                </a:cubicBezTo>
                <a:cubicBezTo>
                  <a:pt x="1" y="304"/>
                  <a:pt x="1" y="304"/>
                  <a:pt x="1" y="304"/>
                </a:cubicBezTo>
                <a:cubicBezTo>
                  <a:pt x="1" y="304"/>
                  <a:pt x="9" y="266"/>
                  <a:pt x="133" y="258"/>
                </a:cubicBezTo>
                <a:cubicBezTo>
                  <a:pt x="133" y="258"/>
                  <a:pt x="137" y="257"/>
                  <a:pt x="135" y="229"/>
                </a:cubicBezTo>
                <a:cubicBezTo>
                  <a:pt x="135" y="229"/>
                  <a:pt x="120" y="201"/>
                  <a:pt x="120" y="192"/>
                </a:cubicBezTo>
                <a:cubicBezTo>
                  <a:pt x="120" y="190"/>
                  <a:pt x="113" y="188"/>
                  <a:pt x="108" y="183"/>
                </a:cubicBezTo>
                <a:cubicBezTo>
                  <a:pt x="94" y="169"/>
                  <a:pt x="81" y="139"/>
                  <a:pt x="98" y="130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30"/>
                  <a:pt x="104" y="130"/>
                  <a:pt x="104" y="130"/>
                </a:cubicBezTo>
                <a:lnTo>
                  <a:pt x="103" y="12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5"/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5034732" y="3066503"/>
            <a:ext cx="200738" cy="510159"/>
          </a:xfrm>
          <a:custGeom>
            <a:avLst/>
            <a:gdLst/>
            <a:ahLst/>
            <a:cxnLst>
              <a:cxn ang="0">
                <a:pos x="157" y="77"/>
              </a:cxn>
              <a:cxn ang="0">
                <a:pos x="174" y="21"/>
              </a:cxn>
              <a:cxn ang="0">
                <a:pos x="88" y="62"/>
              </a:cxn>
              <a:cxn ang="0">
                <a:pos x="84" y="112"/>
              </a:cxn>
              <a:cxn ang="0">
                <a:pos x="78" y="150"/>
              </a:cxn>
              <a:cxn ang="0">
                <a:pos x="97" y="180"/>
              </a:cxn>
              <a:cxn ang="0">
                <a:pos x="115" y="209"/>
              </a:cxn>
              <a:cxn ang="0">
                <a:pos x="111" y="226"/>
              </a:cxn>
              <a:cxn ang="0">
                <a:pos x="0" y="268"/>
              </a:cxn>
              <a:cxn ang="0">
                <a:pos x="0" y="321"/>
              </a:cxn>
              <a:cxn ang="0">
                <a:pos x="58" y="321"/>
              </a:cxn>
              <a:cxn ang="0">
                <a:pos x="60" y="285"/>
              </a:cxn>
              <a:cxn ang="0">
                <a:pos x="103" y="246"/>
              </a:cxn>
              <a:cxn ang="0">
                <a:pos x="192" y="229"/>
              </a:cxn>
              <a:cxn ang="0">
                <a:pos x="182" y="203"/>
              </a:cxn>
              <a:cxn ang="0">
                <a:pos x="158" y="172"/>
              </a:cxn>
              <a:cxn ang="0">
                <a:pos x="156" y="101"/>
              </a:cxn>
              <a:cxn ang="0">
                <a:pos x="157" y="77"/>
              </a:cxn>
            </a:cxnLst>
            <a:rect l="0" t="0" r="r" b="b"/>
            <a:pathLst>
              <a:path w="192" h="321">
                <a:moveTo>
                  <a:pt x="157" y="77"/>
                </a:moveTo>
                <a:cubicBezTo>
                  <a:pt x="157" y="58"/>
                  <a:pt x="157" y="34"/>
                  <a:pt x="174" y="21"/>
                </a:cubicBezTo>
                <a:cubicBezTo>
                  <a:pt x="174" y="21"/>
                  <a:pt x="120" y="0"/>
                  <a:pt x="88" y="62"/>
                </a:cubicBezTo>
                <a:cubicBezTo>
                  <a:pt x="86" y="66"/>
                  <a:pt x="84" y="112"/>
                  <a:pt x="84" y="112"/>
                </a:cubicBezTo>
                <a:cubicBezTo>
                  <a:pt x="84" y="112"/>
                  <a:pt x="64" y="114"/>
                  <a:pt x="78" y="150"/>
                </a:cubicBezTo>
                <a:cubicBezTo>
                  <a:pt x="91" y="185"/>
                  <a:pt x="97" y="180"/>
                  <a:pt x="97" y="180"/>
                </a:cubicBezTo>
                <a:cubicBezTo>
                  <a:pt x="97" y="180"/>
                  <a:pt x="112" y="209"/>
                  <a:pt x="115" y="209"/>
                </a:cubicBezTo>
                <a:cubicBezTo>
                  <a:pt x="119" y="209"/>
                  <a:pt x="114" y="226"/>
                  <a:pt x="111" y="226"/>
                </a:cubicBezTo>
                <a:cubicBezTo>
                  <a:pt x="108" y="226"/>
                  <a:pt x="4" y="231"/>
                  <a:pt x="0" y="268"/>
                </a:cubicBezTo>
                <a:cubicBezTo>
                  <a:pt x="0" y="321"/>
                  <a:pt x="0" y="321"/>
                  <a:pt x="0" y="321"/>
                </a:cubicBezTo>
                <a:cubicBezTo>
                  <a:pt x="58" y="321"/>
                  <a:pt x="58" y="321"/>
                  <a:pt x="58" y="321"/>
                </a:cubicBezTo>
                <a:cubicBezTo>
                  <a:pt x="60" y="285"/>
                  <a:pt x="60" y="285"/>
                  <a:pt x="60" y="285"/>
                </a:cubicBezTo>
                <a:cubicBezTo>
                  <a:pt x="60" y="285"/>
                  <a:pt x="49" y="262"/>
                  <a:pt x="103" y="246"/>
                </a:cubicBezTo>
                <a:cubicBezTo>
                  <a:pt x="157" y="229"/>
                  <a:pt x="192" y="229"/>
                  <a:pt x="192" y="229"/>
                </a:cubicBezTo>
                <a:cubicBezTo>
                  <a:pt x="192" y="229"/>
                  <a:pt x="190" y="220"/>
                  <a:pt x="182" y="203"/>
                </a:cubicBezTo>
                <a:cubicBezTo>
                  <a:pt x="173" y="186"/>
                  <a:pt x="158" y="172"/>
                  <a:pt x="158" y="172"/>
                </a:cubicBezTo>
                <a:cubicBezTo>
                  <a:pt x="158" y="172"/>
                  <a:pt x="124" y="112"/>
                  <a:pt x="156" y="101"/>
                </a:cubicBezTo>
                <a:cubicBezTo>
                  <a:pt x="156" y="101"/>
                  <a:pt x="157" y="90"/>
                  <a:pt x="157" y="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>
            <p:custDataLst>
              <p:tags r:id="rId22"/>
            </p:custDataLst>
          </p:nvPr>
        </p:nvGrpSpPr>
        <p:grpSpPr>
          <a:xfrm>
            <a:off x="4754087" y="4652942"/>
            <a:ext cx="642991" cy="705609"/>
            <a:chOff x="5613400" y="2541588"/>
            <a:chExt cx="296863" cy="296863"/>
          </a:xfrm>
          <a:solidFill>
            <a:schemeClr val="bg2"/>
          </a:solidFill>
        </p:grpSpPr>
        <p:sp>
          <p:nvSpPr>
            <p:cNvPr id="35" name="Freeform 114"/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5"/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58194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PROJETS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94611" y="2965628"/>
            <a:ext cx="10415511" cy="40466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De notre nouveau manuel du membre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827171" y="1750231"/>
            <a:ext cx="10057105" cy="113877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2800" b="1" dirty="0">
                <a:solidFill>
                  <a:schemeClr val="tx2"/>
                </a:solidFill>
                <a:latin typeface="+mj-lt"/>
              </a:rPr>
              <a:t>Veiller à ce que les membres connaissent le SESJ à l’aide :</a:t>
            </a:r>
            <a:r>
              <a:rPr lang="fr-FR" sz="3200" b="1" dirty="0">
                <a:solidFill>
                  <a:schemeClr val="tx2"/>
                </a:solidFill>
                <a:latin typeface="+mj-lt"/>
              </a:rPr>
              <a:t>
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45244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noProof="0" dirty="0">
                <a:solidFill>
                  <a:srgbClr val="882930"/>
                </a:solidFill>
              </a:rPr>
              <a:t>Notre nouveau manuel du membre!</a:t>
            </a: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310455" y="1374845"/>
            <a:ext cx="3552908" cy="4974070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00374" y="3352884"/>
            <a:ext cx="408467" cy="408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5" y="1365657"/>
            <a:ext cx="3582692" cy="50157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0165238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noProof="0" dirty="0">
                <a:solidFill>
                  <a:srgbClr val="882930"/>
                </a:solidFill>
              </a:rPr>
              <a:t>Notre nouvelle carte postale du membre!</a:t>
            </a:r>
          </a:p>
        </p:txBody>
      </p:sp>
      <p:sp>
        <p:nvSpPr>
          <p:cNvPr id="24" name="Rectangle 23"/>
          <p:cNvSpPr/>
          <p:nvPr>
            <p:custDataLst>
              <p:tags r:id="rId2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400374" y="3352884"/>
            <a:ext cx="408467" cy="4084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600200"/>
            <a:ext cx="548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1573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noProof="0" dirty="0">
                <a:solidFill>
                  <a:srgbClr val="882930"/>
                </a:solidFill>
              </a:rPr>
              <a:t>Notre nouveau manuel du membre!</a:t>
            </a: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4 000 </a:t>
            </a:r>
            <a:r>
              <a:rPr lang="en-US" sz="2400" b="1" dirty="0" err="1">
                <a:solidFill>
                  <a:schemeClr val="tx2"/>
                </a:solidFill>
              </a:rPr>
              <a:t>membres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3405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4 000 </a:t>
            </a:r>
            <a:r>
              <a:rPr lang="en-US" sz="2400" b="1" dirty="0" err="1">
                <a:solidFill>
                  <a:schemeClr val="tx2"/>
                </a:solidFill>
              </a:rPr>
              <a:t>membres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en-US" sz="2400" b="1" dirty="0" err="1">
                <a:solidFill>
                  <a:schemeClr val="tx2"/>
                </a:solidFill>
              </a:rPr>
              <a:t>n’ont</a:t>
            </a:r>
            <a:r>
              <a:rPr lang="en-US" sz="2400" b="1" dirty="0">
                <a:solidFill>
                  <a:schemeClr val="tx2"/>
                </a:solidFill>
              </a:rPr>
              <a:t> pas </a:t>
            </a:r>
            <a:r>
              <a:rPr lang="en-US" sz="2400" b="1" dirty="0" err="1">
                <a:solidFill>
                  <a:schemeClr val="tx2"/>
                </a:solidFill>
              </a:rPr>
              <a:t>signé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leur</a:t>
            </a:r>
            <a:r>
              <a:rPr lang="en-US" sz="2400" b="1" dirty="0">
                <a:solidFill>
                  <a:schemeClr val="tx2"/>
                </a:solidFill>
              </a:rPr>
              <a:t> carte</a:t>
            </a:r>
            <a:r>
              <a:rPr lang="en-US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6916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930403-CBE5-4C66-85D4-DA9D7BEB2ABB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noProof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9EF67E-52BE-4642-B5F0-7D5A7BFD64A6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48744" y="452771"/>
            <a:ext cx="11157817" cy="660511"/>
          </a:xfrm>
        </p:spPr>
        <p:txBody>
          <a:bodyPr/>
          <a:lstStyle/>
          <a:p>
            <a:r>
              <a:rPr lang="fr-CA" sz="4000" noProof="0" dirty="0">
                <a:solidFill>
                  <a:srgbClr val="882930"/>
                </a:solidFill>
              </a:rPr>
              <a:t>Finances et administration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02E7F5-BE47-4D2E-B382-A6E62F779B12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>
            <a:off x="5443063" y="4088322"/>
            <a:ext cx="0" cy="346390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573D9C-4858-4B7A-B2E3-FFD4DAA08418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3830528" y="4392222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88A2D9-E2EA-4385-AE16-C94C5AC55EB8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3830528" y="4397293"/>
            <a:ext cx="3135125" cy="638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A8C2A64-3A27-4435-8720-7DBBDF0DEA29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6965653" y="4392222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8E30F155-5647-47CF-8F7B-4CDD197B6D5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339339" y="4732083"/>
            <a:ext cx="1022642" cy="1022642"/>
          </a:xfrm>
          <a:prstGeom prst="ellipse">
            <a:avLst/>
          </a:prstGeom>
          <a:solidFill>
            <a:srgbClr val="EAB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70E530-9C0B-425F-93D9-BF9595997D7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454332" y="4726916"/>
            <a:ext cx="1022642" cy="1022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7462848-7620-453F-91D6-2C917D44939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948314" y="3065680"/>
            <a:ext cx="1022642" cy="1022642"/>
          </a:xfrm>
          <a:prstGeom prst="ellipse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5A864E9-DD43-4D97-BFD0-05D5ACB2BC1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361980" y="1190363"/>
            <a:ext cx="2038819" cy="158412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404286F7-EEAF-43D5-B993-D4ECFF12FC7A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4709457" y="1555963"/>
            <a:ext cx="1321180" cy="73866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spcBef>
                <a:spcPct val="20000"/>
              </a:spcBef>
              <a:defRPr/>
            </a:pPr>
            <a:r>
              <a:rPr lang="fr-CA" sz="2400" dirty="0">
                <a:solidFill>
                  <a:schemeClr val="bg1"/>
                </a:solidFill>
                <a:cs typeface="+mj-cs"/>
              </a:rPr>
              <a:t>Président national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5F0EAF-8626-48AD-B1B0-5C02C0CC6AB1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017915" y="5783700"/>
            <a:ext cx="1493218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00" dirty="0">
                <a:solidFill>
                  <a:srgbClr val="EABD4C"/>
                </a:solidFill>
              </a:rPr>
              <a:t>AGENTE DES FINANCES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7932A62-AC66-4968-9E6F-18BA5BC2BEC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970956" y="5827628"/>
            <a:ext cx="1790195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00" dirty="0"/>
              <a:t>ADJOINT ADMINISTRATIF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BD61FD7-9ADC-43F3-8A07-33C6130E76B0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866024" y="3390441"/>
            <a:ext cx="1790191" cy="253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50" dirty="0">
                <a:solidFill>
                  <a:srgbClr val="882930"/>
                </a:solidFill>
              </a:rPr>
              <a:t>DIRECTRICE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3649476" y="5059206"/>
            <a:ext cx="402371" cy="3840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251065" y="4987105"/>
            <a:ext cx="402371" cy="452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258448" y="3413050"/>
            <a:ext cx="402371" cy="3840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784600" y="5055700"/>
            <a:ext cx="402371" cy="384081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5573D9C-4858-4B7A-B2E3-FFD4DAA08418}"/>
              </a:ext>
            </a:extLst>
          </p:cNvPr>
          <p:cNvCxnSpPr>
            <a:cxnSpLocks/>
            <a:stCxn id="15" idx="4"/>
            <a:endCxn id="11" idx="0"/>
          </p:cNvCxnSpPr>
          <p:nvPr>
            <p:custDataLst>
              <p:tags r:id="rId19"/>
            </p:custDataLst>
          </p:nvPr>
        </p:nvCxnSpPr>
        <p:spPr>
          <a:xfrm>
            <a:off x="5381390" y="2774489"/>
            <a:ext cx="78245" cy="291191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874667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7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9 000 </a:t>
            </a:r>
            <a:r>
              <a:rPr lang="en-US" sz="2400" b="1" dirty="0" err="1">
                <a:solidFill>
                  <a:schemeClr val="tx2"/>
                </a:solidFill>
              </a:rPr>
              <a:t>membres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96470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7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9 000 </a:t>
            </a:r>
            <a:r>
              <a:rPr lang="en-US" sz="2400" b="1" dirty="0" err="1">
                <a:solidFill>
                  <a:schemeClr val="tx2"/>
                </a:solidFill>
              </a:rPr>
              <a:t>membres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ne nous </a:t>
            </a:r>
            <a:r>
              <a:rPr lang="en-US" sz="2400" b="1" dirty="0" err="1">
                <a:solidFill>
                  <a:schemeClr val="tx2"/>
                </a:solidFill>
              </a:rPr>
              <a:t>ont</a:t>
            </a:r>
            <a:r>
              <a:rPr lang="en-US" sz="2400" b="1" dirty="0">
                <a:solidFill>
                  <a:schemeClr val="tx2"/>
                </a:solidFill>
              </a:rPr>
              <a:t> pas </a:t>
            </a:r>
            <a:r>
              <a:rPr lang="en-US" sz="2400" b="1" dirty="0" err="1">
                <a:solidFill>
                  <a:schemeClr val="tx2"/>
                </a:solidFill>
              </a:rPr>
              <a:t>fourni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leur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adresse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courriel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personnelle</a:t>
            </a:r>
            <a:r>
              <a:rPr lang="en-US" sz="2400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78442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2"/>
                </a:solidFill>
              </a:rPr>
              <a:t>Le manuel est un outil pour </a:t>
            </a:r>
            <a:r>
              <a:rPr lang="en-US" sz="2400" b="1" dirty="0">
                <a:solidFill>
                  <a:schemeClr val="tx2"/>
                </a:solidFill>
              </a:rPr>
              <a:t>:</a:t>
            </a:r>
          </a:p>
          <a:p>
            <a:pPr algn="ctr"/>
            <a:endParaRPr lang="en-US" sz="800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47013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2"/>
                </a:solidFill>
              </a:rPr>
              <a:t>Le manuel est un outil pour </a:t>
            </a:r>
            <a:r>
              <a:rPr lang="en-US" sz="2400" b="1" dirty="0">
                <a:solidFill>
                  <a:schemeClr val="tx2"/>
                </a:solidFill>
              </a:rPr>
              <a:t>:</a:t>
            </a:r>
          </a:p>
          <a:p>
            <a:pPr algn="ctr"/>
            <a:endParaRPr lang="en-US" sz="2400" b="1" dirty="0">
              <a:solidFill>
                <a:schemeClr val="tx2"/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400" b="1" dirty="0" err="1">
                <a:solidFill>
                  <a:schemeClr val="tx2"/>
                </a:solidFill>
              </a:rPr>
              <a:t>éduquer</a:t>
            </a:r>
            <a:r>
              <a:rPr lang="en-US" sz="2400" b="1" dirty="0">
                <a:solidFill>
                  <a:schemeClr val="tx2"/>
                </a:solidFill>
              </a:rPr>
              <a:t>   </a:t>
            </a: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9595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2"/>
                </a:solidFill>
              </a:rPr>
              <a:t>Le manuel est un outil pour </a:t>
            </a:r>
            <a:r>
              <a:rPr lang="en-US" sz="2400" b="1" dirty="0">
                <a:solidFill>
                  <a:schemeClr val="tx2"/>
                </a:solidFill>
              </a:rPr>
              <a:t>:</a:t>
            </a:r>
          </a:p>
          <a:p>
            <a:pPr algn="ctr"/>
            <a:endParaRPr lang="en-US" sz="2400" b="1" dirty="0">
              <a:solidFill>
                <a:schemeClr val="tx2"/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400" b="1" dirty="0" err="1">
                <a:solidFill>
                  <a:schemeClr val="tx2"/>
                </a:solidFill>
              </a:rPr>
              <a:t>éduquer</a:t>
            </a:r>
            <a:r>
              <a:rPr lang="en-US" sz="2400" b="1" dirty="0">
                <a:solidFill>
                  <a:schemeClr val="tx2"/>
                </a:solidFill>
              </a:rPr>
              <a:t>   </a:t>
            </a: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tx2"/>
                </a:solidFill>
              </a:rPr>
              <a:t>faire signer des </a:t>
            </a:r>
            <a:r>
              <a:rPr lang="en-US" sz="2400" b="1" dirty="0" err="1">
                <a:solidFill>
                  <a:schemeClr val="tx2"/>
                </a:solidFill>
              </a:rPr>
              <a:t>cartes</a:t>
            </a:r>
            <a:r>
              <a:rPr lang="en-US" sz="2400" b="1" dirty="0">
                <a:solidFill>
                  <a:schemeClr val="tx2"/>
                </a:solidFill>
              </a:rPr>
              <a:t> de </a:t>
            </a:r>
            <a:r>
              <a:rPr lang="en-US" sz="2400" b="1" dirty="0" err="1">
                <a:solidFill>
                  <a:schemeClr val="tx2"/>
                </a:solidFill>
              </a:rPr>
              <a:t>membre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47291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b="1" dirty="0">
                <a:solidFill>
                  <a:schemeClr val="tx2"/>
                </a:solidFill>
              </a:rPr>
              <a:t>Le manuel est un outil pour :</a:t>
            </a:r>
          </a:p>
          <a:p>
            <a:pPr algn="ctr"/>
            <a:endParaRPr lang="fr-CA" sz="2400" b="1" dirty="0">
              <a:solidFill>
                <a:schemeClr val="tx2"/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fr-CA" sz="2400" b="1" dirty="0">
                <a:solidFill>
                  <a:schemeClr val="tx2"/>
                </a:solidFill>
              </a:rPr>
              <a:t>éduquer   </a:t>
            </a: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fr-CA" sz="2400" b="1" dirty="0">
                <a:solidFill>
                  <a:schemeClr val="tx2"/>
                </a:solidFill>
              </a:rPr>
              <a:t>faire signer des cartes de membre</a:t>
            </a: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fr-CA" sz="2400" b="1" dirty="0">
                <a:solidFill>
                  <a:schemeClr val="tx2"/>
                </a:solidFill>
              </a:rPr>
              <a:t>obtenir des adresses courriel personnelles</a:t>
            </a:r>
          </a:p>
          <a:p>
            <a:pPr algn="ctr"/>
            <a:endParaRPr lang="fr-CA" b="1" dirty="0">
              <a:solidFill>
                <a:schemeClr val="tx2"/>
              </a:solidFill>
            </a:endParaRPr>
          </a:p>
          <a:p>
            <a:pPr algn="ctr"/>
            <a:endParaRPr lang="fr-CA" b="1" dirty="0">
              <a:solidFill>
                <a:schemeClr val="tx2"/>
              </a:solidFill>
            </a:endParaRPr>
          </a:p>
          <a:p>
            <a:pPr algn="ctr"/>
            <a:endParaRPr lang="fr-CA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CA" sz="3000" b="1" dirty="0"/>
          </a:p>
          <a:p>
            <a:pPr algn="ctr"/>
            <a:endParaRPr lang="fr-CA" sz="3000" b="1" dirty="0"/>
          </a:p>
          <a:p>
            <a:pPr algn="ctr"/>
            <a:endParaRPr lang="fr-CA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1289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Date de </a:t>
            </a:r>
            <a:r>
              <a:rPr lang="en-US" sz="2400" b="1" dirty="0" err="1">
                <a:solidFill>
                  <a:schemeClr val="tx2"/>
                </a:solidFill>
              </a:rPr>
              <a:t>lancement</a:t>
            </a:r>
            <a:r>
              <a:rPr lang="en-US" sz="2400" b="1" dirty="0">
                <a:solidFill>
                  <a:schemeClr val="tx2"/>
                </a:solidFill>
              </a:rPr>
              <a:t> national</a:t>
            </a:r>
          </a:p>
          <a:p>
            <a:pPr algn="ctr"/>
            <a:endParaRPr lang="en-US" b="1" dirty="0">
              <a:solidFill>
                <a:schemeClr val="tx2"/>
              </a:solidFill>
            </a:endParaRPr>
          </a:p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5430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Date de </a:t>
            </a:r>
            <a:r>
              <a:rPr lang="en-US" sz="2400" b="1" dirty="0" err="1">
                <a:solidFill>
                  <a:schemeClr val="tx2"/>
                </a:solidFill>
              </a:rPr>
              <a:t>lancement</a:t>
            </a:r>
            <a:r>
              <a:rPr lang="en-US" sz="2400" b="1" dirty="0">
                <a:solidFill>
                  <a:schemeClr val="tx2"/>
                </a:solidFill>
              </a:rPr>
              <a:t> national</a:t>
            </a:r>
          </a:p>
          <a:p>
            <a:pPr algn="ctr"/>
            <a:r>
              <a:rPr lang="en-US" sz="2400" b="1" dirty="0" err="1">
                <a:solidFill>
                  <a:schemeClr val="tx2"/>
                </a:solidFill>
              </a:rPr>
              <a:t>Lundi</a:t>
            </a:r>
            <a:r>
              <a:rPr lang="en-US" sz="2400" b="1" dirty="0">
                <a:solidFill>
                  <a:schemeClr val="tx2"/>
                </a:solidFill>
              </a:rPr>
              <a:t> 10 </a:t>
            </a:r>
            <a:r>
              <a:rPr lang="en-US" sz="2400" b="1" dirty="0" err="1">
                <a:solidFill>
                  <a:schemeClr val="tx2"/>
                </a:solidFill>
              </a:rPr>
              <a:t>juin</a:t>
            </a:r>
            <a:r>
              <a:rPr lang="en-US" sz="2400" b="1" dirty="0">
                <a:solidFill>
                  <a:schemeClr val="tx2"/>
                </a:solidFill>
              </a:rPr>
              <a:t> 2019</a:t>
            </a:r>
          </a:p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90192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Notre nouveau manuel du membre!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475290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="1" dirty="0">
              <a:solidFill>
                <a:schemeClr val="tx2"/>
              </a:solidFill>
            </a:endParaRPr>
          </a:p>
          <a:p>
            <a:pPr algn="ctr"/>
            <a:endParaRPr lang="fr-CA" b="1" dirty="0">
              <a:solidFill>
                <a:schemeClr val="tx2"/>
              </a:solidFill>
            </a:endParaRPr>
          </a:p>
          <a:p>
            <a:pPr algn="ctr"/>
            <a:endParaRPr lang="fr-CA" b="1" dirty="0">
              <a:solidFill>
                <a:schemeClr val="tx2"/>
              </a:solidFill>
            </a:endParaRPr>
          </a:p>
          <a:p>
            <a:pPr algn="ctr"/>
            <a:r>
              <a:rPr lang="fr-CA" sz="2400" b="1" dirty="0">
                <a:solidFill>
                  <a:schemeClr val="tx2"/>
                </a:solidFill>
              </a:rPr>
              <a:t>Date de lancement national</a:t>
            </a:r>
          </a:p>
          <a:p>
            <a:pPr algn="ctr"/>
            <a:r>
              <a:rPr lang="fr-CA" sz="2400" b="1" dirty="0">
                <a:solidFill>
                  <a:schemeClr val="tx2"/>
                </a:solidFill>
              </a:rPr>
              <a:t>Lundi 10 juin 2019</a:t>
            </a:r>
          </a:p>
          <a:p>
            <a:pPr algn="ctr"/>
            <a:endParaRPr lang="fr-CA" sz="2400" b="1" dirty="0">
              <a:solidFill>
                <a:schemeClr val="tx2"/>
              </a:solidFill>
            </a:endParaRPr>
          </a:p>
          <a:p>
            <a:pPr algn="ctr"/>
            <a:r>
              <a:rPr lang="fr-CA" sz="2400" b="1" dirty="0">
                <a:solidFill>
                  <a:schemeClr val="tx2"/>
                </a:solidFill>
              </a:rPr>
              <a:t>Inscrivez-vous pour les numéros que vous aimeriez !</a:t>
            </a:r>
            <a:r>
              <a:rPr lang="fr-CA" b="1" dirty="0">
                <a:solidFill>
                  <a:schemeClr val="tx2"/>
                </a:solidFill>
              </a:rPr>
              <a:t>
</a:t>
            </a:r>
          </a:p>
          <a:p>
            <a:pPr algn="ctr"/>
            <a:endParaRPr lang="fr-CA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951" y="1115596"/>
            <a:ext cx="3761558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3842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PROJETS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94611" y="2965628"/>
            <a:ext cx="10415511" cy="102021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De notre nouveau manuel du membre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De </a:t>
            </a:r>
            <a:r>
              <a:rPr lang="en-US" sz="2000" b="1" dirty="0" err="1">
                <a:solidFill>
                  <a:schemeClr val="tx2"/>
                </a:solidFill>
                <a:latin typeface="+mj-lt"/>
              </a:rPr>
              <a:t>notre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 site Web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804495" y="1781006"/>
            <a:ext cx="10057105" cy="43088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2800" b="1" dirty="0">
                <a:solidFill>
                  <a:schemeClr val="tx2"/>
                </a:solidFill>
                <a:latin typeface="+mj-lt"/>
              </a:rPr>
              <a:t>Veiller à ce que les membres connaissent le SESJ à l’aide :</a:t>
            </a:r>
            <a:endParaRPr lang="en-US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8722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  <p:custDataLst>
              <p:tags r:id="rId1"/>
            </p:custData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99"/>
          <a:stretch/>
        </p:blipFill>
        <p:spPr>
          <a:xfrm>
            <a:off x="1008808" y="1014715"/>
            <a:ext cx="4553790" cy="4023360"/>
          </a:xfr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7B6BEAE-2534-411A-9458-5A3AC55719E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562598" y="0"/>
            <a:ext cx="6629400" cy="6858000"/>
          </a:xfrm>
          <a:custGeom>
            <a:avLst/>
            <a:gdLst>
              <a:gd name="connsiteX0" fmla="*/ 2840658 w 6629400"/>
              <a:gd name="connsiteY0" fmla="*/ 0 h 6858000"/>
              <a:gd name="connsiteX1" fmla="*/ 3095625 w 6629400"/>
              <a:gd name="connsiteY1" fmla="*/ 0 h 6858000"/>
              <a:gd name="connsiteX2" fmla="*/ 6408125 w 6629400"/>
              <a:gd name="connsiteY2" fmla="*/ 0 h 6858000"/>
              <a:gd name="connsiteX3" fmla="*/ 6629400 w 6629400"/>
              <a:gd name="connsiteY3" fmla="*/ 0 h 6858000"/>
              <a:gd name="connsiteX4" fmla="*/ 6629400 w 6629400"/>
              <a:gd name="connsiteY4" fmla="*/ 6858000 h 6858000"/>
              <a:gd name="connsiteX5" fmla="*/ 3567467 w 6629400"/>
              <a:gd name="connsiteY5" fmla="*/ 6858000 h 6858000"/>
              <a:gd name="connsiteX6" fmla="*/ 3095625 w 6629400"/>
              <a:gd name="connsiteY6" fmla="*/ 6858000 h 6858000"/>
              <a:gd name="connsiteX7" fmla="*/ 0 w 66294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29400" h="6858000">
                <a:moveTo>
                  <a:pt x="2840658" y="0"/>
                </a:moveTo>
                <a:lnTo>
                  <a:pt x="3095625" y="0"/>
                </a:lnTo>
                <a:lnTo>
                  <a:pt x="6408125" y="0"/>
                </a:lnTo>
                <a:lnTo>
                  <a:pt x="6629400" y="0"/>
                </a:lnTo>
                <a:lnTo>
                  <a:pt x="6629400" y="6858000"/>
                </a:lnTo>
                <a:lnTo>
                  <a:pt x="3567467" y="6858000"/>
                </a:lnTo>
                <a:lnTo>
                  <a:pt x="30956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955AB7-E085-4772-BD58-B767256015D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706624" y="4176301"/>
            <a:ext cx="5127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200" b="1" dirty="0" err="1">
                <a:solidFill>
                  <a:schemeClr val="bg1"/>
                </a:solidFill>
              </a:rPr>
              <a:t>Résultats</a:t>
            </a:r>
            <a:r>
              <a:rPr lang="en-US" sz="3200" b="1" dirty="0">
                <a:solidFill>
                  <a:schemeClr val="bg1"/>
                </a:solidFill>
              </a:rPr>
              <a:t> financiers de 2018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4968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Abonnez-vous aux alertes!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631835" y="1457739"/>
            <a:ext cx="2967708" cy="4744277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99543" y="3108117"/>
            <a:ext cx="4032243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4"/>
            </p:custDataLst>
          </p:nvPr>
        </p:nvSpPr>
        <p:spPr>
          <a:xfrm>
            <a:off x="693158" y="1552330"/>
            <a:ext cx="2848328" cy="4524315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/>
            <a:r>
              <a:rPr lang="fr-CA" sz="2400" b="1" dirty="0"/>
              <a:t>Abonnez-vous aux alertes!</a:t>
            </a:r>
          </a:p>
          <a:p>
            <a:pPr algn="ctr"/>
            <a:r>
              <a:rPr lang="fr-CA" sz="2400" b="1" dirty="0"/>
              <a:t>----------</a:t>
            </a:r>
          </a:p>
          <a:p>
            <a:pPr algn="ctr"/>
            <a:r>
              <a:rPr lang="fr-CA" sz="2400" b="1" dirty="0"/>
              <a:t>Rédiger des articles!</a:t>
            </a:r>
          </a:p>
          <a:p>
            <a:pPr algn="ctr"/>
            <a:r>
              <a:rPr lang="fr-CA" sz="2400" b="1" dirty="0"/>
              <a:t>----------</a:t>
            </a:r>
          </a:p>
          <a:p>
            <a:pPr algn="ctr"/>
            <a:r>
              <a:rPr lang="fr-CA" sz="2400" b="1" dirty="0"/>
              <a:t>Partager des informations avec les membres!</a:t>
            </a:r>
          </a:p>
          <a:p>
            <a:pPr algn="ctr"/>
            <a:endParaRPr lang="fr-CA" sz="2400" b="1" dirty="0"/>
          </a:p>
          <a:p>
            <a:pPr algn="ctr"/>
            <a:endParaRPr lang="fr-CA" sz="2400" b="1" dirty="0"/>
          </a:p>
          <a:p>
            <a:pPr algn="ctr"/>
            <a:r>
              <a:rPr lang="fr-CA" sz="2400" b="1" dirty="0"/>
              <a:t>usje-sesj.com</a:t>
            </a:r>
          </a:p>
        </p:txBody>
      </p:sp>
      <p:sp>
        <p:nvSpPr>
          <p:cNvPr id="11" name="Freeform 153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1666809" y="4860227"/>
            <a:ext cx="832443" cy="806525"/>
          </a:xfrm>
          <a:custGeom>
            <a:avLst/>
            <a:gdLst/>
            <a:ahLst/>
            <a:cxnLst>
              <a:cxn ang="0">
                <a:pos x="0" y="59"/>
              </a:cxn>
              <a:cxn ang="0">
                <a:pos x="118" y="59"/>
              </a:cxn>
              <a:cxn ang="0">
                <a:pos x="111" y="57"/>
              </a:cxn>
              <a:cxn ang="0">
                <a:pos x="83" y="33"/>
              </a:cxn>
              <a:cxn ang="0">
                <a:pos x="111" y="57"/>
              </a:cxn>
              <a:cxn ang="0">
                <a:pos x="41" y="91"/>
              </a:cxn>
              <a:cxn ang="0">
                <a:pos x="57" y="111"/>
              </a:cxn>
              <a:cxn ang="0">
                <a:pos x="61" y="8"/>
              </a:cxn>
              <a:cxn ang="0">
                <a:pos x="61" y="34"/>
              </a:cxn>
              <a:cxn ang="0">
                <a:pos x="61" y="8"/>
              </a:cxn>
              <a:cxn ang="0">
                <a:pos x="95" y="22"/>
              </a:cxn>
              <a:cxn ang="0">
                <a:pos x="67" y="8"/>
              </a:cxn>
              <a:cxn ang="0">
                <a:pos x="57" y="34"/>
              </a:cxn>
              <a:cxn ang="0">
                <a:pos x="57" y="8"/>
              </a:cxn>
              <a:cxn ang="0">
                <a:pos x="36" y="30"/>
              </a:cxn>
              <a:cxn ang="0">
                <a:pos x="50" y="8"/>
              </a:cxn>
              <a:cxn ang="0">
                <a:pos x="38" y="35"/>
              </a:cxn>
              <a:cxn ang="0">
                <a:pos x="57" y="57"/>
              </a:cxn>
              <a:cxn ang="0">
                <a:pos x="38" y="35"/>
              </a:cxn>
              <a:cxn ang="0">
                <a:pos x="57" y="84"/>
              </a:cxn>
              <a:cxn ang="0">
                <a:pos x="34" y="61"/>
              </a:cxn>
              <a:cxn ang="0">
                <a:pos x="50" y="110"/>
              </a:cxn>
              <a:cxn ang="0">
                <a:pos x="38" y="92"/>
              </a:cxn>
              <a:cxn ang="0">
                <a:pos x="61" y="111"/>
              </a:cxn>
              <a:cxn ang="0">
                <a:pos x="77" y="91"/>
              </a:cxn>
              <a:cxn ang="0">
                <a:pos x="61" y="111"/>
              </a:cxn>
              <a:cxn ang="0">
                <a:pos x="93" y="99"/>
              </a:cxn>
              <a:cxn ang="0">
                <a:pos x="80" y="92"/>
              </a:cxn>
              <a:cxn ang="0">
                <a:pos x="61" y="84"/>
              </a:cxn>
              <a:cxn ang="0">
                <a:pos x="84" y="61"/>
              </a:cxn>
              <a:cxn ang="0">
                <a:pos x="61" y="57"/>
              </a:cxn>
              <a:cxn ang="0">
                <a:pos x="80" y="35"/>
              </a:cxn>
              <a:cxn ang="0">
                <a:pos x="61" y="57"/>
              </a:cxn>
              <a:cxn ang="0">
                <a:pos x="35" y="33"/>
              </a:cxn>
              <a:cxn ang="0">
                <a:pos x="7" y="57"/>
              </a:cxn>
              <a:cxn ang="0">
                <a:pos x="7" y="61"/>
              </a:cxn>
              <a:cxn ang="0">
                <a:pos x="36" y="89"/>
              </a:cxn>
              <a:cxn ang="0">
                <a:pos x="7" y="61"/>
              </a:cxn>
              <a:cxn ang="0">
                <a:pos x="82" y="89"/>
              </a:cxn>
              <a:cxn ang="0">
                <a:pos x="111" y="61"/>
              </a:cxn>
              <a:cxn ang="0">
                <a:pos x="95" y="96"/>
              </a:cxn>
            </a:cxnLst>
            <a:rect l="0" t="0" r="r" b="b"/>
            <a:pathLst>
              <a:path w="118" h="119">
                <a:moveTo>
                  <a:pt x="59" y="0"/>
                </a:moveTo>
                <a:cubicBezTo>
                  <a:pt x="26" y="0"/>
                  <a:pt x="0" y="27"/>
                  <a:pt x="0" y="59"/>
                </a:cubicBezTo>
                <a:cubicBezTo>
                  <a:pt x="0" y="92"/>
                  <a:pt x="26" y="119"/>
                  <a:pt x="59" y="119"/>
                </a:cubicBezTo>
                <a:cubicBezTo>
                  <a:pt x="92" y="119"/>
                  <a:pt x="118" y="92"/>
                  <a:pt x="118" y="59"/>
                </a:cubicBezTo>
                <a:cubicBezTo>
                  <a:pt x="118" y="27"/>
                  <a:pt x="92" y="0"/>
                  <a:pt x="59" y="0"/>
                </a:cubicBezTo>
                <a:close/>
                <a:moveTo>
                  <a:pt x="111" y="57"/>
                </a:moveTo>
                <a:cubicBezTo>
                  <a:pt x="88" y="57"/>
                  <a:pt x="88" y="57"/>
                  <a:pt x="88" y="57"/>
                </a:cubicBezTo>
                <a:cubicBezTo>
                  <a:pt x="87" y="49"/>
                  <a:pt x="86" y="41"/>
                  <a:pt x="83" y="33"/>
                </a:cubicBezTo>
                <a:cubicBezTo>
                  <a:pt x="88" y="31"/>
                  <a:pt x="93" y="28"/>
                  <a:pt x="98" y="25"/>
                </a:cubicBezTo>
                <a:cubicBezTo>
                  <a:pt x="105" y="34"/>
                  <a:pt x="110" y="45"/>
                  <a:pt x="111" y="57"/>
                </a:cubicBezTo>
                <a:close/>
                <a:moveTo>
                  <a:pt x="57" y="111"/>
                </a:moveTo>
                <a:cubicBezTo>
                  <a:pt x="50" y="106"/>
                  <a:pt x="45" y="99"/>
                  <a:pt x="41" y="91"/>
                </a:cubicBezTo>
                <a:cubicBezTo>
                  <a:pt x="46" y="89"/>
                  <a:pt x="52" y="88"/>
                  <a:pt x="57" y="88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lose/>
                <a:moveTo>
                  <a:pt x="61" y="8"/>
                </a:moveTo>
                <a:cubicBezTo>
                  <a:pt x="68" y="14"/>
                  <a:pt x="74" y="22"/>
                  <a:pt x="78" y="31"/>
                </a:cubicBezTo>
                <a:cubicBezTo>
                  <a:pt x="73" y="33"/>
                  <a:pt x="67" y="34"/>
                  <a:pt x="61" y="34"/>
                </a:cubicBezTo>
                <a:cubicBezTo>
                  <a:pt x="61" y="8"/>
                  <a:pt x="61" y="8"/>
                  <a:pt x="61" y="8"/>
                </a:cubicBezTo>
                <a:cubicBezTo>
                  <a:pt x="61" y="8"/>
                  <a:pt x="61" y="8"/>
                  <a:pt x="61" y="8"/>
                </a:cubicBezTo>
                <a:close/>
                <a:moveTo>
                  <a:pt x="67" y="8"/>
                </a:moveTo>
                <a:cubicBezTo>
                  <a:pt x="78" y="10"/>
                  <a:pt x="88" y="15"/>
                  <a:pt x="95" y="22"/>
                </a:cubicBezTo>
                <a:cubicBezTo>
                  <a:pt x="91" y="25"/>
                  <a:pt x="87" y="28"/>
                  <a:pt x="82" y="30"/>
                </a:cubicBezTo>
                <a:cubicBezTo>
                  <a:pt x="78" y="22"/>
                  <a:pt x="73" y="14"/>
                  <a:pt x="67" y="8"/>
                </a:cubicBezTo>
                <a:close/>
                <a:moveTo>
                  <a:pt x="57" y="8"/>
                </a:moveTo>
                <a:cubicBezTo>
                  <a:pt x="57" y="34"/>
                  <a:pt x="57" y="34"/>
                  <a:pt x="57" y="34"/>
                </a:cubicBezTo>
                <a:cubicBezTo>
                  <a:pt x="51" y="34"/>
                  <a:pt x="45" y="33"/>
                  <a:pt x="40" y="31"/>
                </a:cubicBezTo>
                <a:cubicBezTo>
                  <a:pt x="44" y="22"/>
                  <a:pt x="50" y="14"/>
                  <a:pt x="57" y="8"/>
                </a:cubicBezTo>
                <a:cubicBezTo>
                  <a:pt x="57" y="8"/>
                  <a:pt x="57" y="8"/>
                  <a:pt x="57" y="8"/>
                </a:cubicBezTo>
                <a:close/>
                <a:moveTo>
                  <a:pt x="36" y="30"/>
                </a:moveTo>
                <a:cubicBezTo>
                  <a:pt x="31" y="28"/>
                  <a:pt x="27" y="25"/>
                  <a:pt x="23" y="22"/>
                </a:cubicBezTo>
                <a:cubicBezTo>
                  <a:pt x="30" y="15"/>
                  <a:pt x="40" y="10"/>
                  <a:pt x="50" y="8"/>
                </a:cubicBezTo>
                <a:cubicBezTo>
                  <a:pt x="45" y="14"/>
                  <a:pt x="40" y="22"/>
                  <a:pt x="36" y="30"/>
                </a:cubicBezTo>
                <a:close/>
                <a:moveTo>
                  <a:pt x="38" y="35"/>
                </a:moveTo>
                <a:cubicBezTo>
                  <a:pt x="44" y="37"/>
                  <a:pt x="50" y="38"/>
                  <a:pt x="57" y="38"/>
                </a:cubicBezTo>
                <a:cubicBezTo>
                  <a:pt x="57" y="57"/>
                  <a:pt x="57" y="57"/>
                  <a:pt x="57" y="57"/>
                </a:cubicBezTo>
                <a:cubicBezTo>
                  <a:pt x="34" y="57"/>
                  <a:pt x="34" y="57"/>
                  <a:pt x="34" y="57"/>
                </a:cubicBezTo>
                <a:cubicBezTo>
                  <a:pt x="34" y="49"/>
                  <a:pt x="36" y="42"/>
                  <a:pt x="38" y="35"/>
                </a:cubicBezTo>
                <a:close/>
                <a:moveTo>
                  <a:pt x="57" y="61"/>
                </a:moveTo>
                <a:cubicBezTo>
                  <a:pt x="57" y="84"/>
                  <a:pt x="57" y="84"/>
                  <a:pt x="57" y="84"/>
                </a:cubicBezTo>
                <a:cubicBezTo>
                  <a:pt x="51" y="85"/>
                  <a:pt x="45" y="86"/>
                  <a:pt x="40" y="87"/>
                </a:cubicBezTo>
                <a:cubicBezTo>
                  <a:pt x="36" y="79"/>
                  <a:pt x="34" y="71"/>
                  <a:pt x="34" y="61"/>
                </a:cubicBezTo>
                <a:lnTo>
                  <a:pt x="57" y="61"/>
                </a:lnTo>
                <a:close/>
                <a:moveTo>
                  <a:pt x="50" y="110"/>
                </a:moveTo>
                <a:cubicBezTo>
                  <a:pt x="41" y="109"/>
                  <a:pt x="32" y="105"/>
                  <a:pt x="25" y="99"/>
                </a:cubicBezTo>
                <a:cubicBezTo>
                  <a:pt x="29" y="96"/>
                  <a:pt x="33" y="94"/>
                  <a:pt x="38" y="92"/>
                </a:cubicBezTo>
                <a:cubicBezTo>
                  <a:pt x="41" y="99"/>
                  <a:pt x="45" y="105"/>
                  <a:pt x="50" y="110"/>
                </a:cubicBezTo>
                <a:close/>
                <a:moveTo>
                  <a:pt x="61" y="111"/>
                </a:moveTo>
                <a:cubicBezTo>
                  <a:pt x="61" y="88"/>
                  <a:pt x="61" y="88"/>
                  <a:pt x="61" y="88"/>
                </a:cubicBezTo>
                <a:cubicBezTo>
                  <a:pt x="66" y="88"/>
                  <a:pt x="72" y="89"/>
                  <a:pt x="77" y="91"/>
                </a:cubicBezTo>
                <a:cubicBezTo>
                  <a:pt x="73" y="99"/>
                  <a:pt x="67" y="106"/>
                  <a:pt x="61" y="111"/>
                </a:cubicBezTo>
                <a:cubicBezTo>
                  <a:pt x="61" y="111"/>
                  <a:pt x="61" y="111"/>
                  <a:pt x="61" y="111"/>
                </a:cubicBezTo>
                <a:close/>
                <a:moveTo>
                  <a:pt x="80" y="92"/>
                </a:moveTo>
                <a:cubicBezTo>
                  <a:pt x="85" y="94"/>
                  <a:pt x="89" y="96"/>
                  <a:pt x="93" y="99"/>
                </a:cubicBezTo>
                <a:cubicBezTo>
                  <a:pt x="86" y="105"/>
                  <a:pt x="77" y="109"/>
                  <a:pt x="67" y="110"/>
                </a:cubicBezTo>
                <a:cubicBezTo>
                  <a:pt x="73" y="105"/>
                  <a:pt x="77" y="99"/>
                  <a:pt x="80" y="92"/>
                </a:cubicBezTo>
                <a:close/>
                <a:moveTo>
                  <a:pt x="78" y="87"/>
                </a:moveTo>
                <a:cubicBezTo>
                  <a:pt x="73" y="86"/>
                  <a:pt x="67" y="85"/>
                  <a:pt x="61" y="84"/>
                </a:cubicBezTo>
                <a:cubicBezTo>
                  <a:pt x="61" y="61"/>
                  <a:pt x="61" y="61"/>
                  <a:pt x="61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71"/>
                  <a:pt x="82" y="79"/>
                  <a:pt x="78" y="87"/>
                </a:cubicBezTo>
                <a:close/>
                <a:moveTo>
                  <a:pt x="61" y="57"/>
                </a:moveTo>
                <a:cubicBezTo>
                  <a:pt x="61" y="38"/>
                  <a:pt x="61" y="38"/>
                  <a:pt x="61" y="38"/>
                </a:cubicBezTo>
                <a:cubicBezTo>
                  <a:pt x="67" y="38"/>
                  <a:pt x="74" y="37"/>
                  <a:pt x="80" y="35"/>
                </a:cubicBezTo>
                <a:cubicBezTo>
                  <a:pt x="82" y="42"/>
                  <a:pt x="84" y="49"/>
                  <a:pt x="84" y="57"/>
                </a:cubicBezTo>
                <a:lnTo>
                  <a:pt x="61" y="57"/>
                </a:lnTo>
                <a:close/>
                <a:moveTo>
                  <a:pt x="20" y="25"/>
                </a:moveTo>
                <a:cubicBezTo>
                  <a:pt x="25" y="28"/>
                  <a:pt x="30" y="31"/>
                  <a:pt x="35" y="33"/>
                </a:cubicBezTo>
                <a:cubicBezTo>
                  <a:pt x="32" y="41"/>
                  <a:pt x="30" y="49"/>
                  <a:pt x="30" y="57"/>
                </a:cubicBezTo>
                <a:cubicBezTo>
                  <a:pt x="7" y="57"/>
                  <a:pt x="7" y="57"/>
                  <a:pt x="7" y="57"/>
                </a:cubicBezTo>
                <a:cubicBezTo>
                  <a:pt x="8" y="45"/>
                  <a:pt x="13" y="34"/>
                  <a:pt x="20" y="25"/>
                </a:cubicBezTo>
                <a:close/>
                <a:moveTo>
                  <a:pt x="7" y="61"/>
                </a:moveTo>
                <a:cubicBezTo>
                  <a:pt x="30" y="61"/>
                  <a:pt x="30" y="61"/>
                  <a:pt x="30" y="61"/>
                </a:cubicBezTo>
                <a:cubicBezTo>
                  <a:pt x="31" y="71"/>
                  <a:pt x="33" y="80"/>
                  <a:pt x="36" y="89"/>
                </a:cubicBezTo>
                <a:cubicBezTo>
                  <a:pt x="31" y="91"/>
                  <a:pt x="27" y="93"/>
                  <a:pt x="22" y="96"/>
                </a:cubicBezTo>
                <a:cubicBezTo>
                  <a:pt x="13" y="87"/>
                  <a:pt x="8" y="75"/>
                  <a:pt x="7" y="61"/>
                </a:cubicBezTo>
                <a:close/>
                <a:moveTo>
                  <a:pt x="95" y="96"/>
                </a:moveTo>
                <a:cubicBezTo>
                  <a:pt x="91" y="93"/>
                  <a:pt x="87" y="91"/>
                  <a:pt x="82" y="89"/>
                </a:cubicBezTo>
                <a:cubicBezTo>
                  <a:pt x="85" y="80"/>
                  <a:pt x="87" y="71"/>
                  <a:pt x="88" y="61"/>
                </a:cubicBezTo>
                <a:cubicBezTo>
                  <a:pt x="111" y="61"/>
                  <a:pt x="111" y="61"/>
                  <a:pt x="111" y="61"/>
                </a:cubicBezTo>
                <a:cubicBezTo>
                  <a:pt x="110" y="75"/>
                  <a:pt x="104" y="87"/>
                  <a:pt x="95" y="96"/>
                </a:cubicBezTo>
                <a:close/>
                <a:moveTo>
                  <a:pt x="95" y="96"/>
                </a:moveTo>
                <a:cubicBezTo>
                  <a:pt x="95" y="96"/>
                  <a:pt x="95" y="96"/>
                  <a:pt x="95" y="96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9543" y="1595835"/>
            <a:ext cx="8318056" cy="4480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843" y="3229528"/>
            <a:ext cx="4254656" cy="384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01832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PROJETS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94611" y="2965628"/>
            <a:ext cx="10415511" cy="169277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De notre nouveau manuel du membre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De notre site Web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Des médias sociaux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827171" y="1750231"/>
            <a:ext cx="1005710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3200" b="1" dirty="0">
                <a:solidFill>
                  <a:schemeClr val="tx2"/>
                </a:solidFill>
              </a:rPr>
              <a:t>Veiller à ce que les membres connaissent le SESJ à l’aide :</a:t>
            </a:r>
            <a:endParaRPr lang="en-US" sz="3200" b="1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19441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dirty="0">
                <a:solidFill>
                  <a:srgbClr val="882930"/>
                </a:solidFill>
              </a:rPr>
              <a:t>Aimez-nous sur Facebook!</a:t>
            </a:r>
            <a:endParaRPr lang="fr-CA" sz="4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9073280" y="1286668"/>
            <a:ext cx="2686700" cy="4708616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99543" y="3108117"/>
            <a:ext cx="4032243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4"/>
            </p:custDataLst>
          </p:nvPr>
        </p:nvSpPr>
        <p:spPr>
          <a:xfrm>
            <a:off x="9167634" y="1620890"/>
            <a:ext cx="25923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/>
              <a:t>Retrouvez</a:t>
            </a:r>
            <a:r>
              <a:rPr lang="en-US" sz="2800" b="1" dirty="0"/>
              <a:t> </a:t>
            </a:r>
            <a:r>
              <a:rPr lang="en-US" sz="2800" b="1" dirty="0" err="1"/>
              <a:t>notre</a:t>
            </a:r>
            <a:r>
              <a:rPr lang="en-US" sz="2800" b="1" dirty="0"/>
              <a:t> page 
@ USJESESJ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fr-FR" sz="2800" b="1" dirty="0"/>
              <a:t>Partagez vos photos du SESJ avec nous!</a:t>
            </a:r>
            <a:r>
              <a:rPr lang="fr-FR" sz="3000" b="1" dirty="0"/>
              <a:t>
</a:t>
            </a:r>
            <a:endParaRPr lang="en-US" sz="3000" b="1" dirty="0"/>
          </a:p>
        </p:txBody>
      </p:sp>
      <p:sp>
        <p:nvSpPr>
          <p:cNvPr id="15" name="Freeform 14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10129718" y="3147883"/>
            <a:ext cx="854829" cy="870073"/>
          </a:xfrm>
          <a:custGeom>
            <a:avLst/>
            <a:gdLst/>
            <a:ahLst/>
            <a:cxnLst>
              <a:cxn ang="0">
                <a:pos x="116" y="0"/>
              </a:cxn>
              <a:cxn ang="0">
                <a:pos x="0" y="117"/>
              </a:cxn>
              <a:cxn ang="0">
                <a:pos x="116" y="233"/>
              </a:cxn>
              <a:cxn ang="0">
                <a:pos x="232" y="117"/>
              </a:cxn>
              <a:cxn ang="0">
                <a:pos x="116" y="0"/>
              </a:cxn>
              <a:cxn ang="0">
                <a:pos x="145" y="121"/>
              </a:cxn>
              <a:cxn ang="0">
                <a:pos x="126" y="121"/>
              </a:cxn>
              <a:cxn ang="0">
                <a:pos x="126" y="188"/>
              </a:cxn>
              <a:cxn ang="0">
                <a:pos x="98" y="188"/>
              </a:cxn>
              <a:cxn ang="0">
                <a:pos x="98" y="121"/>
              </a:cxn>
              <a:cxn ang="0">
                <a:pos x="85" y="121"/>
              </a:cxn>
              <a:cxn ang="0">
                <a:pos x="85" y="97"/>
              </a:cxn>
              <a:cxn ang="0">
                <a:pos x="98" y="97"/>
              </a:cxn>
              <a:cxn ang="0">
                <a:pos x="98" y="81"/>
              </a:cxn>
              <a:cxn ang="0">
                <a:pos x="126" y="53"/>
              </a:cxn>
              <a:cxn ang="0">
                <a:pos x="147" y="53"/>
              </a:cxn>
              <a:cxn ang="0">
                <a:pos x="147" y="76"/>
              </a:cxn>
              <a:cxn ang="0">
                <a:pos x="132" y="76"/>
              </a:cxn>
              <a:cxn ang="0">
                <a:pos x="126" y="83"/>
              </a:cxn>
              <a:cxn ang="0">
                <a:pos x="126" y="97"/>
              </a:cxn>
              <a:cxn ang="0">
                <a:pos x="147" y="97"/>
              </a:cxn>
              <a:cxn ang="0">
                <a:pos x="145" y="121"/>
              </a:cxn>
              <a:cxn ang="0">
                <a:pos x="145" y="121"/>
              </a:cxn>
              <a:cxn ang="0">
                <a:pos x="145" y="121"/>
              </a:cxn>
            </a:cxnLst>
            <a:rect l="0" t="0" r="r" b="b"/>
            <a:pathLst>
              <a:path w="232" h="233">
                <a:moveTo>
                  <a:pt x="116" y="0"/>
                </a:moveTo>
                <a:cubicBezTo>
                  <a:pt x="52" y="0"/>
                  <a:pt x="0" y="52"/>
                  <a:pt x="0" y="117"/>
                </a:cubicBezTo>
                <a:cubicBezTo>
                  <a:pt x="0" y="181"/>
                  <a:pt x="52" y="233"/>
                  <a:pt x="116" y="233"/>
                </a:cubicBezTo>
                <a:cubicBezTo>
                  <a:pt x="180" y="233"/>
                  <a:pt x="232" y="181"/>
                  <a:pt x="232" y="117"/>
                </a:cubicBezTo>
                <a:cubicBezTo>
                  <a:pt x="232" y="52"/>
                  <a:pt x="180" y="0"/>
                  <a:pt x="116" y="0"/>
                </a:cubicBezTo>
                <a:close/>
                <a:moveTo>
                  <a:pt x="145" y="121"/>
                </a:moveTo>
                <a:cubicBezTo>
                  <a:pt x="126" y="121"/>
                  <a:pt x="126" y="121"/>
                  <a:pt x="126" y="121"/>
                </a:cubicBezTo>
                <a:cubicBezTo>
                  <a:pt x="126" y="188"/>
                  <a:pt x="126" y="188"/>
                  <a:pt x="126" y="188"/>
                </a:cubicBezTo>
                <a:cubicBezTo>
                  <a:pt x="98" y="188"/>
                  <a:pt x="98" y="188"/>
                  <a:pt x="98" y="188"/>
                </a:cubicBezTo>
                <a:cubicBezTo>
                  <a:pt x="98" y="121"/>
                  <a:pt x="98" y="121"/>
                  <a:pt x="98" y="121"/>
                </a:cubicBezTo>
                <a:cubicBezTo>
                  <a:pt x="85" y="121"/>
                  <a:pt x="85" y="121"/>
                  <a:pt x="85" y="121"/>
                </a:cubicBezTo>
                <a:cubicBezTo>
                  <a:pt x="85" y="97"/>
                  <a:pt x="85" y="97"/>
                  <a:pt x="85" y="97"/>
                </a:cubicBezTo>
                <a:cubicBezTo>
                  <a:pt x="98" y="97"/>
                  <a:pt x="98" y="97"/>
                  <a:pt x="98" y="97"/>
                </a:cubicBezTo>
                <a:cubicBezTo>
                  <a:pt x="98" y="81"/>
                  <a:pt x="98" y="81"/>
                  <a:pt x="98" y="81"/>
                </a:cubicBezTo>
                <a:cubicBezTo>
                  <a:pt x="98" y="70"/>
                  <a:pt x="103" y="53"/>
                  <a:pt x="126" y="53"/>
                </a:cubicBezTo>
                <a:cubicBezTo>
                  <a:pt x="147" y="53"/>
                  <a:pt x="147" y="53"/>
                  <a:pt x="147" y="53"/>
                </a:cubicBezTo>
                <a:cubicBezTo>
                  <a:pt x="147" y="76"/>
                  <a:pt x="147" y="76"/>
                  <a:pt x="147" y="76"/>
                </a:cubicBezTo>
                <a:cubicBezTo>
                  <a:pt x="132" y="76"/>
                  <a:pt x="132" y="76"/>
                  <a:pt x="132" y="76"/>
                </a:cubicBezTo>
                <a:cubicBezTo>
                  <a:pt x="130" y="76"/>
                  <a:pt x="126" y="78"/>
                  <a:pt x="126" y="83"/>
                </a:cubicBezTo>
                <a:cubicBezTo>
                  <a:pt x="126" y="97"/>
                  <a:pt x="126" y="97"/>
                  <a:pt x="126" y="97"/>
                </a:cubicBezTo>
                <a:cubicBezTo>
                  <a:pt x="147" y="97"/>
                  <a:pt x="147" y="97"/>
                  <a:pt x="147" y="97"/>
                </a:cubicBezTo>
                <a:lnTo>
                  <a:pt x="145" y="121"/>
                </a:lnTo>
                <a:close/>
                <a:moveTo>
                  <a:pt x="145" y="121"/>
                </a:moveTo>
                <a:cubicBezTo>
                  <a:pt x="145" y="121"/>
                  <a:pt x="145" y="121"/>
                  <a:pt x="145" y="121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8"/>
          <a:srcRect l="3539" t="25632" r="20118" b="9999"/>
          <a:stretch/>
        </p:blipFill>
        <p:spPr>
          <a:xfrm>
            <a:off x="348975" y="1286667"/>
            <a:ext cx="8808277" cy="470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62093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PROJETS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94611" y="2965628"/>
            <a:ext cx="10415511" cy="230832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De notre nouveau manuel du membre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De notre site Web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Des médias sociaux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000" b="1" dirty="0">
                <a:solidFill>
                  <a:schemeClr val="tx2"/>
                </a:solidFill>
                <a:latin typeface="+mj-lt"/>
              </a:rPr>
              <a:t>De nos vidéos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827171" y="1750231"/>
            <a:ext cx="1005710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3200" b="1" dirty="0">
                <a:solidFill>
                  <a:schemeClr val="tx2"/>
                </a:solidFill>
              </a:rPr>
              <a:t>Veiller à ce que les membres connaissent le SESJ à l’aide :</a:t>
            </a:r>
            <a:endParaRPr lang="en-US" sz="3200" b="1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2378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noProof="0" dirty="0">
                <a:solidFill>
                  <a:srgbClr val="882930"/>
                </a:solidFill>
              </a:rPr>
              <a:t>Vidéos primées!</a:t>
            </a: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775102" y="1421448"/>
            <a:ext cx="2967708" cy="4781509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99543" y="3108117"/>
            <a:ext cx="4032243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4"/>
            </p:custDataLst>
          </p:nvPr>
        </p:nvSpPr>
        <p:spPr>
          <a:xfrm>
            <a:off x="780556" y="1473916"/>
            <a:ext cx="299091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sz="2300" b="1" dirty="0"/>
              <a:t>Nos dernières vidéos
----------</a:t>
            </a:r>
          </a:p>
          <a:p>
            <a:pPr algn="ctr"/>
            <a:r>
              <a:rPr lang="fr-CA" sz="2300" b="1" dirty="0"/>
              <a:t>Courts-métrages d’animation</a:t>
            </a:r>
          </a:p>
          <a:p>
            <a:pPr algn="ctr"/>
            <a:r>
              <a:rPr lang="fr-CA" sz="2300" b="1" dirty="0"/>
              <a:t>----------</a:t>
            </a:r>
          </a:p>
          <a:p>
            <a:pPr algn="ctr"/>
            <a:r>
              <a:rPr lang="fr-CA" sz="2300" b="1" dirty="0"/>
              <a:t>Votre protection en lumière</a:t>
            </a:r>
          </a:p>
          <a:p>
            <a:pPr algn="ctr"/>
            <a:endParaRPr lang="fr-CA" sz="2300" dirty="0"/>
          </a:p>
          <a:p>
            <a:pPr algn="ctr"/>
            <a:endParaRPr lang="fr-CA" sz="2300" dirty="0"/>
          </a:p>
          <a:p>
            <a:pPr algn="ctr"/>
            <a:endParaRPr lang="fr-CA" sz="2300" b="1" dirty="0"/>
          </a:p>
          <a:p>
            <a:pPr algn="ctr"/>
            <a:r>
              <a:rPr lang="fr-CA" sz="2300" b="1" dirty="0"/>
              <a:t>SESJ / USJE</a:t>
            </a:r>
          </a:p>
        </p:txBody>
      </p:sp>
      <p:pic>
        <p:nvPicPr>
          <p:cNvPr id="6" name="Picture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936247" y="4436166"/>
            <a:ext cx="816675" cy="8265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810" y="1473916"/>
            <a:ext cx="7660375" cy="469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68796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fr-CA" b="1" noProof="0" dirty="0">
                <a:solidFill>
                  <a:srgbClr val="882930"/>
                </a:solidFill>
              </a:rPr>
              <a:t>PROJETS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94611" y="2965628"/>
            <a:ext cx="10415511" cy="286687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De notre nouveau manuel du membre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De notre site Web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Des médias sociaux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chemeClr val="tx2"/>
                </a:solidFill>
                <a:latin typeface="+mj-lt"/>
              </a:rPr>
              <a:t>De nos vidéos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Messages directs aux </a:t>
            </a:r>
            <a:r>
              <a:rPr lang="en-US" sz="2000" b="1" dirty="0" err="1">
                <a:solidFill>
                  <a:schemeClr val="tx2"/>
                </a:solidFill>
                <a:latin typeface="+mj-lt"/>
              </a:rPr>
              <a:t>membres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 – Nouveau Bulletin de </a:t>
            </a:r>
            <a:r>
              <a:rPr lang="en-US" sz="2000" b="1" dirty="0" err="1">
                <a:solidFill>
                  <a:schemeClr val="tx2"/>
                </a:solidFill>
                <a:latin typeface="+mj-lt"/>
              </a:rPr>
              <a:t>nouvelles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! 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749780" y="1781006"/>
            <a:ext cx="10057105" cy="43088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FR" sz="2800" b="1" dirty="0">
                <a:solidFill>
                  <a:schemeClr val="tx2"/>
                </a:solidFill>
                <a:latin typeface="+mj-lt"/>
              </a:rPr>
              <a:t>Veiller à ce que les membres connaissent le SESJ à l’aide :</a:t>
            </a:r>
            <a:endParaRPr lang="en-US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49665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1" name="Rectangle 20"/>
          <p:cNvSpPr/>
          <p:nvPr/>
        </p:nvSpPr>
        <p:spPr>
          <a:xfrm>
            <a:off x="1425845" y="0"/>
            <a:ext cx="9159498" cy="6858000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26224" y="837005"/>
            <a:ext cx="6819253" cy="51453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6225" y="1585345"/>
            <a:ext cx="68192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4000" b="1" kern="0" dirty="0"/>
              <a:t>L’enquête de 2018 auprès des membres a montré qu’ils et elles veulent par une très grande majorité recevoir de l’information par...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16163194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1" name="Rectangle 20"/>
          <p:cNvSpPr/>
          <p:nvPr/>
        </p:nvSpPr>
        <p:spPr>
          <a:xfrm>
            <a:off x="1425845" y="0"/>
            <a:ext cx="9159498" cy="6858000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26224" y="837005"/>
            <a:ext cx="6819253" cy="51453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6225" y="1585345"/>
            <a:ext cx="68192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4000" b="1" kern="0" dirty="0"/>
              <a:t>L’enquête de 2018 auprès des membres a montré qu’ils et elles veulent par une très grande majorité recevoir de l’information par </a:t>
            </a:r>
            <a:r>
              <a:rPr lang="fr-FR" sz="4000" b="1" kern="0" dirty="0">
                <a:solidFill>
                  <a:srgbClr val="882930"/>
                </a:solidFill>
              </a:rPr>
              <a:t>courriel</a:t>
            </a:r>
            <a:r>
              <a:rPr lang="fr-FR" sz="4000" b="1" kern="0" dirty="0"/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71120809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4000" b="1" noProof="0" dirty="0">
                <a:solidFill>
                  <a:srgbClr val="882930"/>
                </a:solidFill>
              </a:rPr>
              <a:t>Lisez notre Bulletin de nouvelles!</a:t>
            </a:r>
          </a:p>
        </p:txBody>
      </p:sp>
      <p:sp>
        <p:nvSpPr>
          <p:cNvPr id="64" name="Rectangle 63"/>
          <p:cNvSpPr/>
          <p:nvPr>
            <p:custDataLst>
              <p:tags r:id="rId2"/>
            </p:custDataLst>
          </p:nvPr>
        </p:nvSpPr>
        <p:spPr>
          <a:xfrm>
            <a:off x="6604214" y="1286667"/>
            <a:ext cx="4686638" cy="5229843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99543" y="3108117"/>
            <a:ext cx="4032243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>
            <p:custDataLst>
              <p:tags r:id="rId4"/>
            </p:custDataLst>
          </p:nvPr>
        </p:nvSpPr>
        <p:spPr>
          <a:xfrm>
            <a:off x="6893445" y="1418603"/>
            <a:ext cx="410817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L’enquête de 2018 auprès des membres a montré que 
les membres veulent recevoir les informations par courriel.</a:t>
            </a:r>
          </a:p>
          <a:p>
            <a:pPr algn="ctr"/>
            <a:endParaRPr lang="fr-FR" sz="3600" b="1" dirty="0"/>
          </a:p>
          <a:p>
            <a:pPr algn="ctr"/>
            <a:endParaRPr lang="fr-FR" sz="2400" b="1" dirty="0"/>
          </a:p>
          <a:p>
            <a:pPr algn="ctr"/>
            <a:r>
              <a:rPr lang="fr-FR" sz="2400" b="1" dirty="0"/>
              <a:t>
Cela a mené à la création du nouveau Bulletin de nouvelles du SESJ!</a:t>
            </a:r>
            <a:endParaRPr lang="en-US" sz="2400" b="1" dirty="0"/>
          </a:p>
        </p:txBody>
      </p:sp>
      <p:grpSp>
        <p:nvGrpSpPr>
          <p:cNvPr id="11" name="Group 10"/>
          <p:cNvGrpSpPr/>
          <p:nvPr>
            <p:custDataLst>
              <p:tags r:id="rId5"/>
            </p:custDataLst>
          </p:nvPr>
        </p:nvGrpSpPr>
        <p:grpSpPr>
          <a:xfrm>
            <a:off x="8572205" y="3964774"/>
            <a:ext cx="757326" cy="676991"/>
            <a:chOff x="2270125" y="1222376"/>
            <a:chExt cx="360363" cy="338138"/>
          </a:xfrm>
          <a:solidFill>
            <a:schemeClr val="bg2"/>
          </a:solidFill>
        </p:grpSpPr>
        <p:sp>
          <p:nvSpPr>
            <p:cNvPr id="12" name="Freeform 14"/>
            <p:cNvSpPr>
              <a:spLocks noEditPoints="1"/>
            </p:cNvSpPr>
            <p:nvPr/>
          </p:nvSpPr>
          <p:spPr bwMode="auto">
            <a:xfrm>
              <a:off x="2270125" y="1222376"/>
              <a:ext cx="360363" cy="338138"/>
            </a:xfrm>
            <a:custGeom>
              <a:avLst/>
              <a:gdLst/>
              <a:ahLst/>
              <a:cxnLst>
                <a:cxn ang="0">
                  <a:pos x="120" y="25"/>
                </a:cxn>
                <a:cxn ang="0">
                  <a:pos x="97" y="2"/>
                </a:cxn>
                <a:cxn ang="0">
                  <a:pos x="92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0" y="104"/>
                </a:cxn>
                <a:cxn ang="0">
                  <a:pos x="11" y="115"/>
                </a:cxn>
                <a:cxn ang="0">
                  <a:pos x="111" y="115"/>
                </a:cxn>
                <a:cxn ang="0">
                  <a:pos x="123" y="104"/>
                </a:cxn>
                <a:cxn ang="0">
                  <a:pos x="123" y="31"/>
                </a:cxn>
                <a:cxn ang="0">
                  <a:pos x="120" y="25"/>
                </a:cxn>
                <a:cxn ang="0">
                  <a:pos x="115" y="104"/>
                </a:cxn>
                <a:cxn ang="0">
                  <a:pos x="111" y="107"/>
                </a:cxn>
                <a:cxn ang="0">
                  <a:pos x="11" y="107"/>
                </a:cxn>
                <a:cxn ang="0">
                  <a:pos x="8" y="104"/>
                </a:cxn>
                <a:cxn ang="0">
                  <a:pos x="8" y="11"/>
                </a:cxn>
                <a:cxn ang="0">
                  <a:pos x="11" y="8"/>
                </a:cxn>
                <a:cxn ang="0">
                  <a:pos x="88" y="8"/>
                </a:cxn>
                <a:cxn ang="0">
                  <a:pos x="88" y="23"/>
                </a:cxn>
                <a:cxn ang="0">
                  <a:pos x="100" y="34"/>
                </a:cxn>
                <a:cxn ang="0">
                  <a:pos x="115" y="34"/>
                </a:cxn>
                <a:cxn ang="0">
                  <a:pos x="115" y="104"/>
                </a:cxn>
                <a:cxn ang="0">
                  <a:pos x="103" y="31"/>
                </a:cxn>
                <a:cxn ang="0">
                  <a:pos x="100" y="31"/>
                </a:cxn>
                <a:cxn ang="0">
                  <a:pos x="92" y="23"/>
                </a:cxn>
                <a:cxn ang="0">
                  <a:pos x="92" y="8"/>
                </a:cxn>
                <a:cxn ang="0">
                  <a:pos x="115" y="31"/>
                </a:cxn>
                <a:cxn ang="0">
                  <a:pos x="103" y="31"/>
                </a:cxn>
                <a:cxn ang="0">
                  <a:pos x="103" y="31"/>
                </a:cxn>
                <a:cxn ang="0">
                  <a:pos x="103" y="31"/>
                </a:cxn>
              </a:cxnLst>
              <a:rect l="0" t="0" r="r" b="b"/>
              <a:pathLst>
                <a:path w="123" h="115">
                  <a:moveTo>
                    <a:pt x="120" y="25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6" y="1"/>
                    <a:pt x="94" y="0"/>
                    <a:pt x="9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10"/>
                    <a:pt x="5" y="115"/>
                    <a:pt x="11" y="115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8" y="115"/>
                    <a:pt x="123" y="110"/>
                    <a:pt x="123" y="104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3" y="29"/>
                    <a:pt x="122" y="27"/>
                    <a:pt x="120" y="25"/>
                  </a:cubicBezTo>
                  <a:close/>
                  <a:moveTo>
                    <a:pt x="115" y="104"/>
                  </a:moveTo>
                  <a:cubicBezTo>
                    <a:pt x="115" y="106"/>
                    <a:pt x="113" y="107"/>
                    <a:pt x="111" y="107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9" y="107"/>
                    <a:pt x="8" y="106"/>
                    <a:pt x="8" y="104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88" y="29"/>
                    <a:pt x="93" y="34"/>
                    <a:pt x="100" y="34"/>
                  </a:cubicBezTo>
                  <a:cubicBezTo>
                    <a:pt x="115" y="34"/>
                    <a:pt x="115" y="34"/>
                    <a:pt x="115" y="34"/>
                  </a:cubicBezTo>
                  <a:lnTo>
                    <a:pt x="115" y="104"/>
                  </a:lnTo>
                  <a:close/>
                  <a:moveTo>
                    <a:pt x="103" y="31"/>
                  </a:moveTo>
                  <a:cubicBezTo>
                    <a:pt x="100" y="31"/>
                    <a:pt x="100" y="31"/>
                    <a:pt x="100" y="31"/>
                  </a:cubicBezTo>
                  <a:cubicBezTo>
                    <a:pt x="95" y="31"/>
                    <a:pt x="92" y="27"/>
                    <a:pt x="92" y="23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03" y="31"/>
                  </a:lnTo>
                  <a:close/>
                  <a:moveTo>
                    <a:pt x="103" y="31"/>
                  </a:moveTo>
                  <a:cubicBezTo>
                    <a:pt x="103" y="31"/>
                    <a:pt x="103" y="31"/>
                    <a:pt x="103" y="3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5"/>
            <p:cNvSpPr>
              <a:spLocks noEditPoints="1"/>
            </p:cNvSpPr>
            <p:nvPr/>
          </p:nvSpPr>
          <p:spPr bwMode="auto">
            <a:xfrm>
              <a:off x="2436813" y="1290638"/>
              <a:ext cx="66675" cy="11113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2" y="4"/>
                </a:cxn>
                <a:cxn ang="0">
                  <a:pos x="23" y="2"/>
                </a:cxn>
                <a:cxn ang="0">
                  <a:pos x="2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2" y="4"/>
                </a:cxn>
              </a:cxnLst>
              <a:rect l="0" t="0" r="r" b="b"/>
              <a:pathLst>
                <a:path w="23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3"/>
                    <a:pt x="23" y="2"/>
                  </a:cubicBezTo>
                  <a:cubicBezTo>
                    <a:pt x="23" y="1"/>
                    <a:pt x="23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6"/>
            <p:cNvSpPr>
              <a:spLocks noEditPoints="1"/>
            </p:cNvSpPr>
            <p:nvPr/>
          </p:nvSpPr>
          <p:spPr bwMode="auto">
            <a:xfrm>
              <a:off x="2436813" y="1322388"/>
              <a:ext cx="66675" cy="12700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2" y="4"/>
                </a:cxn>
                <a:cxn ang="0">
                  <a:pos x="23" y="2"/>
                </a:cxn>
                <a:cxn ang="0">
                  <a:pos x="2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2" y="4"/>
                </a:cxn>
              </a:cxnLst>
              <a:rect l="0" t="0" r="r" b="b"/>
              <a:pathLst>
                <a:path w="23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3"/>
                    <a:pt x="23" y="2"/>
                  </a:cubicBezTo>
                  <a:cubicBezTo>
                    <a:pt x="23" y="1"/>
                    <a:pt x="23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 noEditPoints="1"/>
            </p:cNvSpPr>
            <p:nvPr/>
          </p:nvSpPr>
          <p:spPr bwMode="auto">
            <a:xfrm>
              <a:off x="2436813" y="1357313"/>
              <a:ext cx="146050" cy="1270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4"/>
                </a:cxn>
                <a:cxn ang="0">
                  <a:pos x="48" y="4"/>
                </a:cxn>
                <a:cxn ang="0">
                  <a:pos x="50" y="2"/>
                </a:cxn>
                <a:cxn ang="0">
                  <a:pos x="48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50" h="4">
                  <a:moveTo>
                    <a:pt x="0" y="2"/>
                  </a:moveTo>
                  <a:cubicBezTo>
                    <a:pt x="0" y="3"/>
                    <a:pt x="1" y="4"/>
                    <a:pt x="2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9" y="4"/>
                    <a:pt x="50" y="3"/>
                    <a:pt x="50" y="2"/>
                  </a:cubicBezTo>
                  <a:cubicBezTo>
                    <a:pt x="50" y="1"/>
                    <a:pt x="49" y="0"/>
                    <a:pt x="4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lose/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 noEditPoints="1"/>
            </p:cNvSpPr>
            <p:nvPr/>
          </p:nvSpPr>
          <p:spPr bwMode="auto">
            <a:xfrm>
              <a:off x="2314575" y="1425576"/>
              <a:ext cx="268288" cy="11113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90" y="4"/>
                </a:cxn>
                <a:cxn ang="0">
                  <a:pos x="92" y="2"/>
                </a:cxn>
                <a:cxn ang="0">
                  <a:pos x="90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92" h="4">
                  <a:moveTo>
                    <a:pt x="9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1" y="4"/>
                    <a:pt x="92" y="3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lose/>
                  <a:moveTo>
                    <a:pt x="90" y="0"/>
                  </a:move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"/>
            <p:cNvSpPr>
              <a:spLocks noEditPoints="1"/>
            </p:cNvSpPr>
            <p:nvPr/>
          </p:nvSpPr>
          <p:spPr bwMode="auto">
            <a:xfrm>
              <a:off x="2314575" y="1460501"/>
              <a:ext cx="268288" cy="9525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2" y="3"/>
                </a:cxn>
                <a:cxn ang="0">
                  <a:pos x="90" y="3"/>
                </a:cxn>
                <a:cxn ang="0">
                  <a:pos x="92" y="1"/>
                </a:cxn>
                <a:cxn ang="0">
                  <a:pos x="90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92" h="3">
                  <a:moveTo>
                    <a:pt x="9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1" y="3"/>
                    <a:pt x="92" y="2"/>
                    <a:pt x="92" y="1"/>
                  </a:cubicBezTo>
                  <a:cubicBezTo>
                    <a:pt x="92" y="0"/>
                    <a:pt x="91" y="0"/>
                    <a:pt x="90" y="0"/>
                  </a:cubicBezTo>
                  <a:close/>
                  <a:moveTo>
                    <a:pt x="90" y="0"/>
                  </a:move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 noEditPoints="1"/>
            </p:cNvSpPr>
            <p:nvPr/>
          </p:nvSpPr>
          <p:spPr bwMode="auto">
            <a:xfrm>
              <a:off x="2314575" y="1492251"/>
              <a:ext cx="268288" cy="12700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90" y="4"/>
                </a:cxn>
                <a:cxn ang="0">
                  <a:pos x="92" y="2"/>
                </a:cxn>
                <a:cxn ang="0">
                  <a:pos x="90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92" h="4">
                  <a:moveTo>
                    <a:pt x="9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1" y="4"/>
                    <a:pt x="92" y="3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lose/>
                  <a:moveTo>
                    <a:pt x="90" y="0"/>
                  </a:move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2314575" y="1390651"/>
              <a:ext cx="268288" cy="11113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90" y="4"/>
                </a:cxn>
                <a:cxn ang="0">
                  <a:pos x="92" y="2"/>
                </a:cxn>
                <a:cxn ang="0">
                  <a:pos x="90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92" h="4">
                  <a:moveTo>
                    <a:pt x="9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1" y="4"/>
                    <a:pt x="92" y="3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lose/>
                  <a:moveTo>
                    <a:pt x="90" y="0"/>
                  </a:move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 noEditPoints="1"/>
            </p:cNvSpPr>
            <p:nvPr/>
          </p:nvSpPr>
          <p:spPr bwMode="auto">
            <a:xfrm>
              <a:off x="2314575" y="1277938"/>
              <a:ext cx="101600" cy="92075"/>
            </a:xfrm>
            <a:custGeom>
              <a:avLst/>
              <a:gdLst/>
              <a:ahLst/>
              <a:cxnLst>
                <a:cxn ang="0">
                  <a:pos x="4" y="31"/>
                </a:cxn>
                <a:cxn ang="0">
                  <a:pos x="31" y="31"/>
                </a:cxn>
                <a:cxn ang="0">
                  <a:pos x="35" y="27"/>
                </a:cxn>
                <a:cxn ang="0">
                  <a:pos x="35" y="4"/>
                </a:cxn>
                <a:cxn ang="0">
                  <a:pos x="31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7"/>
                </a:cxn>
                <a:cxn ang="0">
                  <a:pos x="4" y="31"/>
                </a:cxn>
                <a:cxn ang="0">
                  <a:pos x="8" y="8"/>
                </a:cxn>
                <a:cxn ang="0">
                  <a:pos x="27" y="8"/>
                </a:cxn>
                <a:cxn ang="0">
                  <a:pos x="27" y="23"/>
                </a:cxn>
                <a:cxn ang="0">
                  <a:pos x="8" y="23"/>
                </a:cxn>
                <a:cxn ang="0">
                  <a:pos x="8" y="8"/>
                </a:cxn>
                <a:cxn ang="0">
                  <a:pos x="8" y="8"/>
                </a:cxn>
                <a:cxn ang="0">
                  <a:pos x="8" y="8"/>
                </a:cxn>
              </a:cxnLst>
              <a:rect l="0" t="0" r="r" b="b"/>
              <a:pathLst>
                <a:path w="35" h="31">
                  <a:moveTo>
                    <a:pt x="4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3" y="31"/>
                    <a:pt x="35" y="29"/>
                    <a:pt x="35" y="27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9"/>
                    <a:pt x="2" y="31"/>
                    <a:pt x="4" y="31"/>
                  </a:cubicBezTo>
                  <a:close/>
                  <a:moveTo>
                    <a:pt x="8" y="8"/>
                  </a:moveTo>
                  <a:cubicBezTo>
                    <a:pt x="27" y="8"/>
                    <a:pt x="27" y="8"/>
                    <a:pt x="27" y="8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8" y="23"/>
                    <a:pt x="8" y="23"/>
                    <a:pt x="8" y="23"/>
                  </a:cubicBezTo>
                  <a:lnTo>
                    <a:pt x="8" y="8"/>
                  </a:lnTo>
                  <a:close/>
                  <a:moveTo>
                    <a:pt x="8" y="8"/>
                  </a:moveTo>
                  <a:cubicBezTo>
                    <a:pt x="8" y="8"/>
                    <a:pt x="8" y="8"/>
                    <a:pt x="8" y="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658" y="1293260"/>
            <a:ext cx="5269555" cy="522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59714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7161" y="286273"/>
            <a:ext cx="11056700" cy="660511"/>
          </a:xfrm>
        </p:spPr>
        <p:txBody>
          <a:bodyPr/>
          <a:lstStyle/>
          <a:p>
            <a:pPr algn="ctr"/>
            <a:r>
              <a:rPr lang="fr-CA" b="1" dirty="0">
                <a:solidFill>
                  <a:srgbClr val="882930"/>
                </a:solidFill>
              </a:rPr>
              <a:t>Messages directs aux membres</a:t>
            </a:r>
          </a:p>
        </p:txBody>
      </p:sp>
      <p:sp>
        <p:nvSpPr>
          <p:cNvPr id="43" name="Freeform 42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346131" y="1528324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E6B2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r-CA" sz="2400" dirty="0"/>
          </a:p>
        </p:txBody>
      </p:sp>
      <p:sp>
        <p:nvSpPr>
          <p:cNvPr id="44" name="Freeform 43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352580" y="2413089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r-CA" sz="2400" dirty="0"/>
          </a:p>
        </p:txBody>
      </p:sp>
      <p:sp>
        <p:nvSpPr>
          <p:cNvPr id="45" name="Freeform 44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346130" y="3297854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88293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r-CA" sz="2400" dirty="0"/>
          </a:p>
        </p:txBody>
      </p:sp>
      <p:sp>
        <p:nvSpPr>
          <p:cNvPr id="46" name="Freeform 45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355700" y="4182619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r-CA" sz="2400" dirty="0"/>
          </a:p>
        </p:txBody>
      </p:sp>
      <p:sp>
        <p:nvSpPr>
          <p:cNvPr id="47" name="Inhaltsplatzhalter 4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108225" y="1454205"/>
            <a:ext cx="10019320" cy="5665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fr-CA" sz="2800" b="1" dirty="0">
                <a:solidFill>
                  <a:srgbClr val="E6B22D"/>
                </a:solidFill>
                <a:latin typeface="+mj-lt"/>
              </a:rPr>
              <a:t>Bulletin de nouvelles du SESJ</a:t>
            </a:r>
            <a:endParaRPr lang="fr-CA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8" name="Inhaltsplatzhalter 4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108225" y="2361815"/>
            <a:ext cx="10019320" cy="5665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50000"/>
              </a:lnSpc>
              <a:spcAft>
                <a:spcPts val="0"/>
              </a:spcAft>
              <a:buNone/>
            </a:pPr>
            <a:r>
              <a:rPr lang="fr-CA" sz="2800" b="1" dirty="0">
                <a:solidFill>
                  <a:srgbClr val="262626"/>
                </a:solidFill>
                <a:latin typeface="Roboto"/>
              </a:rPr>
              <a:t>Nouveau Manuel du membre</a:t>
            </a:r>
            <a:endParaRPr lang="fr-CA" sz="2800" dirty="0">
              <a:solidFill>
                <a:srgbClr val="262626"/>
              </a:solidFill>
              <a:latin typeface="Roboto"/>
            </a:endParaRPr>
          </a:p>
        </p:txBody>
      </p:sp>
      <p:sp>
        <p:nvSpPr>
          <p:cNvPr id="49" name="Inhaltsplatzhalter 4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108225" y="3245797"/>
            <a:ext cx="10019320" cy="5665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fr-CA" sz="2800" b="1" dirty="0">
                <a:solidFill>
                  <a:srgbClr val="882930"/>
                </a:solidFill>
                <a:latin typeface="+mj-lt"/>
              </a:rPr>
              <a:t>Enquête sur le harcèlement</a:t>
            </a:r>
            <a:endParaRPr lang="fr-CA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0" name="Inhaltsplatzhalter 4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108225" y="4129779"/>
            <a:ext cx="10019321" cy="5665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fr-CA" sz="2800" b="1" dirty="0">
                <a:solidFill>
                  <a:schemeClr val="accent4"/>
                </a:solidFill>
                <a:latin typeface="+mj-lt"/>
              </a:rPr>
              <a:t>Élections fédérales</a:t>
            </a:r>
            <a:endParaRPr lang="fr-CA" sz="2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46130" y="5012681"/>
            <a:ext cx="493819" cy="487722"/>
          </a:xfrm>
          <a:prstGeom prst="rect">
            <a:avLst/>
          </a:prstGeom>
        </p:spPr>
      </p:pic>
      <p:sp>
        <p:nvSpPr>
          <p:cNvPr id="6" name="Rectangle 5"/>
          <p:cNvSpPr/>
          <p:nvPr>
            <p:custDataLst>
              <p:tags r:id="rId11"/>
            </p:custDataLst>
          </p:nvPr>
        </p:nvSpPr>
        <p:spPr>
          <a:xfrm>
            <a:off x="1108225" y="4794892"/>
            <a:ext cx="1356397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fr-CA" sz="2800" b="1" dirty="0">
                <a:solidFill>
                  <a:srgbClr val="E6B22D"/>
                </a:solidFill>
              </a:rPr>
              <a:t>Vidéos</a:t>
            </a:r>
            <a:endParaRPr lang="fr-CA" sz="1200" dirty="0">
              <a:solidFill>
                <a:srgbClr val="262626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54660" y="5785010"/>
            <a:ext cx="493819" cy="493819"/>
          </a:xfrm>
          <a:prstGeom prst="rect">
            <a:avLst/>
          </a:prstGeom>
        </p:spPr>
      </p:pic>
      <p:sp>
        <p:nvSpPr>
          <p:cNvPr id="8" name="Rectangle 7"/>
          <p:cNvSpPr/>
          <p:nvPr>
            <p:custDataLst>
              <p:tags r:id="rId13"/>
            </p:custDataLst>
          </p:nvPr>
        </p:nvSpPr>
        <p:spPr>
          <a:xfrm>
            <a:off x="1108225" y="5632167"/>
            <a:ext cx="9942081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fr-CA" sz="2800" b="1" dirty="0">
                <a:solidFill>
                  <a:srgbClr val="262626"/>
                </a:solidFill>
              </a:rPr>
              <a:t>Mises à jour du site Web – Concours de logo du Congrès </a:t>
            </a:r>
            <a:endParaRPr lang="fr-CA" sz="28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94516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7160" y="286273"/>
            <a:ext cx="7539483" cy="1426478"/>
          </a:xfrm>
        </p:spPr>
        <p:txBody>
          <a:bodyPr/>
          <a:lstStyle/>
          <a:p>
            <a:r>
              <a:rPr lang="fr-CA" sz="7200" b="1" noProof="0" dirty="0">
                <a:solidFill>
                  <a:srgbClr val="882930"/>
                </a:solidFill>
              </a:rPr>
              <a:t>Revenus</a:t>
            </a:r>
          </a:p>
        </p:txBody>
      </p:sp>
      <p:sp>
        <p:nvSpPr>
          <p:cNvPr id="43" name="Freeform 42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346132" y="254820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E6B2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4" name="Freeform 43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346132" y="3655689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5" name="Freeform 44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346131" y="4651701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88293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6" name="Freeform 45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346132" y="566721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7" name="Inhaltsplatzhalter 4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108225" y="1554285"/>
            <a:ext cx="10019320" cy="26078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endParaRPr lang="en-US" sz="1867" b="1" dirty="0">
              <a:solidFill>
                <a:srgbClr val="E6B22D"/>
              </a:solidFill>
              <a:latin typeface="Roboto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5400" b="1" dirty="0" err="1">
                <a:solidFill>
                  <a:srgbClr val="E6B22D"/>
                </a:solidFill>
                <a:latin typeface="Roboto"/>
              </a:rPr>
              <a:t>Cotisations</a:t>
            </a:r>
            <a:endParaRPr lang="en-US" sz="5400" b="1" dirty="0">
              <a:solidFill>
                <a:srgbClr val="E6B22D"/>
              </a:solidFill>
              <a:latin typeface="Roboto"/>
            </a:endParaRP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EFDE03"/>
                </a:solidFill>
                <a:effectLst/>
                <a:uLnTx/>
                <a:uFillTx/>
                <a:latin typeface="Roboto"/>
                <a:ea typeface="+mn-ea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8" name="Inhaltsplatzhalter 4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108224" y="3205533"/>
            <a:ext cx="10737643" cy="10925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400" b="1" dirty="0" err="1">
                <a:solidFill>
                  <a:srgbClr val="262626"/>
                </a:solidFill>
                <a:latin typeface="Roboto"/>
              </a:rPr>
              <a:t>Ristournes</a:t>
            </a:r>
            <a:r>
              <a:rPr lang="en-US" sz="5400" b="1" dirty="0">
                <a:solidFill>
                  <a:srgbClr val="262626"/>
                </a:solidFill>
                <a:latin typeface="Roboto"/>
              </a:rPr>
              <a:t> aux sections locales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9" name="Inhaltsplatzhalter 4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108225" y="4172002"/>
            <a:ext cx="10019320" cy="10925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400" b="1" dirty="0" err="1">
                <a:solidFill>
                  <a:srgbClr val="882930"/>
                </a:solidFill>
                <a:latin typeface="Roboto"/>
              </a:rPr>
              <a:t>Intérêt</a:t>
            </a:r>
            <a:endParaRPr lang="en-US" sz="5400" b="1" dirty="0">
              <a:solidFill>
                <a:srgbClr val="882930"/>
              </a:solidFill>
              <a:latin typeface="Roboto"/>
            </a:endParaRPr>
          </a:p>
        </p:txBody>
      </p:sp>
      <p:sp>
        <p:nvSpPr>
          <p:cNvPr id="50" name="Inhaltsplatzhalter 4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108225" y="5171183"/>
            <a:ext cx="10019321" cy="10925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400" b="1" dirty="0" err="1">
                <a:solidFill>
                  <a:srgbClr val="666666"/>
                </a:solidFill>
                <a:latin typeface="Roboto"/>
              </a:rPr>
              <a:t>Revenus</a:t>
            </a:r>
            <a:r>
              <a:rPr lang="en-US" sz="5400" b="1" dirty="0">
                <a:solidFill>
                  <a:srgbClr val="666666"/>
                </a:solidFill>
                <a:latin typeface="Roboto"/>
              </a:rPr>
              <a:t> divers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5548611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1" y="455085"/>
            <a:ext cx="11028903" cy="660511"/>
          </a:xfrm>
        </p:spPr>
        <p:txBody>
          <a:bodyPr/>
          <a:lstStyle/>
          <a:p>
            <a:pPr algn="ctr"/>
            <a:r>
              <a:rPr lang="fr-CA" b="1" dirty="0">
                <a:solidFill>
                  <a:srgbClr val="882930"/>
                </a:solidFill>
              </a:rPr>
              <a:t>MÉDIAS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241184" y="2429984"/>
            <a:ext cx="10136619" cy="119340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400" b="1" dirty="0">
                <a:solidFill>
                  <a:schemeClr val="tx2"/>
                </a:solidFill>
                <a:latin typeface="+mj-lt"/>
              </a:rPr>
              <a:t>Articles d’opinion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CA" sz="2400" b="1" dirty="0">
                <a:solidFill>
                  <a:schemeClr val="tx2"/>
                </a:solidFill>
                <a:latin typeface="+mj-lt"/>
              </a:rPr>
              <a:t>Participation aux groupes de discussion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74124" y="1259550"/>
            <a:ext cx="10910379" cy="80674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552130" y="1431464"/>
            <a:ext cx="8832373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CA" sz="3200" b="1" dirty="0">
                <a:solidFill>
                  <a:schemeClr val="tx2"/>
                </a:solidFill>
                <a:latin typeface="+mj-lt"/>
              </a:rPr>
              <a:t>Proactive :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74124" y="3986047"/>
            <a:ext cx="10910379" cy="835463"/>
          </a:xfrm>
          <a:prstGeom prst="rect">
            <a:avLst/>
          </a:prstGeom>
        </p:spPr>
      </p:pic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552129" y="4157558"/>
            <a:ext cx="898477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fr-CA" sz="3200" b="1" dirty="0">
                <a:solidFill>
                  <a:schemeClr val="tx2"/>
                </a:solidFill>
                <a:latin typeface="+mj-lt"/>
              </a:rPr>
              <a:t>Réactive :</a:t>
            </a:r>
          </a:p>
        </p:txBody>
      </p:sp>
      <p:sp>
        <p:nvSpPr>
          <p:cNvPr id="3" name="Rectangle 2"/>
          <p:cNvSpPr/>
          <p:nvPr>
            <p:custDataLst>
              <p:tags r:id="rId7"/>
            </p:custDataLst>
          </p:nvPr>
        </p:nvSpPr>
        <p:spPr>
          <a:xfrm>
            <a:off x="799550" y="5198354"/>
            <a:ext cx="97323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buFont typeface="Wingdings" panose="05000000000000000000" pitchFamily="2" charset="2"/>
              <a:buChar char="ü"/>
              <a:defRPr/>
            </a:pPr>
            <a:r>
              <a:rPr lang="fr-CA" sz="2400" b="1" dirty="0">
                <a:ln w="0"/>
                <a:solidFill>
                  <a:prstClr val="black"/>
                </a:solidFill>
              </a:rPr>
              <a:t>Si on vous approche, demandez un instant et contactez votre VPR ou NOUS!</a:t>
            </a: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3C3C4928-7587-4534-9F7F-1239656FF5A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2700000">
            <a:off x="698790" y="1120529"/>
            <a:ext cx="1084788" cy="1084788"/>
          </a:xfrm>
          <a:prstGeom prst="teardrop">
            <a:avLst/>
          </a:prstGeom>
          <a:solidFill>
            <a:srgbClr val="882930"/>
          </a:solidFill>
          <a:ln w="50800"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3C3C4928-7587-4534-9F7F-1239656FF5A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2700000">
            <a:off x="732668" y="3777765"/>
            <a:ext cx="1084788" cy="1084788"/>
          </a:xfrm>
          <a:prstGeom prst="teardrop">
            <a:avLst/>
          </a:prstGeom>
          <a:solidFill>
            <a:srgbClr val="882930"/>
          </a:solidFill>
          <a:ln w="50800"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006815" y="4051912"/>
            <a:ext cx="536494" cy="5364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43047" y="1388100"/>
            <a:ext cx="396274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36565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>
            <p:custDataLst>
              <p:tags r:id="rId1"/>
            </p:custDataLst>
          </p:nvPr>
        </p:nvSpPr>
        <p:spPr>
          <a:xfrm>
            <a:off x="4089400" y="6712086"/>
            <a:ext cx="2044700" cy="14591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1" name="Rectangle 10"/>
          <p:cNvSpPr/>
          <p:nvPr>
            <p:custDataLst>
              <p:tags r:id="rId2"/>
            </p:custDataLst>
          </p:nvPr>
        </p:nvSpPr>
        <p:spPr>
          <a:xfrm>
            <a:off x="6134100" y="6712086"/>
            <a:ext cx="2044700" cy="14591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3" name="Rectangle 12"/>
          <p:cNvSpPr/>
          <p:nvPr>
            <p:custDataLst>
              <p:tags r:id="rId3"/>
            </p:custDataLst>
          </p:nvPr>
        </p:nvSpPr>
        <p:spPr>
          <a:xfrm>
            <a:off x="8178800" y="6712086"/>
            <a:ext cx="2044700" cy="1459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5" name="Rectangle 14"/>
          <p:cNvSpPr/>
          <p:nvPr>
            <p:custDataLst>
              <p:tags r:id="rId4"/>
            </p:custDataLst>
          </p:nvPr>
        </p:nvSpPr>
        <p:spPr>
          <a:xfrm>
            <a:off x="10223500" y="6712086"/>
            <a:ext cx="1968500" cy="14591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7" name="Rectangle 6"/>
          <p:cNvSpPr/>
          <p:nvPr>
            <p:custDataLst>
              <p:tags r:id="rId5"/>
            </p:custDataLst>
          </p:nvPr>
        </p:nvSpPr>
        <p:spPr>
          <a:xfrm>
            <a:off x="2044700" y="6712086"/>
            <a:ext cx="2044700" cy="14591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5" name="Rectangle 4"/>
          <p:cNvSpPr/>
          <p:nvPr>
            <p:custDataLst>
              <p:tags r:id="rId6"/>
            </p:custDataLst>
          </p:nvPr>
        </p:nvSpPr>
        <p:spPr>
          <a:xfrm>
            <a:off x="0" y="6712086"/>
            <a:ext cx="2044700" cy="14591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6" name="Rectangle 5"/>
          <p:cNvSpPr/>
          <p:nvPr>
            <p:custDataLst>
              <p:tags r:id="rId7"/>
            </p:custDataLst>
          </p:nvPr>
        </p:nvSpPr>
        <p:spPr>
          <a:xfrm>
            <a:off x="2044700" y="5893922"/>
            <a:ext cx="2044700" cy="964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fr-CA" b="1" dirty="0">
                <a:solidFill>
                  <a:srgbClr val="882930"/>
                </a:solidFill>
              </a:rPr>
              <a:t>Besoin de plus d’information</a:t>
            </a:r>
          </a:p>
        </p:txBody>
      </p:sp>
      <p:sp>
        <p:nvSpPr>
          <p:cNvPr id="4" name="Rectangle 3"/>
          <p:cNvSpPr/>
          <p:nvPr>
            <p:custDataLst>
              <p:tags r:id="rId9"/>
            </p:custDataLst>
          </p:nvPr>
        </p:nvSpPr>
        <p:spPr>
          <a:xfrm>
            <a:off x="0" y="5588000"/>
            <a:ext cx="2044700" cy="1270000"/>
          </a:xfrm>
          <a:prstGeom prst="rect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8" name="Rectangle 7"/>
          <p:cNvSpPr/>
          <p:nvPr>
            <p:custDataLst>
              <p:tags r:id="rId10"/>
            </p:custDataLst>
          </p:nvPr>
        </p:nvSpPr>
        <p:spPr>
          <a:xfrm>
            <a:off x="4089400" y="5077838"/>
            <a:ext cx="2044700" cy="1780160"/>
          </a:xfrm>
          <a:prstGeom prst="rect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0" name="Rectangle 9"/>
          <p:cNvSpPr/>
          <p:nvPr>
            <p:custDataLst>
              <p:tags r:id="rId11"/>
            </p:custDataLst>
          </p:nvPr>
        </p:nvSpPr>
        <p:spPr>
          <a:xfrm>
            <a:off x="6134100" y="5325470"/>
            <a:ext cx="2044700" cy="15325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2" name="Rectangle 11"/>
          <p:cNvSpPr/>
          <p:nvPr>
            <p:custDataLst>
              <p:tags r:id="rId12"/>
            </p:custDataLst>
          </p:nvPr>
        </p:nvSpPr>
        <p:spPr>
          <a:xfrm>
            <a:off x="8178800" y="6215974"/>
            <a:ext cx="2044700" cy="642023"/>
          </a:xfrm>
          <a:prstGeom prst="rect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4" name="Rectangle 13"/>
          <p:cNvSpPr/>
          <p:nvPr>
            <p:custDataLst>
              <p:tags r:id="rId13"/>
            </p:custDataLst>
          </p:nvPr>
        </p:nvSpPr>
        <p:spPr>
          <a:xfrm>
            <a:off x="10223500" y="5729591"/>
            <a:ext cx="1968500" cy="11284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cxnSp>
        <p:nvCxnSpPr>
          <p:cNvPr id="17" name="Straight Connector 16"/>
          <p:cNvCxnSpPr/>
          <p:nvPr>
            <p:custDataLst>
              <p:tags r:id="rId14"/>
            </p:custDataLst>
          </p:nvPr>
        </p:nvCxnSpPr>
        <p:spPr>
          <a:xfrm flipH="1">
            <a:off x="2168395" y="4758516"/>
            <a:ext cx="2943355" cy="1"/>
          </a:xfrm>
          <a:prstGeom prst="line">
            <a:avLst/>
          </a:prstGeom>
          <a:ln w="28575" cap="rnd">
            <a:solidFill>
              <a:schemeClr val="accent3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>
            <p:custDataLst>
              <p:tags r:id="rId15"/>
            </p:custDataLst>
          </p:nvPr>
        </p:nvCxnSpPr>
        <p:spPr>
          <a:xfrm rot="5400000" flipH="1" flipV="1">
            <a:off x="652936" y="3243056"/>
            <a:ext cx="3017520" cy="13399"/>
          </a:xfrm>
          <a:prstGeom prst="line">
            <a:avLst/>
          </a:prstGeom>
          <a:ln w="28575" cap="rnd">
            <a:solidFill>
              <a:srgbClr val="E6B22D"/>
            </a:solidFill>
            <a:prstDash val="solid"/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>
            <p:custDataLst>
              <p:tags r:id="rId16"/>
            </p:custDataLst>
          </p:nvPr>
        </p:nvCxnSpPr>
        <p:spPr>
          <a:xfrm flipH="1">
            <a:off x="5110418" y="4758516"/>
            <a:ext cx="2664" cy="319322"/>
          </a:xfrm>
          <a:prstGeom prst="line">
            <a:avLst/>
          </a:prstGeom>
          <a:ln w="28575" cap="rnd">
            <a:solidFill>
              <a:srgbClr val="E6B22D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2420764" y="1594013"/>
            <a:ext cx="9090369" cy="341632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r>
              <a:rPr lang="fr-CA" sz="3200" b="1" dirty="0"/>
              <a:t>Si vous avez besoin de plus d’information :</a:t>
            </a: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CA" sz="2000" b="1" dirty="0"/>
              <a:t>Contactez votre VPR</a:t>
            </a:r>
          </a:p>
          <a:p>
            <a:pPr defTabSz="1219170">
              <a:lnSpc>
                <a:spcPct val="150000"/>
              </a:lnSpc>
              <a:defRPr/>
            </a:pPr>
            <a:r>
              <a:rPr lang="fr-FR" sz="3200" b="1" dirty="0"/>
              <a:t>Si votre VPR n’est pas disponible </a:t>
            </a:r>
            <a:r>
              <a:rPr lang="fr-CA" sz="3200" b="1" dirty="0"/>
              <a:t>:</a:t>
            </a: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000" b="1" dirty="0"/>
              <a:t>Parlez à un membre de notre département!  
Nos coordonnées se trouvent ici : www.usje-sesj.com</a:t>
            </a:r>
            <a:endParaRPr lang="fr-CA" sz="2000" b="1" dirty="0"/>
          </a:p>
          <a:p>
            <a:pPr defTabSz="1219170">
              <a:lnSpc>
                <a:spcPct val="150000"/>
              </a:lnSpc>
              <a:defRPr/>
            </a:pPr>
            <a:endParaRPr lang="fr-CA" sz="2400" b="1" dirty="0"/>
          </a:p>
        </p:txBody>
      </p:sp>
      <p:sp>
        <p:nvSpPr>
          <p:cNvPr id="28" name="Freeform 27"/>
          <p:cNvSpPr>
            <a:spLocks noEditPoints="1"/>
          </p:cNvSpPr>
          <p:nvPr>
            <p:custDataLst>
              <p:tags r:id="rId18"/>
            </p:custDataLst>
          </p:nvPr>
        </p:nvSpPr>
        <p:spPr bwMode="auto">
          <a:xfrm>
            <a:off x="4777042" y="5442460"/>
            <a:ext cx="669416" cy="977960"/>
          </a:xfrm>
          <a:custGeom>
            <a:avLst/>
            <a:gdLst/>
            <a:ahLst/>
            <a:cxnLst>
              <a:cxn ang="0">
                <a:pos x="35" y="0"/>
              </a:cxn>
              <a:cxn ang="0">
                <a:pos x="0" y="35"/>
              </a:cxn>
              <a:cxn ang="0">
                <a:pos x="16" y="74"/>
              </a:cxn>
              <a:cxn ang="0">
                <a:pos x="35" y="102"/>
              </a:cxn>
              <a:cxn ang="0">
                <a:pos x="54" y="74"/>
              </a:cxn>
              <a:cxn ang="0">
                <a:pos x="70" y="35"/>
              </a:cxn>
              <a:cxn ang="0">
                <a:pos x="35" y="0"/>
              </a:cxn>
              <a:cxn ang="0">
                <a:pos x="43" y="87"/>
              </a:cxn>
              <a:cxn ang="0">
                <a:pos x="27" y="89"/>
              </a:cxn>
              <a:cxn ang="0">
                <a:pos x="26" y="83"/>
              </a:cxn>
              <a:cxn ang="0">
                <a:pos x="26" y="83"/>
              </a:cxn>
              <a:cxn ang="0">
                <a:pos x="45" y="80"/>
              </a:cxn>
              <a:cxn ang="0">
                <a:pos x="44" y="83"/>
              </a:cxn>
              <a:cxn ang="0">
                <a:pos x="43" y="87"/>
              </a:cxn>
              <a:cxn ang="0">
                <a:pos x="25" y="79"/>
              </a:cxn>
              <a:cxn ang="0">
                <a:pos x="23" y="73"/>
              </a:cxn>
              <a:cxn ang="0">
                <a:pos x="47" y="73"/>
              </a:cxn>
              <a:cxn ang="0">
                <a:pos x="46" y="77"/>
              </a:cxn>
              <a:cxn ang="0">
                <a:pos x="25" y="79"/>
              </a:cxn>
              <a:cxn ang="0">
                <a:pos x="35" y="96"/>
              </a:cxn>
              <a:cxn ang="0">
                <a:pos x="29" y="92"/>
              </a:cxn>
              <a:cxn ang="0">
                <a:pos x="42" y="90"/>
              </a:cxn>
              <a:cxn ang="0">
                <a:pos x="35" y="96"/>
              </a:cxn>
              <a:cxn ang="0">
                <a:pos x="50" y="67"/>
              </a:cxn>
              <a:cxn ang="0">
                <a:pos x="20" y="67"/>
              </a:cxn>
              <a:cxn ang="0">
                <a:pos x="15" y="57"/>
              </a:cxn>
              <a:cxn ang="0">
                <a:pos x="6" y="35"/>
              </a:cxn>
              <a:cxn ang="0">
                <a:pos x="35" y="6"/>
              </a:cxn>
              <a:cxn ang="0">
                <a:pos x="64" y="35"/>
              </a:cxn>
              <a:cxn ang="0">
                <a:pos x="55" y="57"/>
              </a:cxn>
              <a:cxn ang="0">
                <a:pos x="50" y="67"/>
              </a:cxn>
              <a:cxn ang="0">
                <a:pos x="50" y="67"/>
              </a:cxn>
              <a:cxn ang="0">
                <a:pos x="50" y="67"/>
              </a:cxn>
            </a:cxnLst>
            <a:rect l="0" t="0" r="r" b="b"/>
            <a:pathLst>
              <a:path w="70" h="102">
                <a:moveTo>
                  <a:pt x="35" y="0"/>
                </a:moveTo>
                <a:cubicBezTo>
                  <a:pt x="16" y="0"/>
                  <a:pt x="0" y="16"/>
                  <a:pt x="0" y="35"/>
                </a:cubicBezTo>
                <a:cubicBezTo>
                  <a:pt x="0" y="48"/>
                  <a:pt x="12" y="62"/>
                  <a:pt x="16" y="74"/>
                </a:cubicBezTo>
                <a:cubicBezTo>
                  <a:pt x="22" y="91"/>
                  <a:pt x="22" y="102"/>
                  <a:pt x="35" y="102"/>
                </a:cubicBezTo>
                <a:cubicBezTo>
                  <a:pt x="49" y="102"/>
                  <a:pt x="48" y="92"/>
                  <a:pt x="54" y="74"/>
                </a:cubicBezTo>
                <a:cubicBezTo>
                  <a:pt x="58" y="62"/>
                  <a:pt x="70" y="48"/>
                  <a:pt x="70" y="35"/>
                </a:cubicBezTo>
                <a:cubicBezTo>
                  <a:pt x="70" y="16"/>
                  <a:pt x="54" y="0"/>
                  <a:pt x="35" y="0"/>
                </a:cubicBezTo>
                <a:close/>
                <a:moveTo>
                  <a:pt x="43" y="87"/>
                </a:moveTo>
                <a:cubicBezTo>
                  <a:pt x="27" y="89"/>
                  <a:pt x="27" y="89"/>
                  <a:pt x="27" y="89"/>
                </a:cubicBezTo>
                <a:cubicBezTo>
                  <a:pt x="27" y="87"/>
                  <a:pt x="26" y="85"/>
                  <a:pt x="26" y="83"/>
                </a:cubicBezTo>
                <a:cubicBezTo>
                  <a:pt x="26" y="83"/>
                  <a:pt x="26" y="83"/>
                  <a:pt x="26" y="83"/>
                </a:cubicBezTo>
                <a:cubicBezTo>
                  <a:pt x="45" y="80"/>
                  <a:pt x="45" y="80"/>
                  <a:pt x="45" y="80"/>
                </a:cubicBezTo>
                <a:cubicBezTo>
                  <a:pt x="45" y="81"/>
                  <a:pt x="45" y="82"/>
                  <a:pt x="44" y="83"/>
                </a:cubicBezTo>
                <a:cubicBezTo>
                  <a:pt x="44" y="84"/>
                  <a:pt x="44" y="86"/>
                  <a:pt x="43" y="87"/>
                </a:cubicBezTo>
                <a:close/>
                <a:moveTo>
                  <a:pt x="25" y="79"/>
                </a:moveTo>
                <a:cubicBezTo>
                  <a:pt x="24" y="78"/>
                  <a:pt x="23" y="76"/>
                  <a:pt x="23" y="73"/>
                </a:cubicBezTo>
                <a:cubicBezTo>
                  <a:pt x="47" y="73"/>
                  <a:pt x="47" y="73"/>
                  <a:pt x="47" y="73"/>
                </a:cubicBezTo>
                <a:cubicBezTo>
                  <a:pt x="47" y="75"/>
                  <a:pt x="47" y="76"/>
                  <a:pt x="46" y="77"/>
                </a:cubicBezTo>
                <a:lnTo>
                  <a:pt x="25" y="79"/>
                </a:lnTo>
                <a:close/>
                <a:moveTo>
                  <a:pt x="35" y="96"/>
                </a:moveTo>
                <a:cubicBezTo>
                  <a:pt x="32" y="96"/>
                  <a:pt x="30" y="95"/>
                  <a:pt x="29" y="92"/>
                </a:cubicBezTo>
                <a:cubicBezTo>
                  <a:pt x="42" y="90"/>
                  <a:pt x="42" y="90"/>
                  <a:pt x="42" y="90"/>
                </a:cubicBezTo>
                <a:cubicBezTo>
                  <a:pt x="40" y="95"/>
                  <a:pt x="39" y="96"/>
                  <a:pt x="35" y="96"/>
                </a:cubicBezTo>
                <a:close/>
                <a:moveTo>
                  <a:pt x="50" y="67"/>
                </a:moveTo>
                <a:cubicBezTo>
                  <a:pt x="20" y="67"/>
                  <a:pt x="20" y="67"/>
                  <a:pt x="20" y="67"/>
                </a:cubicBezTo>
                <a:cubicBezTo>
                  <a:pt x="19" y="64"/>
                  <a:pt x="17" y="60"/>
                  <a:pt x="15" y="57"/>
                </a:cubicBezTo>
                <a:cubicBezTo>
                  <a:pt x="11" y="49"/>
                  <a:pt x="6" y="41"/>
                  <a:pt x="6" y="35"/>
                </a:cubicBezTo>
                <a:cubicBezTo>
                  <a:pt x="6" y="19"/>
                  <a:pt x="19" y="6"/>
                  <a:pt x="35" y="6"/>
                </a:cubicBezTo>
                <a:cubicBezTo>
                  <a:pt x="51" y="6"/>
                  <a:pt x="64" y="19"/>
                  <a:pt x="64" y="35"/>
                </a:cubicBezTo>
                <a:cubicBezTo>
                  <a:pt x="64" y="41"/>
                  <a:pt x="60" y="49"/>
                  <a:pt x="55" y="57"/>
                </a:cubicBezTo>
                <a:cubicBezTo>
                  <a:pt x="53" y="60"/>
                  <a:pt x="52" y="64"/>
                  <a:pt x="50" y="67"/>
                </a:cubicBezTo>
                <a:close/>
                <a:moveTo>
                  <a:pt x="50" y="67"/>
                </a:moveTo>
                <a:cubicBezTo>
                  <a:pt x="50" y="67"/>
                  <a:pt x="50" y="67"/>
                  <a:pt x="50" y="67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5873135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  <p:custDataLst>
              <p:tags r:id="rId1"/>
            </p:custDataLst>
          </p:nvPr>
        </p:nvSpPr>
        <p:spPr>
          <a:xfrm>
            <a:off x="508001" y="1190512"/>
            <a:ext cx="11157817" cy="376782"/>
          </a:xfrm>
        </p:spPr>
        <p:txBody>
          <a:bodyPr/>
          <a:lstStyle/>
          <a:p>
            <a:r>
              <a:rPr lang="fr-CA" sz="2400" b="1" dirty="0">
                <a:solidFill>
                  <a:schemeClr val="tx1"/>
                </a:solidFill>
              </a:rPr>
              <a:t>Comment nous trouver :</a:t>
            </a:r>
            <a:endParaRPr lang="fr-CA" sz="2400" b="1" noProof="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solidFill>
                  <a:srgbClr val="882930"/>
                </a:solidFill>
              </a:rPr>
              <a:t>Restez connecté</a:t>
            </a:r>
            <a:endParaRPr lang="fr-CA" noProof="0" dirty="0">
              <a:solidFill>
                <a:srgbClr val="88293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9DF734-226E-4D90-AF9F-4A1EFA7CCC7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99790" y="4585692"/>
            <a:ext cx="2010690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E6B22D"/>
                </a:solidFill>
              </a:rPr>
              <a:t>FACEBOOK</a:t>
            </a:r>
          </a:p>
          <a:p>
            <a:pPr defTabSz="1219170">
              <a:spcBef>
                <a:spcPct val="20000"/>
              </a:spcBef>
              <a:defRPr/>
            </a:pPr>
            <a:r>
              <a:rPr lang="fr-FR" sz="2000" b="1" dirty="0"/>
              <a:t>@USJESESJ</a:t>
            </a:r>
            <a:endParaRPr lang="en-US" sz="2000" b="1" dirty="0"/>
          </a:p>
        </p:txBody>
      </p:sp>
      <p:grpSp>
        <p:nvGrpSpPr>
          <p:cNvPr id="14" name="Group 13"/>
          <p:cNvGrpSpPr/>
          <p:nvPr>
            <p:custDataLst>
              <p:tags r:id="rId4"/>
            </p:custDataLst>
          </p:nvPr>
        </p:nvGrpSpPr>
        <p:grpSpPr>
          <a:xfrm>
            <a:off x="2947013" y="4623448"/>
            <a:ext cx="1983451" cy="827796"/>
            <a:chOff x="8434611" y="5275221"/>
            <a:chExt cx="1983451" cy="827796"/>
          </a:xfrm>
        </p:grpSpPr>
        <p:grpSp>
          <p:nvGrpSpPr>
            <p:cNvPr id="15" name="Group 14"/>
            <p:cNvGrpSpPr/>
            <p:nvPr/>
          </p:nvGrpSpPr>
          <p:grpSpPr>
            <a:xfrm>
              <a:off x="8434611" y="5326895"/>
              <a:ext cx="91440" cy="776122"/>
              <a:chOff x="8434611" y="5326895"/>
              <a:chExt cx="91440" cy="776122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rot="16200000">
                <a:off x="8179861" y="5828697"/>
                <a:ext cx="548640" cy="0"/>
              </a:xfrm>
              <a:prstGeom prst="line">
                <a:avLst/>
              </a:prstGeom>
              <a:ln w="349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8434611" y="5326895"/>
                <a:ext cx="91440" cy="9144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9DF734-226E-4D90-AF9F-4A1EFA7CCC78}"/>
                </a:ext>
              </a:extLst>
            </p:cNvPr>
            <p:cNvSpPr txBox="1"/>
            <p:nvPr/>
          </p:nvSpPr>
          <p:spPr>
            <a:xfrm>
              <a:off x="8646002" y="5275221"/>
              <a:ext cx="1772060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chemeClr val="accent2"/>
                  </a:solidFill>
                </a:rPr>
                <a:t>TWITTER</a:t>
              </a:r>
              <a:endParaRPr lang="en-US" b="1" dirty="0">
                <a:solidFill>
                  <a:schemeClr val="accent2"/>
                </a:solidFill>
              </a:endParaRPr>
            </a:p>
            <a:p>
              <a:pPr defTabSz="1219170">
                <a:spcBef>
                  <a:spcPct val="20000"/>
                </a:spcBef>
                <a:defRPr/>
              </a:pPr>
              <a:r>
                <a:rPr lang="en-US" sz="2000" b="1" dirty="0"/>
                <a:t>@</a:t>
              </a:r>
              <a:r>
                <a:rPr lang="en-US" sz="2000" b="1" dirty="0" err="1"/>
                <a:t>usje_sesj</a:t>
              </a:r>
              <a:endParaRPr lang="en-US" sz="2000" b="1" dirty="0"/>
            </a:p>
          </p:txBody>
        </p:sp>
      </p:grpSp>
      <p:grpSp>
        <p:nvGrpSpPr>
          <p:cNvPr id="19" name="Group 18"/>
          <p:cNvGrpSpPr/>
          <p:nvPr>
            <p:custDataLst>
              <p:tags r:id="rId5"/>
            </p:custDataLst>
          </p:nvPr>
        </p:nvGrpSpPr>
        <p:grpSpPr>
          <a:xfrm>
            <a:off x="4976963" y="4585692"/>
            <a:ext cx="1917382" cy="846785"/>
            <a:chOff x="8187146" y="5249320"/>
            <a:chExt cx="1917382" cy="846785"/>
          </a:xfrm>
        </p:grpSpPr>
        <p:grpSp>
          <p:nvGrpSpPr>
            <p:cNvPr id="20" name="Group 19"/>
            <p:cNvGrpSpPr/>
            <p:nvPr/>
          </p:nvGrpSpPr>
          <p:grpSpPr>
            <a:xfrm>
              <a:off x="8187146" y="5326525"/>
              <a:ext cx="91440" cy="769580"/>
              <a:chOff x="8187146" y="5326525"/>
              <a:chExt cx="91440" cy="769580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rot="16200000">
                <a:off x="7958546" y="5821785"/>
                <a:ext cx="548640" cy="0"/>
              </a:xfrm>
              <a:prstGeom prst="line">
                <a:avLst/>
              </a:prstGeom>
              <a:ln w="349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/>
              <p:cNvSpPr/>
              <p:nvPr/>
            </p:nvSpPr>
            <p:spPr>
              <a:xfrm>
                <a:off x="8187146" y="5326525"/>
                <a:ext cx="91440" cy="9144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9DF734-226E-4D90-AF9F-4A1EFA7CCC78}"/>
                </a:ext>
              </a:extLst>
            </p:cNvPr>
            <p:cNvSpPr txBox="1"/>
            <p:nvPr/>
          </p:nvSpPr>
          <p:spPr>
            <a:xfrm>
              <a:off x="8332468" y="5249320"/>
              <a:ext cx="1772060" cy="83555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rgbClr val="882930"/>
                  </a:solidFill>
                </a:rPr>
                <a:t>SITE WEB</a:t>
              </a:r>
            </a:p>
            <a:p>
              <a:pPr defTabSz="1219170">
                <a:lnSpc>
                  <a:spcPct val="150000"/>
                </a:lnSpc>
                <a:spcBef>
                  <a:spcPct val="20000"/>
                </a:spcBef>
                <a:defRPr/>
              </a:pPr>
              <a:r>
                <a:rPr lang="en-US" sz="2000" b="1" dirty="0"/>
                <a:t>usje-sesj.com</a:t>
              </a:r>
            </a:p>
          </p:txBody>
        </p:sp>
      </p:grpSp>
      <p:grpSp>
        <p:nvGrpSpPr>
          <p:cNvPr id="24" name="Group 23"/>
          <p:cNvGrpSpPr/>
          <p:nvPr>
            <p:custDataLst>
              <p:tags r:id="rId6"/>
            </p:custDataLst>
          </p:nvPr>
        </p:nvGrpSpPr>
        <p:grpSpPr>
          <a:xfrm>
            <a:off x="6928242" y="4564688"/>
            <a:ext cx="2155516" cy="913877"/>
            <a:chOff x="8187146" y="5264999"/>
            <a:chExt cx="1919562" cy="831106"/>
          </a:xfrm>
        </p:grpSpPr>
        <p:grpSp>
          <p:nvGrpSpPr>
            <p:cNvPr id="25" name="Group 24"/>
            <p:cNvGrpSpPr/>
            <p:nvPr/>
          </p:nvGrpSpPr>
          <p:grpSpPr>
            <a:xfrm>
              <a:off x="8187146" y="5326525"/>
              <a:ext cx="91440" cy="769580"/>
              <a:chOff x="8187146" y="5326525"/>
              <a:chExt cx="91440" cy="76958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 rot="16200000">
                <a:off x="7958546" y="5821785"/>
                <a:ext cx="548640" cy="0"/>
              </a:xfrm>
              <a:prstGeom prst="line">
                <a:avLst/>
              </a:prstGeom>
              <a:ln w="349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/>
              <p:cNvSpPr/>
              <p:nvPr/>
            </p:nvSpPr>
            <p:spPr>
              <a:xfrm>
                <a:off x="8187146" y="5326525"/>
                <a:ext cx="91440" cy="9144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9DF734-226E-4D90-AF9F-4A1EFA7CCC78}"/>
                </a:ext>
              </a:extLst>
            </p:cNvPr>
            <p:cNvSpPr txBox="1"/>
            <p:nvPr/>
          </p:nvSpPr>
          <p:spPr>
            <a:xfrm>
              <a:off x="8334648" y="5264999"/>
              <a:ext cx="1772060" cy="81171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chemeClr val="accent4"/>
                  </a:solidFill>
                </a:rPr>
                <a:t>YOUTUBE</a:t>
              </a:r>
              <a:endParaRPr lang="en-US" b="1" dirty="0">
                <a:solidFill>
                  <a:schemeClr val="accent4"/>
                </a:solidFill>
              </a:endParaRPr>
            </a:p>
            <a:p>
              <a:pPr lvl="0" defTabSz="1219170">
                <a:lnSpc>
                  <a:spcPct val="150000"/>
                </a:lnSpc>
                <a:spcBef>
                  <a:spcPct val="20000"/>
                </a:spcBef>
                <a:defRPr/>
              </a:pPr>
              <a:r>
                <a:rPr lang="en-US" sz="2000" b="1" dirty="0">
                  <a:solidFill>
                    <a:srgbClr val="262626"/>
                  </a:solidFill>
                </a:rPr>
                <a:t>USJE/SESJ</a:t>
              </a:r>
            </a:p>
          </p:txBody>
        </p:sp>
      </p:grpSp>
      <p:grpSp>
        <p:nvGrpSpPr>
          <p:cNvPr id="29" name="Group 28"/>
          <p:cNvGrpSpPr/>
          <p:nvPr>
            <p:custDataLst>
              <p:tags r:id="rId7"/>
            </p:custDataLst>
          </p:nvPr>
        </p:nvGrpSpPr>
        <p:grpSpPr>
          <a:xfrm>
            <a:off x="8796717" y="4530292"/>
            <a:ext cx="3143490" cy="978729"/>
            <a:chOff x="8232866" y="5249320"/>
            <a:chExt cx="1871662" cy="978729"/>
          </a:xfrm>
        </p:grpSpPr>
        <p:cxnSp>
          <p:nvCxnSpPr>
            <p:cNvPr id="32" name="Straight Connector 31"/>
            <p:cNvCxnSpPr/>
            <p:nvPr/>
          </p:nvCxnSpPr>
          <p:spPr>
            <a:xfrm rot="16200000">
              <a:off x="7958546" y="5821785"/>
              <a:ext cx="548640" cy="0"/>
            </a:xfrm>
            <a:prstGeom prst="line">
              <a:avLst/>
            </a:prstGeom>
            <a:ln w="3492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9DF734-226E-4D90-AF9F-4A1EFA7CCC78}"/>
                </a:ext>
              </a:extLst>
            </p:cNvPr>
            <p:cNvSpPr txBox="1"/>
            <p:nvPr/>
          </p:nvSpPr>
          <p:spPr>
            <a:xfrm>
              <a:off x="8332468" y="5249320"/>
              <a:ext cx="1772060" cy="97872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rgbClr val="E6B22D"/>
                  </a:solidFill>
                </a:rPr>
                <a:t>COURRIEL</a:t>
              </a:r>
            </a:p>
            <a:p>
              <a:pPr defTabSz="1219170">
                <a:spcBef>
                  <a:spcPct val="20000"/>
                </a:spcBef>
                <a:defRPr/>
              </a:pPr>
              <a:r>
                <a:rPr lang="en-US" b="1" dirty="0">
                  <a:solidFill>
                    <a:schemeClr val="tx2"/>
                  </a:solidFill>
                </a:rPr>
                <a:t>USJEcommunicationSESJ@psac-afpc.com</a:t>
              </a:r>
            </a:p>
          </p:txBody>
        </p:sp>
      </p:grpSp>
      <p:sp>
        <p:nvSpPr>
          <p:cNvPr id="8" name="Teardrop 7"/>
          <p:cNvSpPr/>
          <p:nvPr>
            <p:custDataLst>
              <p:tags r:id="rId8"/>
            </p:custDataLst>
          </p:nvPr>
        </p:nvSpPr>
        <p:spPr>
          <a:xfrm rot="7978091" flipH="1">
            <a:off x="8005997" y="2073503"/>
            <a:ext cx="1801992" cy="1801992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>
            <p:custDataLst>
              <p:tags r:id="rId9"/>
            </p:custDataLst>
          </p:nvPr>
        </p:nvSpPr>
        <p:spPr>
          <a:xfrm rot="13621909">
            <a:off x="2384012" y="2073500"/>
            <a:ext cx="1801992" cy="1801992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>
            <p:custDataLst>
              <p:tags r:id="rId10"/>
            </p:custDataLst>
          </p:nvPr>
        </p:nvSpPr>
        <p:spPr>
          <a:xfrm>
            <a:off x="3862902" y="2122429"/>
            <a:ext cx="1704134" cy="170413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>
            <p:custDataLst>
              <p:tags r:id="rId11"/>
            </p:custDataLst>
          </p:nvPr>
        </p:nvSpPr>
        <p:spPr>
          <a:xfrm>
            <a:off x="6624967" y="2122429"/>
            <a:ext cx="1704134" cy="170413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>
            <p:custDataLst>
              <p:tags r:id="rId12"/>
            </p:custDataLst>
          </p:nvPr>
        </p:nvSpPr>
        <p:spPr>
          <a:xfrm>
            <a:off x="5243933" y="2162963"/>
            <a:ext cx="1704134" cy="1704134"/>
          </a:xfrm>
          <a:prstGeom prst="ellipse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>
            <a:spLocks noEditPoints="1"/>
          </p:cNvSpPr>
          <p:nvPr>
            <p:custDataLst>
              <p:tags r:id="rId13"/>
            </p:custDataLst>
          </p:nvPr>
        </p:nvSpPr>
        <p:spPr bwMode="auto">
          <a:xfrm>
            <a:off x="3057915" y="2556779"/>
            <a:ext cx="454185" cy="835433"/>
          </a:xfrm>
          <a:custGeom>
            <a:avLst/>
            <a:gdLst/>
            <a:ahLst/>
            <a:cxnLst>
              <a:cxn ang="0">
                <a:pos x="107" y="0"/>
              </a:cxn>
              <a:cxn ang="0">
                <a:pos x="80" y="0"/>
              </a:cxn>
              <a:cxn ang="0">
                <a:pos x="31" y="50"/>
              </a:cxn>
              <a:cxn ang="0">
                <a:pos x="31" y="73"/>
              </a:cxn>
              <a:cxn ang="0">
                <a:pos x="4" y="73"/>
              </a:cxn>
              <a:cxn ang="0">
                <a:pos x="0" y="77"/>
              </a:cxn>
              <a:cxn ang="0">
                <a:pos x="0" y="111"/>
              </a:cxn>
              <a:cxn ang="0">
                <a:pos x="4" y="115"/>
              </a:cxn>
              <a:cxn ang="0">
                <a:pos x="31" y="115"/>
              </a:cxn>
              <a:cxn ang="0">
                <a:pos x="31" y="200"/>
              </a:cxn>
              <a:cxn ang="0">
                <a:pos x="35" y="204"/>
              </a:cxn>
              <a:cxn ang="0">
                <a:pos x="70" y="204"/>
              </a:cxn>
              <a:cxn ang="0">
                <a:pos x="74" y="200"/>
              </a:cxn>
              <a:cxn ang="0">
                <a:pos x="74" y="115"/>
              </a:cxn>
              <a:cxn ang="0">
                <a:pos x="105" y="115"/>
              </a:cxn>
              <a:cxn ang="0">
                <a:pos x="110" y="111"/>
              </a:cxn>
              <a:cxn ang="0">
                <a:pos x="110" y="77"/>
              </a:cxn>
              <a:cxn ang="0">
                <a:pos x="108" y="74"/>
              </a:cxn>
              <a:cxn ang="0">
                <a:pos x="105" y="73"/>
              </a:cxn>
              <a:cxn ang="0">
                <a:pos x="74" y="73"/>
              </a:cxn>
              <a:cxn ang="0">
                <a:pos x="74" y="53"/>
              </a:cxn>
              <a:cxn ang="0">
                <a:pos x="89" y="39"/>
              </a:cxn>
              <a:cxn ang="0">
                <a:pos x="107" y="39"/>
              </a:cxn>
              <a:cxn ang="0">
                <a:pos x="111" y="35"/>
              </a:cxn>
              <a:cxn ang="0">
                <a:pos x="111" y="4"/>
              </a:cxn>
              <a:cxn ang="0">
                <a:pos x="107" y="0"/>
              </a:cxn>
              <a:cxn ang="0">
                <a:pos x="107" y="0"/>
              </a:cxn>
              <a:cxn ang="0">
                <a:pos x="107" y="0"/>
              </a:cxn>
            </a:cxnLst>
            <a:rect l="0" t="0" r="r" b="b"/>
            <a:pathLst>
              <a:path w="111" h="204">
                <a:moveTo>
                  <a:pt x="107" y="0"/>
                </a:moveTo>
                <a:cubicBezTo>
                  <a:pt x="80" y="0"/>
                  <a:pt x="80" y="0"/>
                  <a:pt x="80" y="0"/>
                </a:cubicBezTo>
                <a:cubicBezTo>
                  <a:pt x="50" y="0"/>
                  <a:pt x="31" y="19"/>
                  <a:pt x="31" y="50"/>
                </a:cubicBezTo>
                <a:cubicBezTo>
                  <a:pt x="31" y="73"/>
                  <a:pt x="31" y="73"/>
                  <a:pt x="31" y="73"/>
                </a:cubicBezTo>
                <a:cubicBezTo>
                  <a:pt x="4" y="73"/>
                  <a:pt x="4" y="73"/>
                  <a:pt x="4" y="73"/>
                </a:cubicBezTo>
                <a:cubicBezTo>
                  <a:pt x="2" y="73"/>
                  <a:pt x="0" y="75"/>
                  <a:pt x="0" y="77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3"/>
                  <a:pt x="2" y="115"/>
                  <a:pt x="4" y="115"/>
                </a:cubicBezTo>
                <a:cubicBezTo>
                  <a:pt x="31" y="115"/>
                  <a:pt x="31" y="115"/>
                  <a:pt x="31" y="115"/>
                </a:cubicBezTo>
                <a:cubicBezTo>
                  <a:pt x="31" y="200"/>
                  <a:pt x="31" y="200"/>
                  <a:pt x="31" y="200"/>
                </a:cubicBezTo>
                <a:cubicBezTo>
                  <a:pt x="31" y="202"/>
                  <a:pt x="33" y="204"/>
                  <a:pt x="35" y="204"/>
                </a:cubicBezTo>
                <a:cubicBezTo>
                  <a:pt x="70" y="204"/>
                  <a:pt x="70" y="204"/>
                  <a:pt x="70" y="204"/>
                </a:cubicBezTo>
                <a:cubicBezTo>
                  <a:pt x="72" y="204"/>
                  <a:pt x="74" y="202"/>
                  <a:pt x="74" y="200"/>
                </a:cubicBezTo>
                <a:cubicBezTo>
                  <a:pt x="74" y="115"/>
                  <a:pt x="74" y="115"/>
                  <a:pt x="74" y="115"/>
                </a:cubicBezTo>
                <a:cubicBezTo>
                  <a:pt x="105" y="115"/>
                  <a:pt x="105" y="115"/>
                  <a:pt x="105" y="115"/>
                </a:cubicBezTo>
                <a:cubicBezTo>
                  <a:pt x="108" y="115"/>
                  <a:pt x="110" y="113"/>
                  <a:pt x="110" y="111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0" y="76"/>
                  <a:pt x="109" y="75"/>
                  <a:pt x="108" y="74"/>
                </a:cubicBezTo>
                <a:cubicBezTo>
                  <a:pt x="108" y="74"/>
                  <a:pt x="106" y="73"/>
                  <a:pt x="105" y="73"/>
                </a:cubicBezTo>
                <a:cubicBezTo>
                  <a:pt x="74" y="73"/>
                  <a:pt x="74" y="73"/>
                  <a:pt x="74" y="73"/>
                </a:cubicBezTo>
                <a:cubicBezTo>
                  <a:pt x="74" y="53"/>
                  <a:pt x="74" y="53"/>
                  <a:pt x="74" y="53"/>
                </a:cubicBezTo>
                <a:cubicBezTo>
                  <a:pt x="74" y="44"/>
                  <a:pt x="76" y="39"/>
                  <a:pt x="89" y="39"/>
                </a:cubicBezTo>
                <a:cubicBezTo>
                  <a:pt x="107" y="39"/>
                  <a:pt x="107" y="39"/>
                  <a:pt x="107" y="39"/>
                </a:cubicBezTo>
                <a:cubicBezTo>
                  <a:pt x="109" y="39"/>
                  <a:pt x="111" y="37"/>
                  <a:pt x="111" y="35"/>
                </a:cubicBezTo>
                <a:cubicBezTo>
                  <a:pt x="111" y="4"/>
                  <a:pt x="111" y="4"/>
                  <a:pt x="111" y="4"/>
                </a:cubicBezTo>
                <a:cubicBezTo>
                  <a:pt x="111" y="1"/>
                  <a:pt x="109" y="0"/>
                  <a:pt x="107" y="0"/>
                </a:cubicBezTo>
                <a:close/>
                <a:moveTo>
                  <a:pt x="107" y="0"/>
                </a:moveTo>
                <a:cubicBezTo>
                  <a:pt x="107" y="0"/>
                  <a:pt x="107" y="0"/>
                  <a:pt x="107" y="0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EditPoints="1"/>
          </p:cNvSpPr>
          <p:nvPr>
            <p:custDataLst>
              <p:tags r:id="rId14"/>
            </p:custDataLst>
          </p:nvPr>
        </p:nvSpPr>
        <p:spPr bwMode="auto">
          <a:xfrm>
            <a:off x="4349612" y="2677563"/>
            <a:ext cx="730713" cy="593865"/>
          </a:xfrm>
          <a:custGeom>
            <a:avLst/>
            <a:gdLst/>
            <a:ahLst/>
            <a:cxnLst>
              <a:cxn ang="0">
                <a:pos x="229" y="22"/>
              </a:cxn>
              <a:cxn ang="0">
                <a:pos x="202" y="29"/>
              </a:cxn>
              <a:cxn ang="0">
                <a:pos x="223" y="3"/>
              </a:cxn>
              <a:cxn ang="0">
                <a:pos x="193" y="15"/>
              </a:cxn>
              <a:cxn ang="0">
                <a:pos x="158" y="0"/>
              </a:cxn>
              <a:cxn ang="0">
                <a:pos x="111" y="47"/>
              </a:cxn>
              <a:cxn ang="0">
                <a:pos x="113" y="58"/>
              </a:cxn>
              <a:cxn ang="0">
                <a:pos x="16" y="8"/>
              </a:cxn>
              <a:cxn ang="0">
                <a:pos x="9" y="32"/>
              </a:cxn>
              <a:cxn ang="0">
                <a:pos x="30" y="71"/>
              </a:cxn>
              <a:cxn ang="0">
                <a:pos x="9" y="65"/>
              </a:cxn>
              <a:cxn ang="0">
                <a:pos x="9" y="66"/>
              </a:cxn>
              <a:cxn ang="0">
                <a:pos x="47" y="112"/>
              </a:cxn>
              <a:cxn ang="0">
                <a:pos x="34" y="114"/>
              </a:cxn>
              <a:cxn ang="0">
                <a:pos x="26" y="113"/>
              </a:cxn>
              <a:cxn ang="0">
                <a:pos x="69" y="145"/>
              </a:cxn>
              <a:cxn ang="0">
                <a:pos x="11" y="165"/>
              </a:cxn>
              <a:cxn ang="0">
                <a:pos x="0" y="165"/>
              </a:cxn>
              <a:cxn ang="0">
                <a:pos x="72" y="186"/>
              </a:cxn>
              <a:cxn ang="0">
                <a:pos x="206" y="52"/>
              </a:cxn>
              <a:cxn ang="0">
                <a:pos x="205" y="46"/>
              </a:cxn>
              <a:cxn ang="0">
                <a:pos x="229" y="22"/>
              </a:cxn>
              <a:cxn ang="0">
                <a:pos x="229" y="22"/>
              </a:cxn>
              <a:cxn ang="0">
                <a:pos x="229" y="22"/>
              </a:cxn>
            </a:cxnLst>
            <a:rect l="0" t="0" r="r" b="b"/>
            <a:pathLst>
              <a:path w="229" h="186">
                <a:moveTo>
                  <a:pt x="229" y="22"/>
                </a:moveTo>
                <a:cubicBezTo>
                  <a:pt x="221" y="26"/>
                  <a:pt x="211" y="28"/>
                  <a:pt x="202" y="29"/>
                </a:cubicBezTo>
                <a:cubicBezTo>
                  <a:pt x="212" y="23"/>
                  <a:pt x="219" y="14"/>
                  <a:pt x="223" y="3"/>
                </a:cubicBezTo>
                <a:cubicBezTo>
                  <a:pt x="214" y="9"/>
                  <a:pt x="203" y="13"/>
                  <a:pt x="193" y="15"/>
                </a:cubicBezTo>
                <a:cubicBezTo>
                  <a:pt x="184" y="6"/>
                  <a:pt x="172" y="0"/>
                  <a:pt x="158" y="0"/>
                </a:cubicBezTo>
                <a:cubicBezTo>
                  <a:pt x="133" y="0"/>
                  <a:pt x="111" y="21"/>
                  <a:pt x="111" y="47"/>
                </a:cubicBezTo>
                <a:cubicBezTo>
                  <a:pt x="111" y="51"/>
                  <a:pt x="112" y="54"/>
                  <a:pt x="113" y="58"/>
                </a:cubicBezTo>
                <a:cubicBezTo>
                  <a:pt x="74" y="56"/>
                  <a:pt x="39" y="37"/>
                  <a:pt x="16" y="8"/>
                </a:cubicBezTo>
                <a:cubicBezTo>
                  <a:pt x="12" y="15"/>
                  <a:pt x="9" y="23"/>
                  <a:pt x="9" y="32"/>
                </a:cubicBezTo>
                <a:cubicBezTo>
                  <a:pt x="9" y="48"/>
                  <a:pt x="18" y="63"/>
                  <a:pt x="30" y="71"/>
                </a:cubicBezTo>
                <a:cubicBezTo>
                  <a:pt x="23" y="71"/>
                  <a:pt x="15" y="69"/>
                  <a:pt x="9" y="65"/>
                </a:cubicBezTo>
                <a:cubicBezTo>
                  <a:pt x="9" y="66"/>
                  <a:pt x="9" y="66"/>
                  <a:pt x="9" y="66"/>
                </a:cubicBezTo>
                <a:cubicBezTo>
                  <a:pt x="9" y="89"/>
                  <a:pt x="25" y="108"/>
                  <a:pt x="47" y="112"/>
                </a:cubicBezTo>
                <a:cubicBezTo>
                  <a:pt x="43" y="113"/>
                  <a:pt x="39" y="114"/>
                  <a:pt x="34" y="114"/>
                </a:cubicBezTo>
                <a:cubicBezTo>
                  <a:pt x="31" y="114"/>
                  <a:pt x="28" y="113"/>
                  <a:pt x="26" y="113"/>
                </a:cubicBezTo>
                <a:cubicBezTo>
                  <a:pt x="32" y="131"/>
                  <a:pt x="49" y="145"/>
                  <a:pt x="69" y="145"/>
                </a:cubicBezTo>
                <a:cubicBezTo>
                  <a:pt x="53" y="158"/>
                  <a:pt x="33" y="165"/>
                  <a:pt x="11" y="165"/>
                </a:cubicBezTo>
                <a:cubicBezTo>
                  <a:pt x="7" y="165"/>
                  <a:pt x="4" y="165"/>
                  <a:pt x="0" y="165"/>
                </a:cubicBezTo>
                <a:cubicBezTo>
                  <a:pt x="21" y="178"/>
                  <a:pt x="45" y="186"/>
                  <a:pt x="72" y="186"/>
                </a:cubicBezTo>
                <a:cubicBezTo>
                  <a:pt x="158" y="186"/>
                  <a:pt x="206" y="114"/>
                  <a:pt x="206" y="52"/>
                </a:cubicBezTo>
                <a:cubicBezTo>
                  <a:pt x="205" y="46"/>
                  <a:pt x="205" y="46"/>
                  <a:pt x="205" y="46"/>
                </a:cubicBezTo>
                <a:cubicBezTo>
                  <a:pt x="215" y="40"/>
                  <a:pt x="223" y="31"/>
                  <a:pt x="229" y="22"/>
                </a:cubicBezTo>
                <a:close/>
                <a:moveTo>
                  <a:pt x="229" y="22"/>
                </a:moveTo>
                <a:cubicBezTo>
                  <a:pt x="229" y="22"/>
                  <a:pt x="229" y="22"/>
                  <a:pt x="229" y="22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693080" y="2556779"/>
            <a:ext cx="826310" cy="83757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7120084" y="2653346"/>
            <a:ext cx="885916" cy="61808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482168" y="2519723"/>
            <a:ext cx="904864" cy="90486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677474" y="4662897"/>
            <a:ext cx="97593" cy="9759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707250" y="4902604"/>
            <a:ext cx="45719" cy="566977"/>
          </a:xfrm>
          <a:prstGeom prst="rect">
            <a:avLst/>
          </a:prstGeom>
        </p:spPr>
      </p:pic>
      <p:sp>
        <p:nvSpPr>
          <p:cNvPr id="43" name="Oval 42"/>
          <p:cNvSpPr/>
          <p:nvPr>
            <p:custDataLst>
              <p:tags r:id="rId20"/>
            </p:custDataLst>
          </p:nvPr>
        </p:nvSpPr>
        <p:spPr>
          <a:xfrm>
            <a:off x="8755286" y="4589377"/>
            <a:ext cx="91440" cy="9144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28374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solidFill>
            <a:schemeClr val="tx1"/>
          </a:solidFill>
        </p:spPr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609846" y="3068721"/>
            <a:ext cx="11263086" cy="20005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sz="4000" dirty="0">
              <a:solidFill>
                <a:schemeClr val="bg2"/>
              </a:solidFill>
            </a:endParaRPr>
          </a:p>
          <a:p>
            <a:pPr algn="ctr"/>
            <a:endParaRPr lang="en-US" sz="4000" dirty="0">
              <a:solidFill>
                <a:schemeClr val="bg2"/>
              </a:solidFill>
            </a:endParaRPr>
          </a:p>
          <a:p>
            <a:pPr algn="ctr"/>
            <a:r>
              <a:rPr lang="en-US" sz="4400" b="1" dirty="0">
                <a:solidFill>
                  <a:schemeClr val="bg2"/>
                </a:solidFill>
              </a:rPr>
              <a:t>CONFÉRENCES RÉGIONALES DE 2019</a:t>
            </a:r>
          </a:p>
        </p:txBody>
      </p:sp>
      <p:grpSp>
        <p:nvGrpSpPr>
          <p:cNvPr id="5" name="Group 4"/>
          <p:cNvGrpSpPr/>
          <p:nvPr>
            <p:custDataLst>
              <p:tags r:id="rId3"/>
            </p:custDataLst>
          </p:nvPr>
        </p:nvGrpSpPr>
        <p:grpSpPr>
          <a:xfrm>
            <a:off x="6049108" y="140677"/>
            <a:ext cx="295421" cy="6527409"/>
            <a:chOff x="4430332" y="901521"/>
            <a:chExt cx="0" cy="483105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430332" y="901521"/>
              <a:ext cx="0" cy="99167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430332" y="4740898"/>
              <a:ext cx="0" cy="99167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282582" y="1605318"/>
            <a:ext cx="7533051" cy="254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8363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87160" y="286273"/>
            <a:ext cx="7539483" cy="1426478"/>
          </a:xfrm>
        </p:spPr>
        <p:txBody>
          <a:bodyPr/>
          <a:lstStyle/>
          <a:p>
            <a:r>
              <a:rPr lang="fr-CA" sz="7200" b="1" noProof="0" dirty="0">
                <a:solidFill>
                  <a:srgbClr val="88293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Dépenses</a:t>
            </a:r>
            <a:r>
              <a:rPr lang="fr-CA" sz="72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fr-CA" sz="7200" noProof="0" dirty="0">
              <a:solidFill>
                <a:srgbClr val="882930"/>
              </a:solidFill>
            </a:endParaRPr>
          </a:p>
        </p:txBody>
      </p:sp>
      <p:sp>
        <p:nvSpPr>
          <p:cNvPr id="43" name="Freeform 42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346132" y="254820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E6B2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4" name="Freeform 43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346131" y="3563713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5" name="Freeform 44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346131" y="4565499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88293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6" name="Freeform 45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346131" y="5503920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7" name="Inhaltsplatzhalter 4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108225" y="1521627"/>
            <a:ext cx="10019320" cy="26078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endParaRPr lang="en-US" sz="1867" b="1" dirty="0">
              <a:solidFill>
                <a:srgbClr val="E6B22D"/>
              </a:solidFill>
              <a:latin typeface="Roboto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5400" b="1" dirty="0">
                <a:solidFill>
                  <a:srgbClr val="E6B22D"/>
                </a:solidFill>
                <a:latin typeface="Roboto"/>
              </a:rPr>
              <a:t>Bureau national</a:t>
            </a: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EFDE03"/>
                </a:solidFill>
                <a:effectLst/>
                <a:uLnTx/>
                <a:uFillTx/>
                <a:latin typeface="Roboto"/>
                <a:ea typeface="+mn-ea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8" name="Inhaltsplatzhalter 4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108225" y="2574688"/>
            <a:ext cx="10019320" cy="279012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endParaRPr lang="en-US" sz="1867" b="1" dirty="0">
              <a:solidFill>
                <a:srgbClr val="262626"/>
              </a:solidFill>
              <a:latin typeface="Roboto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400" b="1" dirty="0" err="1">
                <a:solidFill>
                  <a:srgbClr val="262626"/>
                </a:solidFill>
                <a:latin typeface="Roboto"/>
              </a:rPr>
              <a:t>Comités</a:t>
            </a:r>
            <a:endParaRPr lang="en-US" sz="5400" b="1" dirty="0">
              <a:solidFill>
                <a:srgbClr val="262626"/>
              </a:solidFill>
              <a:latin typeface="Roboto"/>
            </a:endParaRP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sz="1867" b="1" dirty="0">
              <a:solidFill>
                <a:srgbClr val="EFDE03"/>
              </a:solidFill>
              <a:latin typeface="Roboto"/>
            </a:endParaRP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9" name="Inhaltsplatzhalter 4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108225" y="4172002"/>
            <a:ext cx="10019320" cy="10925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400" b="1" dirty="0" err="1">
                <a:solidFill>
                  <a:srgbClr val="882930"/>
                </a:solidFill>
                <a:latin typeface="Roboto"/>
              </a:rPr>
              <a:t>Exécutif</a:t>
            </a:r>
            <a:r>
              <a:rPr lang="en-US" sz="5400" b="1" dirty="0">
                <a:solidFill>
                  <a:srgbClr val="882930"/>
                </a:solidFill>
                <a:latin typeface="Roboto"/>
              </a:rPr>
              <a:t> national</a:t>
            </a:r>
          </a:p>
        </p:txBody>
      </p:sp>
      <p:sp>
        <p:nvSpPr>
          <p:cNvPr id="50" name="Inhaltsplatzhalter 4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108225" y="5203841"/>
            <a:ext cx="10019321" cy="10925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Roboto"/>
                <a:ea typeface="+mn-ea"/>
              </a:rPr>
              <a:t>Événements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Roboto"/>
                <a:ea typeface="+mn-ea"/>
              </a:rPr>
              <a:t> et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Roboto"/>
                <a:ea typeface="+mn-ea"/>
              </a:rPr>
              <a:t> formation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486085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6131" y="484991"/>
            <a:ext cx="8229158" cy="660511"/>
          </a:xfrm>
        </p:spPr>
        <p:txBody>
          <a:bodyPr/>
          <a:lstStyle/>
          <a:p>
            <a:r>
              <a:rPr lang="fr-CA" sz="7200" b="1" dirty="0">
                <a:solidFill>
                  <a:srgbClr val="882930"/>
                </a:solidFill>
              </a:rPr>
              <a:t>Éventualités</a:t>
            </a:r>
            <a:endParaRPr lang="fr-CA" sz="7200" b="1" noProof="0" dirty="0">
              <a:solidFill>
                <a:srgbClr val="882930"/>
              </a:solidFill>
            </a:endParaRPr>
          </a:p>
        </p:txBody>
      </p:sp>
      <p:sp>
        <p:nvSpPr>
          <p:cNvPr id="43" name="Freeform 42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346132" y="2335925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E6B2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4" name="Freeform 43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346132" y="344341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Freeform 44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346131" y="4439424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88293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46" name="Freeform 45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346132" y="566721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7" name="Inhaltsplatzhalter 4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108225" y="1901264"/>
            <a:ext cx="10019320" cy="148931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5400" b="1" dirty="0">
                <a:solidFill>
                  <a:srgbClr val="E6B22D"/>
                </a:solidFill>
                <a:latin typeface="+mj-lt"/>
              </a:rPr>
              <a:t>Dons</a:t>
            </a:r>
            <a:br>
              <a:rPr lang="en-US" sz="1867" b="1" dirty="0">
                <a:solidFill>
                  <a:schemeClr val="accent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sp>
        <p:nvSpPr>
          <p:cNvPr id="48" name="Inhaltsplatzhalter 4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108225" y="2963790"/>
            <a:ext cx="10019320" cy="154337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5400" b="1" dirty="0" err="1">
                <a:solidFill>
                  <a:schemeClr val="tx1"/>
                </a:solidFill>
                <a:latin typeface="+mj-lt"/>
              </a:rPr>
              <a:t>Comités</a:t>
            </a:r>
            <a:br>
              <a:rPr lang="en-US" sz="1867" b="1" dirty="0">
                <a:solidFill>
                  <a:schemeClr val="accent1"/>
                </a:solidFill>
                <a:latin typeface="+mj-lt"/>
              </a:rPr>
            </a:br>
            <a:r>
              <a:rPr lang="en-US" sz="1467" dirty="0">
                <a:solidFill>
                  <a:schemeClr val="tx1"/>
                </a:solidFill>
                <a:latin typeface="+mn-lt"/>
              </a:rPr>
              <a:t> </a:t>
            </a:r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9" name="Inhaltsplatzhalter 4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108225" y="3940956"/>
            <a:ext cx="10019320" cy="148931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5400" b="1" dirty="0" err="1">
                <a:solidFill>
                  <a:srgbClr val="882930"/>
                </a:solidFill>
                <a:latin typeface="+mj-lt"/>
              </a:rPr>
              <a:t>Événements</a:t>
            </a:r>
            <a:br>
              <a:rPr lang="en-US" sz="1867" b="1" dirty="0">
                <a:solidFill>
                  <a:schemeClr val="accent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sp>
        <p:nvSpPr>
          <p:cNvPr id="50" name="Inhaltsplatzhalter 4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108225" y="5405571"/>
            <a:ext cx="11317817" cy="10156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5400" b="1" spc="-200" dirty="0">
                <a:solidFill>
                  <a:schemeClr val="accent4"/>
                </a:solidFill>
                <a:latin typeface="+mj-lt"/>
              </a:rPr>
              <a:t>Nouveau </a:t>
            </a:r>
            <a:r>
              <a:rPr lang="en-US" sz="5400" b="1" spc="-200" dirty="0" err="1">
                <a:solidFill>
                  <a:schemeClr val="accent4"/>
                </a:solidFill>
                <a:latin typeface="+mj-lt"/>
              </a:rPr>
              <a:t>en</a:t>
            </a:r>
            <a:r>
              <a:rPr lang="en-US" sz="5400" b="1" spc="-200" dirty="0">
                <a:solidFill>
                  <a:schemeClr val="accent4"/>
                </a:solidFill>
                <a:latin typeface="+mj-lt"/>
              </a:rPr>
              <a:t> 2018 – Plan </a:t>
            </a:r>
            <a:r>
              <a:rPr lang="en-US" sz="5400" b="1" spc="-200" dirty="0" err="1">
                <a:solidFill>
                  <a:schemeClr val="accent4"/>
                </a:solidFill>
                <a:latin typeface="+mj-lt"/>
              </a:rPr>
              <a:t>stratégique</a:t>
            </a:r>
            <a:r>
              <a:rPr lang="en-US" sz="5400" b="1" spc="-200" dirty="0">
                <a:solidFill>
                  <a:schemeClr val="accent4"/>
                </a:solidFill>
                <a:latin typeface="+mj-lt"/>
              </a:rPr>
              <a:t>!</a:t>
            </a:r>
            <a:br>
              <a:rPr lang="en-US" sz="1867" b="1" spc="-200" dirty="0">
                <a:solidFill>
                  <a:schemeClr val="accent1"/>
                </a:solidFill>
                <a:latin typeface="+mj-lt"/>
              </a:rPr>
            </a:br>
            <a:endParaRPr lang="en-US" sz="1200" spc="-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Footer Text"/>
          <p:cNvSpPr txBox="1"/>
          <p:nvPr>
            <p:custDataLst>
              <p:tags r:id="rId10"/>
            </p:custDataLst>
          </p:nvPr>
        </p:nvSpPr>
        <p:spPr>
          <a:xfrm>
            <a:off x="346134" y="1471222"/>
            <a:ext cx="1078141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fr-FR" dirty="0"/>
              <a:t>Cette section comprend toutes les dépenses excédentaires au budget approuvées par l’Exécutif national à partir des réserves.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77372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25"/>
            <p:custDataLst>
              <p:tags r:id="rId1"/>
            </p:custDataLst>
          </p:nvPr>
        </p:nvSpPr>
        <p:spPr/>
      </p:sp>
      <p:sp>
        <p:nvSpPr>
          <p:cNvPr id="38" name="Title 37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45390" y="558909"/>
            <a:ext cx="11701220" cy="660511"/>
          </a:xfrm>
        </p:spPr>
        <p:txBody>
          <a:bodyPr/>
          <a:lstStyle/>
          <a:p>
            <a:r>
              <a:rPr lang="fr-CA" sz="6000" b="1" dirty="0">
                <a:solidFill>
                  <a:srgbClr val="882930"/>
                </a:solidFill>
              </a:rPr>
              <a:t>Contacter les Finances du SESJ</a:t>
            </a:r>
            <a:endParaRPr lang="fr-CA" sz="6000" b="1" noProof="0" dirty="0">
              <a:solidFill>
                <a:srgbClr val="882930"/>
              </a:solidFill>
            </a:endParaRPr>
          </a:p>
        </p:txBody>
      </p:sp>
      <p:sp>
        <p:nvSpPr>
          <p:cNvPr id="64" name="Rectangle 63"/>
          <p:cNvSpPr/>
          <p:nvPr>
            <p:custDataLst>
              <p:tags r:id="rId3"/>
            </p:custDataLst>
          </p:nvPr>
        </p:nvSpPr>
        <p:spPr>
          <a:xfrm>
            <a:off x="676147" y="1881255"/>
            <a:ext cx="2694082" cy="2696547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 64"/>
          <p:cNvSpPr/>
          <p:nvPr>
            <p:custDataLst>
              <p:tags r:id="rId4"/>
            </p:custDataLst>
          </p:nvPr>
        </p:nvSpPr>
        <p:spPr>
          <a:xfrm>
            <a:off x="3370229" y="1881255"/>
            <a:ext cx="8145625" cy="26965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USJEFinanceSESJ@psac-afpc.com</a:t>
            </a:r>
          </a:p>
        </p:txBody>
      </p:sp>
      <p:sp>
        <p:nvSpPr>
          <p:cNvPr id="11" name="Freeform 153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1354166" y="2544415"/>
            <a:ext cx="1338043" cy="1356542"/>
          </a:xfrm>
          <a:custGeom>
            <a:avLst/>
            <a:gdLst/>
            <a:ahLst/>
            <a:cxnLst>
              <a:cxn ang="0">
                <a:pos x="0" y="59"/>
              </a:cxn>
              <a:cxn ang="0">
                <a:pos x="118" y="59"/>
              </a:cxn>
              <a:cxn ang="0">
                <a:pos x="111" y="57"/>
              </a:cxn>
              <a:cxn ang="0">
                <a:pos x="83" y="33"/>
              </a:cxn>
              <a:cxn ang="0">
                <a:pos x="111" y="57"/>
              </a:cxn>
              <a:cxn ang="0">
                <a:pos x="41" y="91"/>
              </a:cxn>
              <a:cxn ang="0">
                <a:pos x="57" y="111"/>
              </a:cxn>
              <a:cxn ang="0">
                <a:pos x="61" y="8"/>
              </a:cxn>
              <a:cxn ang="0">
                <a:pos x="61" y="34"/>
              </a:cxn>
              <a:cxn ang="0">
                <a:pos x="61" y="8"/>
              </a:cxn>
              <a:cxn ang="0">
                <a:pos x="95" y="22"/>
              </a:cxn>
              <a:cxn ang="0">
                <a:pos x="67" y="8"/>
              </a:cxn>
              <a:cxn ang="0">
                <a:pos x="57" y="34"/>
              </a:cxn>
              <a:cxn ang="0">
                <a:pos x="57" y="8"/>
              </a:cxn>
              <a:cxn ang="0">
                <a:pos x="36" y="30"/>
              </a:cxn>
              <a:cxn ang="0">
                <a:pos x="50" y="8"/>
              </a:cxn>
              <a:cxn ang="0">
                <a:pos x="38" y="35"/>
              </a:cxn>
              <a:cxn ang="0">
                <a:pos x="57" y="57"/>
              </a:cxn>
              <a:cxn ang="0">
                <a:pos x="38" y="35"/>
              </a:cxn>
              <a:cxn ang="0">
                <a:pos x="57" y="84"/>
              </a:cxn>
              <a:cxn ang="0">
                <a:pos x="34" y="61"/>
              </a:cxn>
              <a:cxn ang="0">
                <a:pos x="50" y="110"/>
              </a:cxn>
              <a:cxn ang="0">
                <a:pos x="38" y="92"/>
              </a:cxn>
              <a:cxn ang="0">
                <a:pos x="61" y="111"/>
              </a:cxn>
              <a:cxn ang="0">
                <a:pos x="77" y="91"/>
              </a:cxn>
              <a:cxn ang="0">
                <a:pos x="61" y="111"/>
              </a:cxn>
              <a:cxn ang="0">
                <a:pos x="93" y="99"/>
              </a:cxn>
              <a:cxn ang="0">
                <a:pos x="80" y="92"/>
              </a:cxn>
              <a:cxn ang="0">
                <a:pos x="61" y="84"/>
              </a:cxn>
              <a:cxn ang="0">
                <a:pos x="84" y="61"/>
              </a:cxn>
              <a:cxn ang="0">
                <a:pos x="61" y="57"/>
              </a:cxn>
              <a:cxn ang="0">
                <a:pos x="80" y="35"/>
              </a:cxn>
              <a:cxn ang="0">
                <a:pos x="61" y="57"/>
              </a:cxn>
              <a:cxn ang="0">
                <a:pos x="35" y="33"/>
              </a:cxn>
              <a:cxn ang="0">
                <a:pos x="7" y="57"/>
              </a:cxn>
              <a:cxn ang="0">
                <a:pos x="7" y="61"/>
              </a:cxn>
              <a:cxn ang="0">
                <a:pos x="36" y="89"/>
              </a:cxn>
              <a:cxn ang="0">
                <a:pos x="7" y="61"/>
              </a:cxn>
              <a:cxn ang="0">
                <a:pos x="82" y="89"/>
              </a:cxn>
              <a:cxn ang="0">
                <a:pos x="111" y="61"/>
              </a:cxn>
              <a:cxn ang="0">
                <a:pos x="95" y="96"/>
              </a:cxn>
            </a:cxnLst>
            <a:rect l="0" t="0" r="r" b="b"/>
            <a:pathLst>
              <a:path w="118" h="119">
                <a:moveTo>
                  <a:pt x="59" y="0"/>
                </a:moveTo>
                <a:cubicBezTo>
                  <a:pt x="26" y="0"/>
                  <a:pt x="0" y="27"/>
                  <a:pt x="0" y="59"/>
                </a:cubicBezTo>
                <a:cubicBezTo>
                  <a:pt x="0" y="92"/>
                  <a:pt x="26" y="119"/>
                  <a:pt x="59" y="119"/>
                </a:cubicBezTo>
                <a:cubicBezTo>
                  <a:pt x="92" y="119"/>
                  <a:pt x="118" y="92"/>
                  <a:pt x="118" y="59"/>
                </a:cubicBezTo>
                <a:cubicBezTo>
                  <a:pt x="118" y="27"/>
                  <a:pt x="92" y="0"/>
                  <a:pt x="59" y="0"/>
                </a:cubicBezTo>
                <a:close/>
                <a:moveTo>
                  <a:pt x="111" y="57"/>
                </a:moveTo>
                <a:cubicBezTo>
                  <a:pt x="88" y="57"/>
                  <a:pt x="88" y="57"/>
                  <a:pt x="88" y="57"/>
                </a:cubicBezTo>
                <a:cubicBezTo>
                  <a:pt x="87" y="49"/>
                  <a:pt x="86" y="41"/>
                  <a:pt x="83" y="33"/>
                </a:cubicBezTo>
                <a:cubicBezTo>
                  <a:pt x="88" y="31"/>
                  <a:pt x="93" y="28"/>
                  <a:pt x="98" y="25"/>
                </a:cubicBezTo>
                <a:cubicBezTo>
                  <a:pt x="105" y="34"/>
                  <a:pt x="110" y="45"/>
                  <a:pt x="111" y="57"/>
                </a:cubicBezTo>
                <a:close/>
                <a:moveTo>
                  <a:pt x="57" y="111"/>
                </a:moveTo>
                <a:cubicBezTo>
                  <a:pt x="50" y="106"/>
                  <a:pt x="45" y="99"/>
                  <a:pt x="41" y="91"/>
                </a:cubicBezTo>
                <a:cubicBezTo>
                  <a:pt x="46" y="89"/>
                  <a:pt x="52" y="88"/>
                  <a:pt x="57" y="88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lose/>
                <a:moveTo>
                  <a:pt x="61" y="8"/>
                </a:moveTo>
                <a:cubicBezTo>
                  <a:pt x="68" y="14"/>
                  <a:pt x="74" y="22"/>
                  <a:pt x="78" y="31"/>
                </a:cubicBezTo>
                <a:cubicBezTo>
                  <a:pt x="73" y="33"/>
                  <a:pt x="67" y="34"/>
                  <a:pt x="61" y="34"/>
                </a:cubicBezTo>
                <a:cubicBezTo>
                  <a:pt x="61" y="8"/>
                  <a:pt x="61" y="8"/>
                  <a:pt x="61" y="8"/>
                </a:cubicBezTo>
                <a:cubicBezTo>
                  <a:pt x="61" y="8"/>
                  <a:pt x="61" y="8"/>
                  <a:pt x="61" y="8"/>
                </a:cubicBezTo>
                <a:close/>
                <a:moveTo>
                  <a:pt x="67" y="8"/>
                </a:moveTo>
                <a:cubicBezTo>
                  <a:pt x="78" y="10"/>
                  <a:pt x="88" y="15"/>
                  <a:pt x="95" y="22"/>
                </a:cubicBezTo>
                <a:cubicBezTo>
                  <a:pt x="91" y="25"/>
                  <a:pt x="87" y="28"/>
                  <a:pt x="82" y="30"/>
                </a:cubicBezTo>
                <a:cubicBezTo>
                  <a:pt x="78" y="22"/>
                  <a:pt x="73" y="14"/>
                  <a:pt x="67" y="8"/>
                </a:cubicBezTo>
                <a:close/>
                <a:moveTo>
                  <a:pt x="57" y="8"/>
                </a:moveTo>
                <a:cubicBezTo>
                  <a:pt x="57" y="34"/>
                  <a:pt x="57" y="34"/>
                  <a:pt x="57" y="34"/>
                </a:cubicBezTo>
                <a:cubicBezTo>
                  <a:pt x="51" y="34"/>
                  <a:pt x="45" y="33"/>
                  <a:pt x="40" y="31"/>
                </a:cubicBezTo>
                <a:cubicBezTo>
                  <a:pt x="44" y="22"/>
                  <a:pt x="50" y="14"/>
                  <a:pt x="57" y="8"/>
                </a:cubicBezTo>
                <a:cubicBezTo>
                  <a:pt x="57" y="8"/>
                  <a:pt x="57" y="8"/>
                  <a:pt x="57" y="8"/>
                </a:cubicBezTo>
                <a:close/>
                <a:moveTo>
                  <a:pt x="36" y="30"/>
                </a:moveTo>
                <a:cubicBezTo>
                  <a:pt x="31" y="28"/>
                  <a:pt x="27" y="25"/>
                  <a:pt x="23" y="22"/>
                </a:cubicBezTo>
                <a:cubicBezTo>
                  <a:pt x="30" y="15"/>
                  <a:pt x="40" y="10"/>
                  <a:pt x="50" y="8"/>
                </a:cubicBezTo>
                <a:cubicBezTo>
                  <a:pt x="45" y="14"/>
                  <a:pt x="40" y="22"/>
                  <a:pt x="36" y="30"/>
                </a:cubicBezTo>
                <a:close/>
                <a:moveTo>
                  <a:pt x="38" y="35"/>
                </a:moveTo>
                <a:cubicBezTo>
                  <a:pt x="44" y="37"/>
                  <a:pt x="50" y="38"/>
                  <a:pt x="57" y="38"/>
                </a:cubicBezTo>
                <a:cubicBezTo>
                  <a:pt x="57" y="57"/>
                  <a:pt x="57" y="57"/>
                  <a:pt x="57" y="57"/>
                </a:cubicBezTo>
                <a:cubicBezTo>
                  <a:pt x="34" y="57"/>
                  <a:pt x="34" y="57"/>
                  <a:pt x="34" y="57"/>
                </a:cubicBezTo>
                <a:cubicBezTo>
                  <a:pt x="34" y="49"/>
                  <a:pt x="36" y="42"/>
                  <a:pt x="38" y="35"/>
                </a:cubicBezTo>
                <a:close/>
                <a:moveTo>
                  <a:pt x="57" y="61"/>
                </a:moveTo>
                <a:cubicBezTo>
                  <a:pt x="57" y="84"/>
                  <a:pt x="57" y="84"/>
                  <a:pt x="57" y="84"/>
                </a:cubicBezTo>
                <a:cubicBezTo>
                  <a:pt x="51" y="85"/>
                  <a:pt x="45" y="86"/>
                  <a:pt x="40" y="87"/>
                </a:cubicBezTo>
                <a:cubicBezTo>
                  <a:pt x="36" y="79"/>
                  <a:pt x="34" y="71"/>
                  <a:pt x="34" y="61"/>
                </a:cubicBezTo>
                <a:lnTo>
                  <a:pt x="57" y="61"/>
                </a:lnTo>
                <a:close/>
                <a:moveTo>
                  <a:pt x="50" y="110"/>
                </a:moveTo>
                <a:cubicBezTo>
                  <a:pt x="41" y="109"/>
                  <a:pt x="32" y="105"/>
                  <a:pt x="25" y="99"/>
                </a:cubicBezTo>
                <a:cubicBezTo>
                  <a:pt x="29" y="96"/>
                  <a:pt x="33" y="94"/>
                  <a:pt x="38" y="92"/>
                </a:cubicBezTo>
                <a:cubicBezTo>
                  <a:pt x="41" y="99"/>
                  <a:pt x="45" y="105"/>
                  <a:pt x="50" y="110"/>
                </a:cubicBezTo>
                <a:close/>
                <a:moveTo>
                  <a:pt x="61" y="111"/>
                </a:moveTo>
                <a:cubicBezTo>
                  <a:pt x="61" y="88"/>
                  <a:pt x="61" y="88"/>
                  <a:pt x="61" y="88"/>
                </a:cubicBezTo>
                <a:cubicBezTo>
                  <a:pt x="66" y="88"/>
                  <a:pt x="72" y="89"/>
                  <a:pt x="77" y="91"/>
                </a:cubicBezTo>
                <a:cubicBezTo>
                  <a:pt x="73" y="99"/>
                  <a:pt x="67" y="106"/>
                  <a:pt x="61" y="111"/>
                </a:cubicBezTo>
                <a:cubicBezTo>
                  <a:pt x="61" y="111"/>
                  <a:pt x="61" y="111"/>
                  <a:pt x="61" y="111"/>
                </a:cubicBezTo>
                <a:close/>
                <a:moveTo>
                  <a:pt x="80" y="92"/>
                </a:moveTo>
                <a:cubicBezTo>
                  <a:pt x="85" y="94"/>
                  <a:pt x="89" y="96"/>
                  <a:pt x="93" y="99"/>
                </a:cubicBezTo>
                <a:cubicBezTo>
                  <a:pt x="86" y="105"/>
                  <a:pt x="77" y="109"/>
                  <a:pt x="67" y="110"/>
                </a:cubicBezTo>
                <a:cubicBezTo>
                  <a:pt x="73" y="105"/>
                  <a:pt x="77" y="99"/>
                  <a:pt x="80" y="92"/>
                </a:cubicBezTo>
                <a:close/>
                <a:moveTo>
                  <a:pt x="78" y="87"/>
                </a:moveTo>
                <a:cubicBezTo>
                  <a:pt x="73" y="86"/>
                  <a:pt x="67" y="85"/>
                  <a:pt x="61" y="84"/>
                </a:cubicBezTo>
                <a:cubicBezTo>
                  <a:pt x="61" y="61"/>
                  <a:pt x="61" y="61"/>
                  <a:pt x="61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71"/>
                  <a:pt x="82" y="79"/>
                  <a:pt x="78" y="87"/>
                </a:cubicBezTo>
                <a:close/>
                <a:moveTo>
                  <a:pt x="61" y="57"/>
                </a:moveTo>
                <a:cubicBezTo>
                  <a:pt x="61" y="38"/>
                  <a:pt x="61" y="38"/>
                  <a:pt x="61" y="38"/>
                </a:cubicBezTo>
                <a:cubicBezTo>
                  <a:pt x="67" y="38"/>
                  <a:pt x="74" y="37"/>
                  <a:pt x="80" y="35"/>
                </a:cubicBezTo>
                <a:cubicBezTo>
                  <a:pt x="82" y="42"/>
                  <a:pt x="84" y="49"/>
                  <a:pt x="84" y="57"/>
                </a:cubicBezTo>
                <a:lnTo>
                  <a:pt x="61" y="57"/>
                </a:lnTo>
                <a:close/>
                <a:moveTo>
                  <a:pt x="20" y="25"/>
                </a:moveTo>
                <a:cubicBezTo>
                  <a:pt x="25" y="28"/>
                  <a:pt x="30" y="31"/>
                  <a:pt x="35" y="33"/>
                </a:cubicBezTo>
                <a:cubicBezTo>
                  <a:pt x="32" y="41"/>
                  <a:pt x="30" y="49"/>
                  <a:pt x="30" y="57"/>
                </a:cubicBezTo>
                <a:cubicBezTo>
                  <a:pt x="7" y="57"/>
                  <a:pt x="7" y="57"/>
                  <a:pt x="7" y="57"/>
                </a:cubicBezTo>
                <a:cubicBezTo>
                  <a:pt x="8" y="45"/>
                  <a:pt x="13" y="34"/>
                  <a:pt x="20" y="25"/>
                </a:cubicBezTo>
                <a:close/>
                <a:moveTo>
                  <a:pt x="7" y="61"/>
                </a:moveTo>
                <a:cubicBezTo>
                  <a:pt x="30" y="61"/>
                  <a:pt x="30" y="61"/>
                  <a:pt x="30" y="61"/>
                </a:cubicBezTo>
                <a:cubicBezTo>
                  <a:pt x="31" y="71"/>
                  <a:pt x="33" y="80"/>
                  <a:pt x="36" y="89"/>
                </a:cubicBezTo>
                <a:cubicBezTo>
                  <a:pt x="31" y="91"/>
                  <a:pt x="27" y="93"/>
                  <a:pt x="22" y="96"/>
                </a:cubicBezTo>
                <a:cubicBezTo>
                  <a:pt x="13" y="87"/>
                  <a:pt x="8" y="75"/>
                  <a:pt x="7" y="61"/>
                </a:cubicBezTo>
                <a:close/>
                <a:moveTo>
                  <a:pt x="95" y="96"/>
                </a:moveTo>
                <a:cubicBezTo>
                  <a:pt x="91" y="93"/>
                  <a:pt x="87" y="91"/>
                  <a:pt x="82" y="89"/>
                </a:cubicBezTo>
                <a:cubicBezTo>
                  <a:pt x="85" y="80"/>
                  <a:pt x="87" y="71"/>
                  <a:pt x="88" y="61"/>
                </a:cubicBezTo>
                <a:cubicBezTo>
                  <a:pt x="111" y="61"/>
                  <a:pt x="111" y="61"/>
                  <a:pt x="111" y="61"/>
                </a:cubicBezTo>
                <a:cubicBezTo>
                  <a:pt x="110" y="75"/>
                  <a:pt x="104" y="87"/>
                  <a:pt x="95" y="96"/>
                </a:cubicBezTo>
                <a:close/>
                <a:moveTo>
                  <a:pt x="95" y="96"/>
                </a:moveTo>
                <a:cubicBezTo>
                  <a:pt x="95" y="96"/>
                  <a:pt x="95" y="96"/>
                  <a:pt x="95" y="96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21338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73512"/>
            <a:ext cx="9791113" cy="3309395"/>
          </a:xfrm>
          <a:prstGeom prst="rect">
            <a:avLst/>
          </a:prstGeom>
        </p:spPr>
      </p:pic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590843" y="3821644"/>
            <a:ext cx="11099409" cy="19976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POLITIQUES, PROJETS ET RELATIONS AVEC LES MÉDIAS</a:t>
            </a:r>
          </a:p>
        </p:txBody>
      </p:sp>
    </p:spTree>
    <p:extLst>
      <p:ext uri="{BB962C8B-B14F-4D97-AF65-F5344CB8AC3E}">
        <p14:creationId xmlns:p14="http://schemas.microsoft.com/office/powerpoint/2010/main" val="801847449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Office Theme">
  <a:themeElements>
    <a:clrScheme name="Theme 83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EFDE03"/>
      </a:accent1>
      <a:accent2>
        <a:srgbClr val="323D4F"/>
      </a:accent2>
      <a:accent3>
        <a:srgbClr val="FFC000"/>
      </a:accent3>
      <a:accent4>
        <a:srgbClr val="666666"/>
      </a:accent4>
      <a:accent5>
        <a:srgbClr val="EFDE03"/>
      </a:accent5>
      <a:accent6>
        <a:srgbClr val="323D4F"/>
      </a:accent6>
      <a:hlink>
        <a:srgbClr val="FFFFFF"/>
      </a:hlink>
      <a:folHlink>
        <a:srgbClr val="595959"/>
      </a:folHlink>
    </a:clrScheme>
    <a:fontScheme name="Custom 1">
      <a:majorFont>
        <a:latin typeface="Roboto"/>
        <a:ea typeface=""/>
        <a:cs typeface="Roboto"/>
      </a:majorFont>
      <a:minorFont>
        <a:latin typeface="Roboto"/>
        <a:ea typeface=""/>
        <a:cs typeface="Robot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45307</TotalTime>
  <Words>982</Words>
  <Application>Microsoft Office PowerPoint</Application>
  <PresentationFormat>Widescreen</PresentationFormat>
  <Paragraphs>270</Paragraphs>
  <Slides>53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Calibri</vt:lpstr>
      <vt:lpstr>Calibri Light</vt:lpstr>
      <vt:lpstr>Franklin Gothic Demi Cond</vt:lpstr>
      <vt:lpstr>Roboto</vt:lpstr>
      <vt:lpstr>Times New Roman</vt:lpstr>
      <vt:lpstr>Wingdings</vt:lpstr>
      <vt:lpstr>Office Theme</vt:lpstr>
      <vt:lpstr>PowerPoint Presentation</vt:lpstr>
      <vt:lpstr>PowerPoint Presentation</vt:lpstr>
      <vt:lpstr>Finances et administration</vt:lpstr>
      <vt:lpstr>PowerPoint Presentation</vt:lpstr>
      <vt:lpstr>Revenus</vt:lpstr>
      <vt:lpstr>Dépenses </vt:lpstr>
      <vt:lpstr>Éventualités</vt:lpstr>
      <vt:lpstr>Contacter les Finances du SESJ</vt:lpstr>
      <vt:lpstr>PowerPoint Presentation</vt:lpstr>
      <vt:lpstr>Politiques, projets et relations médiatiques</vt:lpstr>
      <vt:lpstr>Objectifs</vt:lpstr>
      <vt:lpstr>Objectifs</vt:lpstr>
      <vt:lpstr>Objectifs</vt:lpstr>
      <vt:lpstr>Objectifs</vt:lpstr>
      <vt:lpstr>Objectifs</vt:lpstr>
      <vt:lpstr>POLITIQUE</vt:lpstr>
      <vt:lpstr>POLITIQUE</vt:lpstr>
      <vt:lpstr>POLITIQUE</vt:lpstr>
      <vt:lpstr>POLITIQUE</vt:lpstr>
      <vt:lpstr>POLITIQUE</vt:lpstr>
      <vt:lpstr>Principaux sujets de politique pour le SESJ</vt:lpstr>
      <vt:lpstr>Principaux sujets de politique pour le SESJ</vt:lpstr>
      <vt:lpstr>Principaux sujets de politique pour le SESJ</vt:lpstr>
      <vt:lpstr>Principaux sujets de politique pour le SESJ</vt:lpstr>
      <vt:lpstr>PROJETS</vt:lpstr>
      <vt:lpstr>Notre nouveau manuel du membre!</vt:lpstr>
      <vt:lpstr>Notre nouvelle carte postale du membre!</vt:lpstr>
      <vt:lpstr>Notre nouveau manuel du membre!</vt:lpstr>
      <vt:lpstr>Notre nouveau manuel du membre!</vt:lpstr>
      <vt:lpstr>Notre nouveau manuel du membre!</vt:lpstr>
      <vt:lpstr>Notre nouveau manuel du membre!</vt:lpstr>
      <vt:lpstr>Notre nouveau manuel du membre!</vt:lpstr>
      <vt:lpstr>Notre nouveau manuel du membre!</vt:lpstr>
      <vt:lpstr>Notre nouveau manuel du membre!</vt:lpstr>
      <vt:lpstr>Notre nouveau manuel du membre!</vt:lpstr>
      <vt:lpstr>Notre nouveau manuel du membre!</vt:lpstr>
      <vt:lpstr>Notre nouveau manuel du membre!</vt:lpstr>
      <vt:lpstr>Notre nouveau manuel du membre!</vt:lpstr>
      <vt:lpstr>PROJETS</vt:lpstr>
      <vt:lpstr>Abonnez-vous aux alertes!</vt:lpstr>
      <vt:lpstr>PROJETS</vt:lpstr>
      <vt:lpstr>Aimez-nous sur Facebook!</vt:lpstr>
      <vt:lpstr>PROJETS</vt:lpstr>
      <vt:lpstr>Vidéos primées!</vt:lpstr>
      <vt:lpstr>PROJETS</vt:lpstr>
      <vt:lpstr>PowerPoint Presentation</vt:lpstr>
      <vt:lpstr>PowerPoint Presentation</vt:lpstr>
      <vt:lpstr>Lisez notre Bulletin de nouvelles!</vt:lpstr>
      <vt:lpstr>Messages directs aux membres</vt:lpstr>
      <vt:lpstr>MÉDIAS</vt:lpstr>
      <vt:lpstr>Besoin de plus d’information</vt:lpstr>
      <vt:lpstr>Restez connecté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</dc:creator>
  <cp:lastModifiedBy>Renee Savoie</cp:lastModifiedBy>
  <cp:revision>3202</cp:revision>
  <dcterms:created xsi:type="dcterms:W3CDTF">2017-03-08T18:15:26Z</dcterms:created>
  <dcterms:modified xsi:type="dcterms:W3CDTF">2019-05-28T01:27:57Z</dcterms:modified>
</cp:coreProperties>
</file>