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1799" r:id="rId2"/>
    <p:sldId id="1800" r:id="rId3"/>
    <p:sldId id="1801" r:id="rId4"/>
    <p:sldId id="1802" r:id="rId5"/>
    <p:sldId id="1803" r:id="rId6"/>
    <p:sldId id="1804" r:id="rId7"/>
    <p:sldId id="1805" r:id="rId8"/>
    <p:sldId id="1806" r:id="rId9"/>
    <p:sldId id="1762" r:id="rId10"/>
    <p:sldId id="1761" r:id="rId11"/>
    <p:sldId id="1703" r:id="rId12"/>
    <p:sldId id="1771" r:id="rId13"/>
    <p:sldId id="1770" r:id="rId14"/>
    <p:sldId id="1769" r:id="rId15"/>
    <p:sldId id="1798" r:id="rId16"/>
    <p:sldId id="1755" r:id="rId17"/>
    <p:sldId id="1772" r:id="rId18"/>
    <p:sldId id="1773" r:id="rId19"/>
    <p:sldId id="1774" r:id="rId20"/>
    <p:sldId id="1775" r:id="rId21"/>
    <p:sldId id="1606" r:id="rId22"/>
    <p:sldId id="1777" r:id="rId23"/>
    <p:sldId id="1778" r:id="rId24"/>
    <p:sldId id="1776" r:id="rId25"/>
    <p:sldId id="1764" r:id="rId26"/>
    <p:sldId id="1788" r:id="rId27"/>
    <p:sldId id="1807" r:id="rId28"/>
    <p:sldId id="1766" r:id="rId29"/>
    <p:sldId id="1792" r:id="rId30"/>
    <p:sldId id="1786" r:id="rId31"/>
    <p:sldId id="1793" r:id="rId32"/>
    <p:sldId id="1787" r:id="rId33"/>
    <p:sldId id="1796" r:id="rId34"/>
    <p:sldId id="1794" r:id="rId35"/>
    <p:sldId id="1795" r:id="rId36"/>
    <p:sldId id="1790" r:id="rId37"/>
    <p:sldId id="1791" r:id="rId38"/>
    <p:sldId id="1789" r:id="rId39"/>
    <p:sldId id="1779" r:id="rId40"/>
    <p:sldId id="1668" r:id="rId41"/>
    <p:sldId id="1780" r:id="rId42"/>
    <p:sldId id="1783" r:id="rId43"/>
    <p:sldId id="1781" r:id="rId44"/>
    <p:sldId id="1767" r:id="rId45"/>
    <p:sldId id="1782" r:id="rId46"/>
    <p:sldId id="1811" r:id="rId47"/>
    <p:sldId id="1812" r:id="rId48"/>
    <p:sldId id="1808" r:id="rId49"/>
    <p:sldId id="1723" r:id="rId50"/>
    <p:sldId id="1765" r:id="rId51"/>
    <p:sldId id="1609" r:id="rId52"/>
    <p:sldId id="1655" r:id="rId53"/>
    <p:sldId id="181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2930"/>
    <a:srgbClr val="EABD4C"/>
    <a:srgbClr val="E6B22D"/>
    <a:srgbClr val="EBC053"/>
    <a:srgbClr val="AB333C"/>
    <a:srgbClr val="343434"/>
    <a:srgbClr val="942C33"/>
    <a:srgbClr val="E20000"/>
    <a:srgbClr val="FDFDFD"/>
    <a:srgbClr val="989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3974" autoAdjust="0"/>
  </p:normalViewPr>
  <p:slideViewPr>
    <p:cSldViewPr snapToGrid="0">
      <p:cViewPr varScale="1">
        <p:scale>
          <a:sx n="72" d="100"/>
          <a:sy n="72" d="100"/>
        </p:scale>
        <p:origin x="64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101556"/>
    </p:cViewPr>
  </p:sorterViewPr>
  <p:notesViewPr>
    <p:cSldViewPr snapToGrid="0">
      <p:cViewPr varScale="1">
        <p:scale>
          <a:sx n="88" d="100"/>
          <a:sy n="88" d="100"/>
        </p:scale>
        <p:origin x="296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B916E-925E-46B2-9440-5E6381DC9753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2F0CD-57B1-4B3A-993B-EEE4FF5AC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05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0673A-CADC-42E7-878E-EAC5FDD81301}" type="datetimeFigureOut">
              <a:rPr lang="en-US" smtClean="0"/>
              <a:t>5/29/2019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04C6F-C361-4819-B946-219A9B3EF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22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60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77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45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67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51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48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41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45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04C6F-C361-4819-B946-219A9B3EF9F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29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093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6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308750" y="1908423"/>
            <a:ext cx="2479479" cy="249562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19697" y="1908423"/>
            <a:ext cx="2479479" cy="249562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524583" y="1908423"/>
            <a:ext cx="2479479" cy="249562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34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76147" y="1867570"/>
            <a:ext cx="10839707" cy="27102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5254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73020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757126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441232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125338" y="2176093"/>
            <a:ext cx="2071397" cy="225303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199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7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7195" y="1190512"/>
            <a:ext cx="5490382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195" y="455085"/>
            <a:ext cx="5490382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103713" y="3413759"/>
            <a:ext cx="5440587" cy="282511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103713" y="588644"/>
            <a:ext cx="5440587" cy="282511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63126" y="3413758"/>
            <a:ext cx="5440587" cy="282511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20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3014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2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8668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4830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4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86594" y="2425798"/>
            <a:ext cx="1875648" cy="1875648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591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5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2922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0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014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9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5198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110694" y="1992848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922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3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7014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9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98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0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110694" y="4418805"/>
            <a:ext cx="1379812" cy="1379812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585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08001" y="1866122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970807" y="1866122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433613" y="1866122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739404" y="4124690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202210" y="4124690"/>
            <a:ext cx="2231136" cy="225856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218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8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70375" y="527050"/>
            <a:ext cx="3644899" cy="285750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25476" y="3384550"/>
            <a:ext cx="3644899" cy="285750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915274" y="3384550"/>
            <a:ext cx="3644899" cy="285750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663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9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0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0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044952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044952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089904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089904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147048" y="0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47048" y="2248678"/>
            <a:ext cx="3044952" cy="224867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802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0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0" y="0"/>
            <a:ext cx="12192000" cy="3980873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12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D1F2E520-4A3E-49DB-9FB8-1BA97EC496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0 w 2654762"/>
              <a:gd name="connsiteY0" fmla="*/ 0 h 1951348"/>
              <a:gd name="connsiteX1" fmla="*/ 2654762 w 2654762"/>
              <a:gd name="connsiteY1" fmla="*/ 0 h 1951348"/>
              <a:gd name="connsiteX2" fmla="*/ 2654762 w 2654762"/>
              <a:gd name="connsiteY2" fmla="*/ 1951348 h 1951348"/>
              <a:gd name="connsiteX3" fmla="*/ 0 w 2654762"/>
              <a:gd name="connsiteY3" fmla="*/ 1951348 h 1951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54762" h="1951348">
                <a:moveTo>
                  <a:pt x="0" y="0"/>
                </a:moveTo>
                <a:lnTo>
                  <a:pt x="2654762" y="0"/>
                </a:lnTo>
                <a:lnTo>
                  <a:pt x="2654762" y="1951348"/>
                </a:lnTo>
                <a:lnTo>
                  <a:pt x="0" y="1951348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742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2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740729" y="2013521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950038" y="2013521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740729" y="4239485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950038" y="4239485"/>
            <a:ext cx="1995054" cy="1958112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785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067175" y="0"/>
            <a:ext cx="4076700" cy="3371850"/>
          </a:xfrm>
          <a:custGeom>
            <a:avLst/>
            <a:gdLst>
              <a:gd name="connsiteX0" fmla="*/ 0 w 4076700"/>
              <a:gd name="connsiteY0" fmla="*/ 0 h 3371850"/>
              <a:gd name="connsiteX1" fmla="*/ 4076700 w 4076700"/>
              <a:gd name="connsiteY1" fmla="*/ 0 h 3371850"/>
              <a:gd name="connsiteX2" fmla="*/ 4076700 w 4076700"/>
              <a:gd name="connsiteY2" fmla="*/ 3371850 h 3371850"/>
              <a:gd name="connsiteX3" fmla="*/ 0 w 407670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6700" h="3371850">
                <a:moveTo>
                  <a:pt x="0" y="0"/>
                </a:moveTo>
                <a:lnTo>
                  <a:pt x="4076700" y="0"/>
                </a:lnTo>
                <a:lnTo>
                  <a:pt x="4076700" y="3371850"/>
                </a:lnTo>
                <a:lnTo>
                  <a:pt x="0" y="33718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067175" y="3486150"/>
            <a:ext cx="2038350" cy="3371850"/>
          </a:xfrm>
          <a:custGeom>
            <a:avLst/>
            <a:gdLst>
              <a:gd name="connsiteX0" fmla="*/ 0 w 2038350"/>
              <a:gd name="connsiteY0" fmla="*/ 0 h 3371850"/>
              <a:gd name="connsiteX1" fmla="*/ 2038350 w 2038350"/>
              <a:gd name="connsiteY1" fmla="*/ 0 h 3371850"/>
              <a:gd name="connsiteX2" fmla="*/ 2038350 w 2038350"/>
              <a:gd name="connsiteY2" fmla="*/ 3371850 h 3371850"/>
              <a:gd name="connsiteX3" fmla="*/ 0 w 203835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8350" h="3371850">
                <a:moveTo>
                  <a:pt x="0" y="0"/>
                </a:moveTo>
                <a:lnTo>
                  <a:pt x="2038350" y="0"/>
                </a:lnTo>
                <a:lnTo>
                  <a:pt x="2038350" y="3371850"/>
                </a:lnTo>
                <a:lnTo>
                  <a:pt x="0" y="33718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05525" y="3486150"/>
            <a:ext cx="2038350" cy="3371850"/>
          </a:xfrm>
          <a:custGeom>
            <a:avLst/>
            <a:gdLst>
              <a:gd name="connsiteX0" fmla="*/ 0 w 2038350"/>
              <a:gd name="connsiteY0" fmla="*/ 0 h 3371850"/>
              <a:gd name="connsiteX1" fmla="*/ 2038350 w 2038350"/>
              <a:gd name="connsiteY1" fmla="*/ 0 h 3371850"/>
              <a:gd name="connsiteX2" fmla="*/ 2038350 w 2038350"/>
              <a:gd name="connsiteY2" fmla="*/ 3371850 h 3371850"/>
              <a:gd name="connsiteX3" fmla="*/ 0 w 203835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8350" h="3371850">
                <a:moveTo>
                  <a:pt x="0" y="0"/>
                </a:moveTo>
                <a:lnTo>
                  <a:pt x="2038350" y="0"/>
                </a:lnTo>
                <a:lnTo>
                  <a:pt x="2038350" y="3371850"/>
                </a:lnTo>
                <a:lnTo>
                  <a:pt x="0" y="33718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2540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 flipH="1">
            <a:off x="1963232" y="2613893"/>
            <a:ext cx="1366984" cy="1366984"/>
          </a:xfrm>
          <a:custGeom>
            <a:avLst/>
            <a:gdLst>
              <a:gd name="connsiteX0" fmla="*/ 683492 w 1366984"/>
              <a:gd name="connsiteY0" fmla="*/ 0 h 1366984"/>
              <a:gd name="connsiteX1" fmla="*/ 0 w 1366984"/>
              <a:gd name="connsiteY1" fmla="*/ 683492 h 1366984"/>
              <a:gd name="connsiteX2" fmla="*/ 683492 w 1366984"/>
              <a:gd name="connsiteY2" fmla="*/ 1366984 h 1366984"/>
              <a:gd name="connsiteX3" fmla="*/ 1366984 w 1366984"/>
              <a:gd name="connsiteY3" fmla="*/ 683492 h 1366984"/>
              <a:gd name="connsiteX4" fmla="*/ 683492 w 1366984"/>
              <a:gd name="connsiteY4" fmla="*/ 0 h 1366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6984" h="1366984">
                <a:moveTo>
                  <a:pt x="683492" y="0"/>
                </a:moveTo>
                <a:cubicBezTo>
                  <a:pt x="306010" y="0"/>
                  <a:pt x="0" y="306010"/>
                  <a:pt x="0" y="683492"/>
                </a:cubicBezTo>
                <a:cubicBezTo>
                  <a:pt x="0" y="1060974"/>
                  <a:pt x="306010" y="1366984"/>
                  <a:pt x="683492" y="1366984"/>
                </a:cubicBezTo>
                <a:cubicBezTo>
                  <a:pt x="1060974" y="1366984"/>
                  <a:pt x="1366984" y="1060974"/>
                  <a:pt x="1366984" y="683492"/>
                </a:cubicBezTo>
                <a:cubicBezTo>
                  <a:pt x="1366984" y="306010"/>
                  <a:pt x="1060974" y="0"/>
                  <a:pt x="683492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5403417" y="2613893"/>
            <a:ext cx="1366984" cy="1366984"/>
          </a:xfrm>
          <a:custGeom>
            <a:avLst/>
            <a:gdLst>
              <a:gd name="connsiteX0" fmla="*/ 683492 w 1366984"/>
              <a:gd name="connsiteY0" fmla="*/ 0 h 1366984"/>
              <a:gd name="connsiteX1" fmla="*/ 0 w 1366984"/>
              <a:gd name="connsiteY1" fmla="*/ 683492 h 1366984"/>
              <a:gd name="connsiteX2" fmla="*/ 683492 w 1366984"/>
              <a:gd name="connsiteY2" fmla="*/ 1366984 h 1366984"/>
              <a:gd name="connsiteX3" fmla="*/ 1366984 w 1366984"/>
              <a:gd name="connsiteY3" fmla="*/ 683492 h 1366984"/>
              <a:gd name="connsiteX4" fmla="*/ 683492 w 1366984"/>
              <a:gd name="connsiteY4" fmla="*/ 0 h 1366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6984" h="1366984">
                <a:moveTo>
                  <a:pt x="683492" y="0"/>
                </a:moveTo>
                <a:cubicBezTo>
                  <a:pt x="306010" y="0"/>
                  <a:pt x="0" y="306010"/>
                  <a:pt x="0" y="683492"/>
                </a:cubicBezTo>
                <a:cubicBezTo>
                  <a:pt x="0" y="1060974"/>
                  <a:pt x="306010" y="1366984"/>
                  <a:pt x="683492" y="1366984"/>
                </a:cubicBezTo>
                <a:cubicBezTo>
                  <a:pt x="1060974" y="1366984"/>
                  <a:pt x="1366984" y="1060974"/>
                  <a:pt x="1366984" y="683492"/>
                </a:cubicBezTo>
                <a:cubicBezTo>
                  <a:pt x="1366984" y="306010"/>
                  <a:pt x="1060974" y="0"/>
                  <a:pt x="683492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 flipH="1">
            <a:off x="8843602" y="2613893"/>
            <a:ext cx="1366984" cy="1366984"/>
          </a:xfrm>
          <a:custGeom>
            <a:avLst/>
            <a:gdLst>
              <a:gd name="connsiteX0" fmla="*/ 683492 w 1366984"/>
              <a:gd name="connsiteY0" fmla="*/ 0 h 1366984"/>
              <a:gd name="connsiteX1" fmla="*/ 0 w 1366984"/>
              <a:gd name="connsiteY1" fmla="*/ 683492 h 1366984"/>
              <a:gd name="connsiteX2" fmla="*/ 683492 w 1366984"/>
              <a:gd name="connsiteY2" fmla="*/ 1366984 h 1366984"/>
              <a:gd name="connsiteX3" fmla="*/ 1366984 w 1366984"/>
              <a:gd name="connsiteY3" fmla="*/ 683492 h 1366984"/>
              <a:gd name="connsiteX4" fmla="*/ 683492 w 1366984"/>
              <a:gd name="connsiteY4" fmla="*/ 0 h 1366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6984" h="1366984">
                <a:moveTo>
                  <a:pt x="683492" y="0"/>
                </a:moveTo>
                <a:cubicBezTo>
                  <a:pt x="306010" y="0"/>
                  <a:pt x="0" y="306010"/>
                  <a:pt x="0" y="683492"/>
                </a:cubicBezTo>
                <a:cubicBezTo>
                  <a:pt x="0" y="1060974"/>
                  <a:pt x="306010" y="1366984"/>
                  <a:pt x="683492" y="1366984"/>
                </a:cubicBezTo>
                <a:cubicBezTo>
                  <a:pt x="1060974" y="1366984"/>
                  <a:pt x="1366984" y="1060974"/>
                  <a:pt x="1366984" y="683492"/>
                </a:cubicBezTo>
                <a:cubicBezTo>
                  <a:pt x="1366984" y="306010"/>
                  <a:pt x="1060974" y="0"/>
                  <a:pt x="683492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b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2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35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9373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1311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4324928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203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7141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79079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1017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295562" y="186791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7435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2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9373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31311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4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4324928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55203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6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7141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7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9079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1017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9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10295562" y="3106160"/>
            <a:ext cx="1152144" cy="1161288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610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6105525" cy="6858000"/>
          </a:xfrm>
          <a:custGeom>
            <a:avLst/>
            <a:gdLst>
              <a:gd name="connsiteX0" fmla="*/ 0 w 6105525"/>
              <a:gd name="connsiteY0" fmla="*/ 0 h 6858000"/>
              <a:gd name="connsiteX1" fmla="*/ 6105525 w 6105525"/>
              <a:gd name="connsiteY1" fmla="*/ 0 h 6858000"/>
              <a:gd name="connsiteX2" fmla="*/ 6105525 w 6105525"/>
              <a:gd name="connsiteY2" fmla="*/ 6858000 h 6858000"/>
              <a:gd name="connsiteX3" fmla="*/ 0 w 61055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5525" h="6858000">
                <a:moveTo>
                  <a:pt x="0" y="0"/>
                </a:moveTo>
                <a:lnTo>
                  <a:pt x="6105525" y="0"/>
                </a:lnTo>
                <a:lnTo>
                  <a:pt x="61055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589487" y="1161801"/>
            <a:ext cx="5102224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 hasCustomPrompt="1"/>
          </p:nvPr>
        </p:nvSpPr>
        <p:spPr>
          <a:xfrm>
            <a:off x="6589487" y="455085"/>
            <a:ext cx="5102224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353552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6086475" y="-2"/>
            <a:ext cx="6105525" cy="6858001"/>
          </a:xfrm>
          <a:custGeom>
            <a:avLst/>
            <a:gdLst>
              <a:gd name="connsiteX0" fmla="*/ 0 w 6105525"/>
              <a:gd name="connsiteY0" fmla="*/ 0 h 6858000"/>
              <a:gd name="connsiteX1" fmla="*/ 6105525 w 6105525"/>
              <a:gd name="connsiteY1" fmla="*/ 0 h 6858000"/>
              <a:gd name="connsiteX2" fmla="*/ 6105525 w 6105525"/>
              <a:gd name="connsiteY2" fmla="*/ 6858000 h 6858000"/>
              <a:gd name="connsiteX3" fmla="*/ 0 w 61055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5525" h="6858000">
                <a:moveTo>
                  <a:pt x="0" y="0"/>
                </a:moveTo>
                <a:lnTo>
                  <a:pt x="6105525" y="0"/>
                </a:lnTo>
                <a:lnTo>
                  <a:pt x="61055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bIns="274320" anchor="b">
            <a:no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2" y="1161801"/>
            <a:ext cx="5102224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 hasCustomPrompt="1"/>
          </p:nvPr>
        </p:nvSpPr>
        <p:spPr>
          <a:xfrm>
            <a:off x="508002" y="455085"/>
            <a:ext cx="5102224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700954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5125"/>
            <a:ext cx="6096000" cy="3432876"/>
          </a:xfrm>
          <a:custGeom>
            <a:avLst/>
            <a:gdLst>
              <a:gd name="connsiteX0" fmla="*/ 0 w 4572000"/>
              <a:gd name="connsiteY0" fmla="*/ 0 h 2574657"/>
              <a:gd name="connsiteX1" fmla="*/ 4572000 w 4572000"/>
              <a:gd name="connsiteY1" fmla="*/ 0 h 2574657"/>
              <a:gd name="connsiteX2" fmla="*/ 4572000 w 4572000"/>
              <a:gd name="connsiteY2" fmla="*/ 2574657 h 2574657"/>
              <a:gd name="connsiteX3" fmla="*/ 0 w 4572000"/>
              <a:gd name="connsiteY3" fmla="*/ 2574657 h 2574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2574657">
                <a:moveTo>
                  <a:pt x="0" y="0"/>
                </a:moveTo>
                <a:lnTo>
                  <a:pt x="4572000" y="0"/>
                </a:lnTo>
                <a:lnTo>
                  <a:pt x="4572000" y="2574657"/>
                </a:lnTo>
                <a:lnTo>
                  <a:pt x="0" y="25746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3432876"/>
          </a:xfrm>
          <a:custGeom>
            <a:avLst/>
            <a:gdLst>
              <a:gd name="connsiteX0" fmla="*/ 0 w 4572000"/>
              <a:gd name="connsiteY0" fmla="*/ 0 h 2574657"/>
              <a:gd name="connsiteX1" fmla="*/ 4572000 w 4572000"/>
              <a:gd name="connsiteY1" fmla="*/ 0 h 2574657"/>
              <a:gd name="connsiteX2" fmla="*/ 4572000 w 4572000"/>
              <a:gd name="connsiteY2" fmla="*/ 2574657 h 2574657"/>
              <a:gd name="connsiteX3" fmla="*/ 0 w 4572000"/>
              <a:gd name="connsiteY3" fmla="*/ 2574657 h 2574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72000" h="2574657">
                <a:moveTo>
                  <a:pt x="0" y="0"/>
                </a:moveTo>
                <a:lnTo>
                  <a:pt x="4572000" y="0"/>
                </a:lnTo>
                <a:lnTo>
                  <a:pt x="4572000" y="2574657"/>
                </a:lnTo>
                <a:lnTo>
                  <a:pt x="0" y="25746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2029918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7" hasCustomPrompt="1"/>
          </p:nvPr>
        </p:nvSpPr>
        <p:spPr>
          <a:xfrm>
            <a:off x="304800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8" hasCustomPrompt="1"/>
          </p:nvPr>
        </p:nvSpPr>
        <p:spPr>
          <a:xfrm>
            <a:off x="609600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9144000" y="0"/>
            <a:ext cx="3048000" cy="4140200"/>
          </a:xfrm>
          <a:custGeom>
            <a:avLst/>
            <a:gdLst>
              <a:gd name="connsiteX0" fmla="*/ 0 w 2286000"/>
              <a:gd name="connsiteY0" fmla="*/ 0 h 3105150"/>
              <a:gd name="connsiteX1" fmla="*/ 2286000 w 2286000"/>
              <a:gd name="connsiteY1" fmla="*/ 0 h 3105150"/>
              <a:gd name="connsiteX2" fmla="*/ 2286000 w 2286000"/>
              <a:gd name="connsiteY2" fmla="*/ 3105150 h 3105150"/>
              <a:gd name="connsiteX3" fmla="*/ 0 w 2286000"/>
              <a:gd name="connsiteY3" fmla="*/ 3105150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3105150">
                <a:moveTo>
                  <a:pt x="0" y="0"/>
                </a:moveTo>
                <a:lnTo>
                  <a:pt x="2286000" y="0"/>
                </a:lnTo>
                <a:lnTo>
                  <a:pt x="2286000" y="3105150"/>
                </a:lnTo>
                <a:lnTo>
                  <a:pt x="0" y="310515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19050">
            <a:noFill/>
          </a:ln>
        </p:spPr>
        <p:txBody>
          <a:bodyPr wrap="square" lIns="0" tIns="91440" rIns="0" bIns="365760" anchor="b">
            <a:noAutofit/>
          </a:bodyPr>
          <a:lstStyle>
            <a:lvl1pPr algn="ctr" rtl="0">
              <a:buNone/>
              <a:defRPr sz="1467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82255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6661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5BA1271-122D-4A9A-98E7-3559A5EAF69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61801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A43DCC5-A85B-4451-A239-E0B60C4DE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4111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-1" y="0"/>
            <a:ext cx="12192000" cy="3810000"/>
          </a:xfrm>
          <a:custGeom>
            <a:avLst/>
            <a:gdLst>
              <a:gd name="connsiteX0" fmla="*/ 0 w 12192000"/>
              <a:gd name="connsiteY0" fmla="*/ 0 h 3810000"/>
              <a:gd name="connsiteX1" fmla="*/ 12192000 w 12192000"/>
              <a:gd name="connsiteY1" fmla="*/ 0 h 3810000"/>
              <a:gd name="connsiteX2" fmla="*/ 12192000 w 12192000"/>
              <a:gd name="connsiteY2" fmla="*/ 3810000 h 3810000"/>
              <a:gd name="connsiteX3" fmla="*/ 0 w 12192000"/>
              <a:gd name="connsiteY3" fmla="*/ 381000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10000">
                <a:moveTo>
                  <a:pt x="0" y="0"/>
                </a:moveTo>
                <a:lnTo>
                  <a:pt x="12192000" y="0"/>
                </a:lnTo>
                <a:lnTo>
                  <a:pt x="12192000" y="3810000"/>
                </a:lnTo>
                <a:lnTo>
                  <a:pt x="0" y="38100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715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8163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6611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05950" y="2752725"/>
            <a:ext cx="1714500" cy="1714500"/>
          </a:xfrm>
          <a:custGeom>
            <a:avLst/>
            <a:gdLst>
              <a:gd name="connsiteX0" fmla="*/ 1742535 w 3485070"/>
              <a:gd name="connsiteY0" fmla="*/ 0 h 3485070"/>
              <a:gd name="connsiteX1" fmla="*/ 3485070 w 3485070"/>
              <a:gd name="connsiteY1" fmla="*/ 1742535 h 3485070"/>
              <a:gd name="connsiteX2" fmla="*/ 1742535 w 3485070"/>
              <a:gd name="connsiteY2" fmla="*/ 3485070 h 3485070"/>
              <a:gd name="connsiteX3" fmla="*/ 0 w 3485070"/>
              <a:gd name="connsiteY3" fmla="*/ 1742535 h 3485070"/>
              <a:gd name="connsiteX4" fmla="*/ 1742535 w 3485070"/>
              <a:gd name="connsiteY4" fmla="*/ 0 h 348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5070" h="3485070">
                <a:moveTo>
                  <a:pt x="1742535" y="0"/>
                </a:moveTo>
                <a:cubicBezTo>
                  <a:pt x="2704911" y="0"/>
                  <a:pt x="3485070" y="780159"/>
                  <a:pt x="3485070" y="1742535"/>
                </a:cubicBezTo>
                <a:cubicBezTo>
                  <a:pt x="3485070" y="2704911"/>
                  <a:pt x="2704911" y="3485070"/>
                  <a:pt x="1742535" y="3485070"/>
                </a:cubicBezTo>
                <a:cubicBezTo>
                  <a:pt x="780159" y="3485070"/>
                  <a:pt x="0" y="2704911"/>
                  <a:pt x="0" y="1742535"/>
                </a:cubicBezTo>
                <a:cubicBezTo>
                  <a:pt x="0" y="780159"/>
                  <a:pt x="780159" y="0"/>
                  <a:pt x="1742535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38100">
            <a:solidFill>
              <a:schemeClr val="bg1"/>
            </a:solidFill>
          </a:ln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2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42026" y="528332"/>
            <a:ext cx="5087667" cy="572452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01427" y="1190512"/>
            <a:ext cx="5591220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1427" y="455085"/>
            <a:ext cx="5591220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37603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2299" y="1870754"/>
            <a:ext cx="3414408" cy="451059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79705" y="1870754"/>
            <a:ext cx="3414408" cy="451059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27111" y="1870753"/>
            <a:ext cx="3414408" cy="451059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2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2298" y="2743200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90512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2298" y="4562475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80623" y="2743200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80623" y="4562475"/>
            <a:ext cx="5292251" cy="1819275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21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L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437338" y="4632960"/>
            <a:ext cx="3211737" cy="160782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239C0ED-0232-4606-A63D-398AF662B3C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37194" y="1190512"/>
            <a:ext cx="660290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A7026FD-3B84-400E-B19C-12AF96CDD1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194" y="455085"/>
            <a:ext cx="6602907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63740" y="2148840"/>
            <a:ext cx="4585335" cy="248412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C7254D-9871-41CA-B62C-64C59AFF11A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437338" y="541020"/>
            <a:ext cx="3211737" cy="1607820"/>
          </a:xfrm>
          <a:custGeom>
            <a:avLst/>
            <a:gdLst>
              <a:gd name="connsiteX0" fmla="*/ 0 w 10810875"/>
              <a:gd name="connsiteY0" fmla="*/ 0 h 3448050"/>
              <a:gd name="connsiteX1" fmla="*/ 10810875 w 10810875"/>
              <a:gd name="connsiteY1" fmla="*/ 0 h 3448050"/>
              <a:gd name="connsiteX2" fmla="*/ 10810875 w 10810875"/>
              <a:gd name="connsiteY2" fmla="*/ 3448050 h 3448050"/>
              <a:gd name="connsiteX3" fmla="*/ 0 w 1081087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10875" h="3448050">
                <a:moveTo>
                  <a:pt x="0" y="0"/>
                </a:moveTo>
                <a:lnTo>
                  <a:pt x="10810875" y="0"/>
                </a:lnTo>
                <a:lnTo>
                  <a:pt x="1081087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0" tIns="0" rIns="0" bIns="182880" anchor="ctr" anchorCtr="0">
            <a:noAutofit/>
          </a:bodyPr>
          <a:lstStyle>
            <a:lvl1pPr marL="0" indent="0" algn="ctr" rtl="0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5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06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938" r:id="rId2"/>
    <p:sldLayoutId id="2147483825" r:id="rId3"/>
    <p:sldLayoutId id="2147483939" r:id="rId4"/>
    <p:sldLayoutId id="2147483852" r:id="rId5"/>
    <p:sldLayoutId id="2147483895" r:id="rId6"/>
    <p:sldLayoutId id="2147483896" r:id="rId7"/>
    <p:sldLayoutId id="2147483897" r:id="rId8"/>
    <p:sldLayoutId id="2147483899" r:id="rId9"/>
    <p:sldLayoutId id="2147483906" r:id="rId10"/>
    <p:sldLayoutId id="2147483900" r:id="rId11"/>
    <p:sldLayoutId id="2147483903" r:id="rId12"/>
    <p:sldLayoutId id="2147483907" r:id="rId13"/>
    <p:sldLayoutId id="2147483904" r:id="rId14"/>
    <p:sldLayoutId id="2147483905" r:id="rId15"/>
    <p:sldLayoutId id="2147483901" r:id="rId16"/>
    <p:sldLayoutId id="2147483908" r:id="rId17"/>
    <p:sldLayoutId id="2147483909" r:id="rId18"/>
    <p:sldLayoutId id="2147483910" r:id="rId19"/>
    <p:sldLayoutId id="2147483912" r:id="rId20"/>
    <p:sldLayoutId id="2147483915" r:id="rId21"/>
    <p:sldLayoutId id="2147483914" r:id="rId22"/>
    <p:sldLayoutId id="2147483918" r:id="rId23"/>
    <p:sldLayoutId id="2147483924" r:id="rId24"/>
    <p:sldLayoutId id="2147483936" r:id="rId25"/>
    <p:sldLayoutId id="2147483941" r:id="rId26"/>
    <p:sldLayoutId id="214748394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2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>
          <a:solidFill>
            <a:schemeClr val="tx1"/>
          </a:solidFill>
        </p:spPr>
      </p:sp>
      <p:sp>
        <p:nvSpPr>
          <p:cNvPr id="12" name="TextBox 11"/>
          <p:cNvSpPr txBox="1"/>
          <p:nvPr/>
        </p:nvSpPr>
        <p:spPr>
          <a:xfrm>
            <a:off x="609846" y="3068721"/>
            <a:ext cx="11263086" cy="20005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r>
              <a:rPr lang="en-US" sz="4400" b="1" dirty="0">
                <a:solidFill>
                  <a:schemeClr val="bg2"/>
                </a:solidFill>
              </a:rPr>
              <a:t>2019 REGIONAL CONFERENCES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049108" y="140677"/>
            <a:ext cx="295421" cy="6527409"/>
            <a:chOff x="4430332" y="901521"/>
            <a:chExt cx="0" cy="483105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430332" y="901521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430332" y="4740898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582" y="1605318"/>
            <a:ext cx="7533051" cy="254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9857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930403-CBE5-4C66-85D4-DA9D7BEB2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EF67E-52BE-4642-B5F0-7D5A7BFD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744" y="452771"/>
            <a:ext cx="11157817" cy="660511"/>
          </a:xfrm>
        </p:spPr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Department of Policy, Projects and Media Relations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02E7F5-BE47-4D2E-B382-A6E62F779B12}"/>
              </a:ext>
            </a:extLst>
          </p:cNvPr>
          <p:cNvCxnSpPr/>
          <p:nvPr/>
        </p:nvCxnSpPr>
        <p:spPr>
          <a:xfrm>
            <a:off x="3591595" y="2476656"/>
            <a:ext cx="328824" cy="220492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573D9C-4858-4B7A-B2E3-FFD4DAA08418}"/>
              </a:ext>
            </a:extLst>
          </p:cNvPr>
          <p:cNvCxnSpPr/>
          <p:nvPr/>
        </p:nvCxnSpPr>
        <p:spPr>
          <a:xfrm>
            <a:off x="5373283" y="4407535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38DB2F-7806-44AD-BFA6-8D826E866EAB}"/>
              </a:ext>
            </a:extLst>
          </p:cNvPr>
          <p:cNvCxnSpPr/>
          <p:nvPr/>
        </p:nvCxnSpPr>
        <p:spPr>
          <a:xfrm>
            <a:off x="6988490" y="4407536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DD2A947-DAB7-4BD3-8DE5-5E48EE298573}"/>
              </a:ext>
            </a:extLst>
          </p:cNvPr>
          <p:cNvCxnSpPr/>
          <p:nvPr/>
        </p:nvCxnSpPr>
        <p:spPr>
          <a:xfrm flipH="1" flipV="1">
            <a:off x="4775438" y="3270203"/>
            <a:ext cx="418436" cy="263816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88A2D9-E2EA-4385-AE16-C94C5AC55EB8}"/>
              </a:ext>
            </a:extLst>
          </p:cNvPr>
          <p:cNvCxnSpPr/>
          <p:nvPr/>
        </p:nvCxnSpPr>
        <p:spPr>
          <a:xfrm>
            <a:off x="5373283" y="4405455"/>
            <a:ext cx="3135125" cy="638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A8C2A64-3A27-4435-8720-7DBBDF0DEA29}"/>
              </a:ext>
            </a:extLst>
          </p:cNvPr>
          <p:cNvCxnSpPr/>
          <p:nvPr/>
        </p:nvCxnSpPr>
        <p:spPr>
          <a:xfrm>
            <a:off x="8508408" y="4414750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45975D7-5AFB-4D25-84D0-965F66A003A1}"/>
              </a:ext>
            </a:extLst>
          </p:cNvPr>
          <p:cNvCxnSpPr>
            <a:cxnSpLocks/>
          </p:cNvCxnSpPr>
          <p:nvPr/>
        </p:nvCxnSpPr>
        <p:spPr>
          <a:xfrm>
            <a:off x="3067422" y="1978479"/>
            <a:ext cx="9146" cy="2745880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8E30F155-5647-47CF-8F7B-4CDD197B6D58}"/>
              </a:ext>
            </a:extLst>
          </p:cNvPr>
          <p:cNvSpPr/>
          <p:nvPr/>
        </p:nvSpPr>
        <p:spPr>
          <a:xfrm>
            <a:off x="2568953" y="4675386"/>
            <a:ext cx="1022642" cy="1022642"/>
          </a:xfrm>
          <a:prstGeom prst="ellipse">
            <a:avLst/>
          </a:prstGeom>
          <a:solidFill>
            <a:srgbClr val="EAB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70E530-9C0B-425F-93D9-BF9595997D70}"/>
              </a:ext>
            </a:extLst>
          </p:cNvPr>
          <p:cNvSpPr/>
          <p:nvPr/>
        </p:nvSpPr>
        <p:spPr>
          <a:xfrm>
            <a:off x="4878994" y="4674202"/>
            <a:ext cx="1022642" cy="1022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462848-7620-453F-91D6-2C917D449392}"/>
              </a:ext>
            </a:extLst>
          </p:cNvPr>
          <p:cNvSpPr/>
          <p:nvPr/>
        </p:nvSpPr>
        <p:spPr>
          <a:xfrm>
            <a:off x="3869630" y="2437886"/>
            <a:ext cx="1022642" cy="1022642"/>
          </a:xfrm>
          <a:prstGeom prst="ellipse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AB4A0FE-7F95-4E0F-9A23-1AA8A7EEB924}"/>
              </a:ext>
            </a:extLst>
          </p:cNvPr>
          <p:cNvSpPr/>
          <p:nvPr/>
        </p:nvSpPr>
        <p:spPr>
          <a:xfrm>
            <a:off x="5178495" y="3049787"/>
            <a:ext cx="1022642" cy="102264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5C2D3D-CE14-455B-96B6-E70A225DE65B}"/>
              </a:ext>
            </a:extLst>
          </p:cNvPr>
          <p:cNvSpPr/>
          <p:nvPr/>
        </p:nvSpPr>
        <p:spPr>
          <a:xfrm>
            <a:off x="6499438" y="4724359"/>
            <a:ext cx="1022642" cy="1022642"/>
          </a:xfrm>
          <a:prstGeom prst="ellipse">
            <a:avLst/>
          </a:prstGeom>
          <a:solidFill>
            <a:srgbClr val="EAB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0022044-5D3B-4695-95D2-B624F7C365FD}"/>
              </a:ext>
            </a:extLst>
          </p:cNvPr>
          <p:cNvSpPr/>
          <p:nvPr/>
        </p:nvSpPr>
        <p:spPr>
          <a:xfrm>
            <a:off x="7997087" y="4717144"/>
            <a:ext cx="1022642" cy="1022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5A864E9-DD43-4D97-BFD0-05D5ACB2BC1A}"/>
              </a:ext>
            </a:extLst>
          </p:cNvPr>
          <p:cNvSpPr/>
          <p:nvPr/>
        </p:nvSpPr>
        <p:spPr>
          <a:xfrm>
            <a:off x="2270463" y="1146360"/>
            <a:ext cx="1584126" cy="158412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57235A-8315-4A56-9599-BE2230AE27A8}"/>
              </a:ext>
            </a:extLst>
          </p:cNvPr>
          <p:cNvCxnSpPr>
            <a:cxnSpLocks/>
            <a:stCxn id="8" idx="7"/>
          </p:cNvCxnSpPr>
          <p:nvPr/>
        </p:nvCxnSpPr>
        <p:spPr>
          <a:xfrm flipV="1">
            <a:off x="3441833" y="3960893"/>
            <a:ext cx="1899283" cy="864255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404286F7-EEAF-43D5-B993-D4ECFF12FC7A}"/>
              </a:ext>
            </a:extLst>
          </p:cNvPr>
          <p:cNvSpPr txBox="1">
            <a:spLocks/>
          </p:cNvSpPr>
          <p:nvPr/>
        </p:nvSpPr>
        <p:spPr>
          <a:xfrm>
            <a:off x="2402225" y="1510727"/>
            <a:ext cx="1315908" cy="74481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sz="2200" b="1" dirty="0">
                <a:solidFill>
                  <a:schemeClr val="bg1"/>
                </a:solidFill>
                <a:cs typeface="+mj-cs"/>
              </a:rPr>
              <a:t>National</a:t>
            </a:r>
          </a:p>
          <a:p>
            <a:pPr lvl="0">
              <a:spcBef>
                <a:spcPct val="20000"/>
              </a:spcBef>
              <a:defRPr/>
            </a:pPr>
            <a:r>
              <a:rPr lang="en-US" sz="2200" b="1" dirty="0">
                <a:solidFill>
                  <a:schemeClr val="bg1"/>
                </a:solidFill>
                <a:cs typeface="+mj-cs"/>
              </a:rPr>
              <a:t>President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5F0EAF-8626-48AD-B1B0-5C02C0CC6AB1}"/>
              </a:ext>
            </a:extLst>
          </p:cNvPr>
          <p:cNvSpPr txBox="1"/>
          <p:nvPr/>
        </p:nvSpPr>
        <p:spPr>
          <a:xfrm>
            <a:off x="4550993" y="5802099"/>
            <a:ext cx="1678644" cy="7325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400" b="1" dirty="0"/>
              <a:t>STRATEGIC</a:t>
            </a:r>
          </a:p>
          <a:p>
            <a:pPr algn="ctr" defTabSz="1219170">
              <a:spcBef>
                <a:spcPct val="20000"/>
              </a:spcBef>
              <a:defRPr/>
            </a:pPr>
            <a:r>
              <a:rPr lang="en-US" sz="1400" b="1" dirty="0"/>
              <a:t>COMMUNICATIONS</a:t>
            </a:r>
          </a:p>
          <a:p>
            <a:pPr algn="ctr" defTabSz="1219170">
              <a:spcBef>
                <a:spcPct val="20000"/>
              </a:spcBef>
              <a:defRPr/>
            </a:pPr>
            <a:r>
              <a:rPr lang="en-US" sz="1400" b="1" dirty="0"/>
              <a:t>SPECIALIST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7932A62-AC66-4968-9E6F-18BA5BC2BECA}"/>
              </a:ext>
            </a:extLst>
          </p:cNvPr>
          <p:cNvSpPr txBox="1"/>
          <p:nvPr/>
        </p:nvSpPr>
        <p:spPr>
          <a:xfrm>
            <a:off x="6144477" y="5853726"/>
            <a:ext cx="1526151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400" b="1" dirty="0">
                <a:solidFill>
                  <a:srgbClr val="EABD4C"/>
                </a:solidFill>
              </a:rPr>
              <a:t>RESEARCHER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BD61FD7-9ADC-43F3-8A07-33C6130E76B0}"/>
              </a:ext>
            </a:extLst>
          </p:cNvPr>
          <p:cNvSpPr txBox="1"/>
          <p:nvPr/>
        </p:nvSpPr>
        <p:spPr>
          <a:xfrm>
            <a:off x="4758499" y="2368027"/>
            <a:ext cx="1320946" cy="253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50" b="1" dirty="0">
                <a:solidFill>
                  <a:srgbClr val="882930"/>
                </a:solidFill>
              </a:rPr>
              <a:t>DIRECTOR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1F2DEA0-3B85-4DCF-8E0A-9CB059558F15}"/>
              </a:ext>
            </a:extLst>
          </p:cNvPr>
          <p:cNvSpPr txBox="1"/>
          <p:nvPr/>
        </p:nvSpPr>
        <p:spPr>
          <a:xfrm>
            <a:off x="6201134" y="3115021"/>
            <a:ext cx="1320946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defRPr/>
            </a:pPr>
            <a:r>
              <a:rPr lang="en-US" sz="1400" b="1" dirty="0">
                <a:solidFill>
                  <a:schemeClr val="accent4"/>
                </a:solidFill>
              </a:rPr>
              <a:t>ASSOCIATE DIRECTOR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9015076-58EA-4D04-904A-48FEF0CE44F5}"/>
              </a:ext>
            </a:extLst>
          </p:cNvPr>
          <p:cNvSpPr txBox="1"/>
          <p:nvPr/>
        </p:nvSpPr>
        <p:spPr>
          <a:xfrm>
            <a:off x="7592155" y="5853726"/>
            <a:ext cx="1731804" cy="47397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400" b="1" dirty="0"/>
              <a:t>COMMUNICATIONS</a:t>
            </a:r>
          </a:p>
          <a:p>
            <a:pPr algn="ctr" defTabSz="1219170">
              <a:spcBef>
                <a:spcPct val="20000"/>
              </a:spcBef>
              <a:defRPr/>
            </a:pPr>
            <a:r>
              <a:rPr lang="en-US" sz="1400" b="1" dirty="0"/>
              <a:t>ASSISTANT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B1CB19B-0CF0-4D24-B157-69148699267E}"/>
              </a:ext>
            </a:extLst>
          </p:cNvPr>
          <p:cNvSpPr txBox="1"/>
          <p:nvPr/>
        </p:nvSpPr>
        <p:spPr>
          <a:xfrm>
            <a:off x="2061655" y="5781246"/>
            <a:ext cx="2029825" cy="8617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defRPr/>
            </a:pPr>
            <a:r>
              <a:rPr lang="en-US" sz="1400" b="1" dirty="0">
                <a:solidFill>
                  <a:srgbClr val="EABD4C"/>
                </a:solidFill>
              </a:rPr>
              <a:t>EXECUTIVE ASSISTANT TO THE NATIONAL</a:t>
            </a:r>
          </a:p>
          <a:p>
            <a:pPr algn="ctr" defTabSz="1219170">
              <a:defRPr/>
            </a:pPr>
            <a:r>
              <a:rPr lang="en-US" sz="1400" b="1" dirty="0">
                <a:solidFill>
                  <a:srgbClr val="EABD4C"/>
                </a:solidFill>
              </a:rPr>
              <a:t>PRESIDENT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993" y="4982632"/>
            <a:ext cx="402371" cy="3840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874" y="4991821"/>
            <a:ext cx="402371" cy="452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165" y="2738130"/>
            <a:ext cx="402371" cy="3840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629" y="3397711"/>
            <a:ext cx="402371" cy="3840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305" y="5036425"/>
            <a:ext cx="402371" cy="38408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7222" y="5035410"/>
            <a:ext cx="402371" cy="384081"/>
          </a:xfrm>
          <a:prstGeom prst="rect">
            <a:avLst/>
          </a:prstGeom>
        </p:spPr>
      </p:pic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95573D9C-4858-4B7A-B2E3-FFD4DAA08418}"/>
              </a:ext>
            </a:extLst>
          </p:cNvPr>
          <p:cNvCxnSpPr>
            <a:stCxn id="12" idx="4"/>
          </p:cNvCxnSpPr>
          <p:nvPr/>
        </p:nvCxnSpPr>
        <p:spPr>
          <a:xfrm flipH="1">
            <a:off x="5689815" y="4072429"/>
            <a:ext cx="1" cy="343713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55670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Objectives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/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169647" y="2134313"/>
            <a:ext cx="5496171" cy="48551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Appreciate the services we provide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410817" y="2007740"/>
            <a:ext cx="4386469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en-US" sz="2400" b="1" dirty="0">
                <a:solidFill>
                  <a:schemeClr val="tx2"/>
                </a:solidFill>
              </a:rPr>
              <a:t>Our members are aware of USJE</a:t>
            </a:r>
          </a:p>
        </p:txBody>
      </p:sp>
    </p:spTree>
    <p:extLst>
      <p:ext uri="{BB962C8B-B14F-4D97-AF65-F5344CB8AC3E}">
        <p14:creationId xmlns:p14="http://schemas.microsoft.com/office/powerpoint/2010/main" val="28815542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Objectives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/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169647" y="1823074"/>
            <a:ext cx="549617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Appreciate the services we provide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Become involved in their union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410817" y="2007740"/>
            <a:ext cx="4386469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en-US" sz="2400" b="1" dirty="0">
                <a:solidFill>
                  <a:schemeClr val="tx2"/>
                </a:solidFill>
              </a:rPr>
              <a:t>Our members are aware of USJE</a:t>
            </a:r>
          </a:p>
        </p:txBody>
      </p:sp>
    </p:spTree>
    <p:extLst>
      <p:ext uri="{BB962C8B-B14F-4D97-AF65-F5344CB8AC3E}">
        <p14:creationId xmlns:p14="http://schemas.microsoft.com/office/powerpoint/2010/main" val="326809398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Objectives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/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169647" y="1580316"/>
            <a:ext cx="5496171" cy="159351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Appreciate the services we provide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Become involved in their union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Are proud to be a union member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410817" y="2007740"/>
            <a:ext cx="4386469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en-US" sz="2400" b="1" dirty="0">
                <a:solidFill>
                  <a:schemeClr val="tx2"/>
                </a:solidFill>
              </a:rPr>
              <a:t>Our members are aware of USJE</a:t>
            </a:r>
          </a:p>
        </p:txBody>
      </p:sp>
    </p:spTree>
    <p:extLst>
      <p:ext uri="{BB962C8B-B14F-4D97-AF65-F5344CB8AC3E}">
        <p14:creationId xmlns:p14="http://schemas.microsoft.com/office/powerpoint/2010/main" val="195416772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Objectives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/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169647" y="1580316"/>
            <a:ext cx="5496171" cy="159351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Appreciate the services we provide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Become involved in their union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Are proud to be a union member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410817" y="2007740"/>
            <a:ext cx="4386469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en-US" sz="2400" b="1" dirty="0">
                <a:solidFill>
                  <a:schemeClr val="tx2"/>
                </a:solidFill>
              </a:rPr>
              <a:t>Our members are aware of USJE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12047" y="4130260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169647" y="4314926"/>
            <a:ext cx="549617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Make decisions that …</a:t>
            </a:r>
          </a:p>
          <a:p>
            <a:pPr defTabSz="1219170">
              <a:defRPr/>
            </a:pPr>
            <a:r>
              <a:rPr lang="en-US" sz="2400" b="1" dirty="0"/>
              <a:t>  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49358" y="4212836"/>
            <a:ext cx="4147928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en-US" sz="2400" b="1" dirty="0">
                <a:solidFill>
                  <a:schemeClr val="tx2"/>
                </a:solidFill>
              </a:rPr>
              <a:t>Key decision-makers know USJE and our work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672" y="4131790"/>
            <a:ext cx="113395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510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Objectives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91548" y="1925165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/>
        </p:nvSpPr>
        <p:spPr>
          <a:xfrm>
            <a:off x="4629150" y="1925165"/>
            <a:ext cx="1133476" cy="903816"/>
          </a:xfrm>
          <a:prstGeom prst="chevron">
            <a:avLst/>
          </a:prstGeom>
          <a:gradFill flip="none" rotWithShape="1">
            <a:gsLst>
              <a:gs pos="50000">
                <a:srgbClr val="E6B22D"/>
              </a:gs>
              <a:gs pos="50000">
                <a:srgbClr val="EBC053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169647" y="1580316"/>
            <a:ext cx="5496171" cy="159351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Appreciate the services we provide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Become involved in their union</a:t>
            </a:r>
          </a:p>
          <a:p>
            <a:pPr marL="285750" indent="-28575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Are proud to be a union member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410817" y="2007740"/>
            <a:ext cx="4386469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en-US" sz="2400" b="1" dirty="0">
                <a:solidFill>
                  <a:schemeClr val="tx2"/>
                </a:solidFill>
              </a:rPr>
              <a:t>Our members are aware of USJE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12047" y="4130260"/>
            <a:ext cx="4804327" cy="903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169647" y="4130260"/>
            <a:ext cx="549617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285750" indent="-285750" defTabSz="1219170"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Make decisions that …</a:t>
            </a:r>
          </a:p>
          <a:p>
            <a:pPr defTabSz="1219170">
              <a:defRPr/>
            </a:pPr>
            <a:r>
              <a:rPr lang="en-US" sz="2400" b="1" dirty="0"/>
              <a:t>    improve the professional and</a:t>
            </a:r>
          </a:p>
          <a:p>
            <a:pPr defTabSz="1219170">
              <a:defRPr/>
            </a:pPr>
            <a:r>
              <a:rPr lang="en-US" sz="2400" b="1" dirty="0"/>
              <a:t>    economic lives of our members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649358" y="4212836"/>
            <a:ext cx="4147928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170">
              <a:defRPr/>
            </a:pPr>
            <a:r>
              <a:rPr lang="en-US" sz="2400" b="1" dirty="0">
                <a:solidFill>
                  <a:schemeClr val="tx2"/>
                </a:solidFill>
              </a:rPr>
              <a:t>Key decision-makers know USJE and our work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672" y="4131790"/>
            <a:ext cx="1133954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05592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POLICY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1109651" y="3159177"/>
            <a:ext cx="10048679" cy="169277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Meetings – Commissioners, Bureaucrats, MPs, Ministers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marL="0" indent="0" algn="just">
              <a:lnSpc>
                <a:spcPct val="150000"/>
              </a:lnSpc>
              <a:spcAft>
                <a:spcPts val="1200"/>
              </a:spcAft>
              <a:buNone/>
            </a:pPr>
            <a:endParaRPr lang="en-US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371062" y="1663552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2451652" y="1663552"/>
            <a:ext cx="8932853" cy="9848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key decision-makers are aware of key issues for our USJE members through: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966502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POLICY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1109651" y="3159177"/>
            <a:ext cx="10048679" cy="107721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Meetings </a:t>
            </a:r>
            <a:r>
              <a:rPr lang="en-US" sz="2000" b="1" dirty="0">
                <a:solidFill>
                  <a:schemeClr val="tx2"/>
                </a:solidFill>
              </a:rPr>
              <a:t>– Commissioners, Bureaucrats, MPs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Parliamentary Committees – C-65 Harassment &amp; C-83 Admin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Seg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371062" y="1663552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2451652" y="1663552"/>
            <a:ext cx="8932853" cy="9848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key decision-makers are aware of key issues for our USJE members through: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06354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POLICY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1109651" y="3159177"/>
            <a:ext cx="10048679" cy="169277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Meetings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Parliamentary Committees – C-65 Harassment &amp; C-83 Admin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Seg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Opinion Pieces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371062" y="1663552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2451652" y="1663552"/>
            <a:ext cx="8932853" cy="9848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key decision-makers are aware of key issues for our USJE members through: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625595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POLICY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1109651" y="3159177"/>
            <a:ext cx="10048679" cy="230832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Meetings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Parliamentary Committees – C-65 Harassment &amp; C-83 Admin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Seg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Opinion Pieces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Research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371062" y="1663552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2451652" y="1663552"/>
            <a:ext cx="8932853" cy="9848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key decision-makers are aware of key issues for our USJE members through: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33519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73512"/>
            <a:ext cx="9791113" cy="33093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0842" y="3959903"/>
            <a:ext cx="11099409" cy="19485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DEPARTMENT OF FINANCE AND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88767886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POLICY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1109651" y="3159177"/>
            <a:ext cx="10048679" cy="292387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Meetings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Parliamentary Committees – C-65 Harassment &amp; C-83 Admin </a:t>
            </a:r>
            <a:r>
              <a:rPr lang="en-US" sz="2000" b="1" dirty="0" err="1">
                <a:solidFill>
                  <a:schemeClr val="tx2"/>
                </a:solidFill>
                <a:latin typeface="+mj-lt"/>
              </a:rPr>
              <a:t>Seg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Opinion Pieces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Research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Participation in Federal Election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371062" y="1663552"/>
            <a:ext cx="11199722" cy="1050334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2451652" y="1663552"/>
            <a:ext cx="8932853" cy="9848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key decision-makers are aware of key issues for our USJE members through: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40" y="1474993"/>
            <a:ext cx="1630234" cy="134891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884145" y="1815684"/>
            <a:ext cx="822072" cy="680619"/>
            <a:chOff x="2897188" y="3733800"/>
            <a:chExt cx="636587" cy="527050"/>
          </a:xfrm>
          <a:solidFill>
            <a:schemeClr val="bg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2952750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29" y="60"/>
                </a:cxn>
                <a:cxn ang="0">
                  <a:pos x="0" y="30"/>
                </a:cxn>
                <a:cxn ang="0">
                  <a:pos x="29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29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29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944813" y="3940175"/>
              <a:ext cx="193675" cy="317500"/>
            </a:xfrm>
            <a:custGeom>
              <a:avLst/>
              <a:gdLst/>
              <a:ahLst/>
              <a:cxnLst>
                <a:cxn ang="0">
                  <a:pos x="92" y="97"/>
                </a:cxn>
                <a:cxn ang="0">
                  <a:pos x="79" y="85"/>
                </a:cxn>
                <a:cxn ang="0">
                  <a:pos x="55" y="85"/>
                </a:cxn>
                <a:cxn ang="0">
                  <a:pos x="55" y="52"/>
                </a:cxn>
                <a:cxn ang="0">
                  <a:pos x="84" y="64"/>
                </a:cxn>
                <a:cxn ang="0">
                  <a:pos x="108" y="58"/>
                </a:cxn>
                <a:cxn ang="0">
                  <a:pos x="115" y="43"/>
                </a:cxn>
                <a:cxn ang="0">
                  <a:pos x="100" y="37"/>
                </a:cxn>
                <a:cxn ang="0">
                  <a:pos x="52" y="13"/>
                </a:cxn>
                <a:cxn ang="0">
                  <a:pos x="52" y="12"/>
                </a:cxn>
                <a:cxn ang="0">
                  <a:pos x="34" y="1"/>
                </a:cxn>
                <a:cxn ang="0">
                  <a:pos x="28" y="0"/>
                </a:cxn>
                <a:cxn ang="0">
                  <a:pos x="21" y="1"/>
                </a:cxn>
                <a:cxn ang="0">
                  <a:pos x="21" y="1"/>
                </a:cxn>
                <a:cxn ang="0">
                  <a:pos x="0" y="23"/>
                </a:cxn>
                <a:cxn ang="0">
                  <a:pos x="0" y="89"/>
                </a:cxn>
                <a:cxn ang="0">
                  <a:pos x="28" y="112"/>
                </a:cxn>
                <a:cxn ang="0">
                  <a:pos x="30" y="112"/>
                </a:cxn>
                <a:cxn ang="0">
                  <a:pos x="66" y="112"/>
                </a:cxn>
                <a:cxn ang="0">
                  <a:pos x="74" y="179"/>
                </a:cxn>
                <a:cxn ang="0">
                  <a:pos x="88" y="191"/>
                </a:cxn>
                <a:cxn ang="0">
                  <a:pos x="89" y="191"/>
                </a:cxn>
                <a:cxn ang="0">
                  <a:pos x="101" y="176"/>
                </a:cxn>
                <a:cxn ang="0">
                  <a:pos x="92" y="97"/>
                </a:cxn>
                <a:cxn ang="0">
                  <a:pos x="92" y="97"/>
                </a:cxn>
                <a:cxn ang="0">
                  <a:pos x="92" y="97"/>
                </a:cxn>
              </a:cxnLst>
              <a:rect l="0" t="0" r="r" b="b"/>
              <a:pathLst>
                <a:path w="117" h="191">
                  <a:moveTo>
                    <a:pt x="92" y="97"/>
                  </a:moveTo>
                  <a:cubicBezTo>
                    <a:pt x="91" y="90"/>
                    <a:pt x="85" y="85"/>
                    <a:pt x="79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63" y="59"/>
                    <a:pt x="72" y="64"/>
                    <a:pt x="84" y="64"/>
                  </a:cubicBezTo>
                  <a:cubicBezTo>
                    <a:pt x="91" y="64"/>
                    <a:pt x="99" y="62"/>
                    <a:pt x="108" y="58"/>
                  </a:cubicBezTo>
                  <a:cubicBezTo>
                    <a:pt x="114" y="56"/>
                    <a:pt x="117" y="49"/>
                    <a:pt x="115" y="43"/>
                  </a:cubicBezTo>
                  <a:cubicBezTo>
                    <a:pt x="113" y="37"/>
                    <a:pt x="106" y="34"/>
                    <a:pt x="100" y="37"/>
                  </a:cubicBezTo>
                  <a:cubicBezTo>
                    <a:pt x="77" y="46"/>
                    <a:pt x="72" y="41"/>
                    <a:pt x="52" y="13"/>
                  </a:cubicBezTo>
                  <a:cubicBezTo>
                    <a:pt x="52" y="13"/>
                    <a:pt x="52" y="13"/>
                    <a:pt x="52" y="12"/>
                  </a:cubicBezTo>
                  <a:cubicBezTo>
                    <a:pt x="48" y="6"/>
                    <a:pt x="41" y="2"/>
                    <a:pt x="34" y="1"/>
                  </a:cubicBezTo>
                  <a:cubicBezTo>
                    <a:pt x="34" y="1"/>
                    <a:pt x="31" y="0"/>
                    <a:pt x="28" y="0"/>
                  </a:cubicBezTo>
                  <a:cubicBezTo>
                    <a:pt x="25" y="0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1" y="3"/>
                    <a:pt x="0" y="11"/>
                    <a:pt x="0" y="2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03"/>
                    <a:pt x="15" y="112"/>
                    <a:pt x="28" y="112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5" y="186"/>
                    <a:pt x="81" y="191"/>
                    <a:pt x="88" y="191"/>
                  </a:cubicBezTo>
                  <a:cubicBezTo>
                    <a:pt x="88" y="191"/>
                    <a:pt x="89" y="191"/>
                    <a:pt x="89" y="191"/>
                  </a:cubicBezTo>
                  <a:cubicBezTo>
                    <a:pt x="97" y="190"/>
                    <a:pt x="102" y="184"/>
                    <a:pt x="101" y="176"/>
                  </a:cubicBezTo>
                  <a:lnTo>
                    <a:pt x="92" y="97"/>
                  </a:lnTo>
                  <a:close/>
                  <a:moveTo>
                    <a:pt x="92" y="97"/>
                  </a:moveTo>
                  <a:cubicBezTo>
                    <a:pt x="92" y="97"/>
                    <a:pt x="92" y="97"/>
                    <a:pt x="92" y="9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2897188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80" y="103"/>
                </a:cxn>
                <a:cxn ang="0">
                  <a:pos x="23" y="103"/>
                </a:cxn>
                <a:cxn ang="0">
                  <a:pos x="23" y="11"/>
                </a:cxn>
                <a:cxn ang="0">
                  <a:pos x="12" y="0"/>
                </a:cxn>
                <a:cxn ang="0">
                  <a:pos x="0" y="11"/>
                </a:cxn>
                <a:cxn ang="0">
                  <a:pos x="0" y="114"/>
                </a:cxn>
                <a:cxn ang="0">
                  <a:pos x="6" y="124"/>
                </a:cxn>
                <a:cxn ang="0">
                  <a:pos x="2" y="138"/>
                </a:cxn>
                <a:cxn ang="0">
                  <a:pos x="2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79" y="180"/>
                </a:cxn>
                <a:cxn ang="0">
                  <a:pos x="89" y="170"/>
                </a:cxn>
                <a:cxn ang="0">
                  <a:pos x="89" y="138"/>
                </a:cxn>
                <a:cxn ang="0">
                  <a:pos x="86" y="125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08"/>
                    <a:pt x="87" y="103"/>
                    <a:pt x="80" y="103"/>
                  </a:cubicBezTo>
                  <a:cubicBezTo>
                    <a:pt x="23" y="103"/>
                    <a:pt x="23" y="103"/>
                    <a:pt x="23" y="103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5"/>
                    <a:pt x="18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9"/>
                    <a:pt x="2" y="122"/>
                    <a:pt x="6" y="124"/>
                  </a:cubicBezTo>
                  <a:cubicBezTo>
                    <a:pt x="4" y="128"/>
                    <a:pt x="2" y="133"/>
                    <a:pt x="2" y="138"/>
                  </a:cubicBezTo>
                  <a:cubicBezTo>
                    <a:pt x="2" y="170"/>
                    <a:pt x="2" y="170"/>
                    <a:pt x="2" y="170"/>
                  </a:cubicBezTo>
                  <a:cubicBezTo>
                    <a:pt x="2" y="175"/>
                    <a:pt x="7" y="180"/>
                    <a:pt x="12" y="180"/>
                  </a:cubicBezTo>
                  <a:cubicBezTo>
                    <a:pt x="17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5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6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4" y="180"/>
                    <a:pt x="79" y="180"/>
                  </a:cubicBezTo>
                  <a:cubicBezTo>
                    <a:pt x="85" y="180"/>
                    <a:pt x="89" y="175"/>
                    <a:pt x="89" y="170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33"/>
                    <a:pt x="88" y="128"/>
                    <a:pt x="86" y="125"/>
                  </a:cubicBezTo>
                  <a:cubicBezTo>
                    <a:pt x="89" y="123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3379788" y="3838575"/>
              <a:ext cx="98425" cy="100012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30" y="60"/>
                </a:cxn>
                <a:cxn ang="0">
                  <a:pos x="0" y="30"/>
                </a:cxn>
                <a:cxn ang="0">
                  <a:pos x="30" y="0"/>
                </a:cxn>
                <a:cxn ang="0">
                  <a:pos x="59" y="30"/>
                </a:cxn>
                <a:cxn ang="0">
                  <a:pos x="59" y="30"/>
                </a:cxn>
                <a:cxn ang="0">
                  <a:pos x="59" y="30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cubicBezTo>
                    <a:pt x="59" y="46"/>
                    <a:pt x="46" y="60"/>
                    <a:pt x="30" y="60"/>
                  </a:cubicBezTo>
                  <a:cubicBezTo>
                    <a:pt x="13" y="60"/>
                    <a:pt x="0" y="46"/>
                    <a:pt x="0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59" y="14"/>
                    <a:pt x="59" y="30"/>
                  </a:cubicBezTo>
                  <a:close/>
                  <a:moveTo>
                    <a:pt x="59" y="30"/>
                  </a:moveTo>
                  <a:cubicBezTo>
                    <a:pt x="59" y="30"/>
                    <a:pt x="59" y="30"/>
                    <a:pt x="59" y="3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3292475" y="3940175"/>
              <a:ext cx="193675" cy="317500"/>
            </a:xfrm>
            <a:custGeom>
              <a:avLst/>
              <a:gdLst/>
              <a:ahLst/>
              <a:cxnLst>
                <a:cxn ang="0">
                  <a:pos x="89" y="112"/>
                </a:cxn>
                <a:cxn ang="0">
                  <a:pos x="117" y="89"/>
                </a:cxn>
                <a:cxn ang="0">
                  <a:pos x="117" y="23"/>
                </a:cxn>
                <a:cxn ang="0">
                  <a:pos x="96" y="1"/>
                </a:cxn>
                <a:cxn ang="0">
                  <a:pos x="96" y="1"/>
                </a:cxn>
                <a:cxn ang="0">
                  <a:pos x="89" y="0"/>
                </a:cxn>
                <a:cxn ang="0">
                  <a:pos x="83" y="1"/>
                </a:cxn>
                <a:cxn ang="0">
                  <a:pos x="65" y="12"/>
                </a:cxn>
                <a:cxn ang="0">
                  <a:pos x="65" y="13"/>
                </a:cxn>
                <a:cxn ang="0">
                  <a:pos x="17" y="37"/>
                </a:cxn>
                <a:cxn ang="0">
                  <a:pos x="2" y="43"/>
                </a:cxn>
                <a:cxn ang="0">
                  <a:pos x="9" y="58"/>
                </a:cxn>
                <a:cxn ang="0">
                  <a:pos x="33" y="64"/>
                </a:cxn>
                <a:cxn ang="0">
                  <a:pos x="62" y="52"/>
                </a:cxn>
                <a:cxn ang="0">
                  <a:pos x="62" y="85"/>
                </a:cxn>
                <a:cxn ang="0">
                  <a:pos x="38" y="85"/>
                </a:cxn>
                <a:cxn ang="0">
                  <a:pos x="38" y="85"/>
                </a:cxn>
                <a:cxn ang="0">
                  <a:pos x="25" y="97"/>
                </a:cxn>
                <a:cxn ang="0">
                  <a:pos x="16" y="176"/>
                </a:cxn>
                <a:cxn ang="0">
                  <a:pos x="28" y="191"/>
                </a:cxn>
                <a:cxn ang="0">
                  <a:pos x="29" y="191"/>
                </a:cxn>
                <a:cxn ang="0">
                  <a:pos x="43" y="179"/>
                </a:cxn>
                <a:cxn ang="0">
                  <a:pos x="51" y="112"/>
                </a:cxn>
                <a:cxn ang="0">
                  <a:pos x="87" y="112"/>
                </a:cxn>
                <a:cxn ang="0">
                  <a:pos x="89" y="112"/>
                </a:cxn>
                <a:cxn ang="0">
                  <a:pos x="89" y="112"/>
                </a:cxn>
                <a:cxn ang="0">
                  <a:pos x="89" y="112"/>
                </a:cxn>
              </a:cxnLst>
              <a:rect l="0" t="0" r="r" b="b"/>
              <a:pathLst>
                <a:path w="117" h="191">
                  <a:moveTo>
                    <a:pt x="89" y="112"/>
                  </a:moveTo>
                  <a:cubicBezTo>
                    <a:pt x="102" y="112"/>
                    <a:pt x="117" y="103"/>
                    <a:pt x="117" y="89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1"/>
                    <a:pt x="106" y="3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2" y="0"/>
                    <a:pt x="89" y="0"/>
                  </a:cubicBezTo>
                  <a:cubicBezTo>
                    <a:pt x="86" y="0"/>
                    <a:pt x="83" y="1"/>
                    <a:pt x="83" y="1"/>
                  </a:cubicBezTo>
                  <a:cubicBezTo>
                    <a:pt x="76" y="2"/>
                    <a:pt x="69" y="6"/>
                    <a:pt x="65" y="12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45" y="41"/>
                    <a:pt x="40" y="46"/>
                    <a:pt x="17" y="37"/>
                  </a:cubicBezTo>
                  <a:cubicBezTo>
                    <a:pt x="11" y="34"/>
                    <a:pt x="4" y="37"/>
                    <a:pt x="2" y="43"/>
                  </a:cubicBezTo>
                  <a:cubicBezTo>
                    <a:pt x="0" y="49"/>
                    <a:pt x="3" y="56"/>
                    <a:pt x="9" y="58"/>
                  </a:cubicBezTo>
                  <a:cubicBezTo>
                    <a:pt x="18" y="62"/>
                    <a:pt x="26" y="64"/>
                    <a:pt x="33" y="64"/>
                  </a:cubicBezTo>
                  <a:cubicBezTo>
                    <a:pt x="45" y="64"/>
                    <a:pt x="54" y="59"/>
                    <a:pt x="62" y="52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1" y="85"/>
                    <a:pt x="26" y="90"/>
                    <a:pt x="25" y="97"/>
                  </a:cubicBezTo>
                  <a:cubicBezTo>
                    <a:pt x="16" y="176"/>
                    <a:pt x="16" y="176"/>
                    <a:pt x="16" y="176"/>
                  </a:cubicBezTo>
                  <a:cubicBezTo>
                    <a:pt x="15" y="184"/>
                    <a:pt x="20" y="190"/>
                    <a:pt x="28" y="191"/>
                  </a:cubicBezTo>
                  <a:cubicBezTo>
                    <a:pt x="28" y="191"/>
                    <a:pt x="29" y="191"/>
                    <a:pt x="29" y="191"/>
                  </a:cubicBezTo>
                  <a:cubicBezTo>
                    <a:pt x="36" y="191"/>
                    <a:pt x="42" y="186"/>
                    <a:pt x="43" y="179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87" y="112"/>
                    <a:pt x="87" y="112"/>
                    <a:pt x="87" y="112"/>
                  </a:cubicBezTo>
                  <a:cubicBezTo>
                    <a:pt x="88" y="112"/>
                    <a:pt x="89" y="112"/>
                    <a:pt x="89" y="112"/>
                  </a:cubicBezTo>
                  <a:close/>
                  <a:moveTo>
                    <a:pt x="89" y="112"/>
                  </a:moveTo>
                  <a:cubicBezTo>
                    <a:pt x="89" y="112"/>
                    <a:pt x="89" y="112"/>
                    <a:pt x="89" y="11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3381375" y="3960813"/>
              <a:ext cx="152400" cy="300037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92" y="11"/>
                </a:cxn>
                <a:cxn ang="0">
                  <a:pos x="80" y="0"/>
                </a:cxn>
                <a:cxn ang="0">
                  <a:pos x="69" y="11"/>
                </a:cxn>
                <a:cxn ang="0">
                  <a:pos x="69" y="103"/>
                </a:cxn>
                <a:cxn ang="0">
                  <a:pos x="12" y="103"/>
                </a:cxn>
                <a:cxn ang="0">
                  <a:pos x="0" y="114"/>
                </a:cxn>
                <a:cxn ang="0">
                  <a:pos x="6" y="125"/>
                </a:cxn>
                <a:cxn ang="0">
                  <a:pos x="3" y="138"/>
                </a:cxn>
                <a:cxn ang="0">
                  <a:pos x="3" y="170"/>
                </a:cxn>
                <a:cxn ang="0">
                  <a:pos x="12" y="180"/>
                </a:cxn>
                <a:cxn ang="0">
                  <a:pos x="22" y="170"/>
                </a:cxn>
                <a:cxn ang="0">
                  <a:pos x="22" y="138"/>
                </a:cxn>
                <a:cxn ang="0">
                  <a:pos x="30" y="130"/>
                </a:cxn>
                <a:cxn ang="0">
                  <a:pos x="62" y="130"/>
                </a:cxn>
                <a:cxn ang="0">
                  <a:pos x="70" y="138"/>
                </a:cxn>
                <a:cxn ang="0">
                  <a:pos x="70" y="170"/>
                </a:cxn>
                <a:cxn ang="0">
                  <a:pos x="80" y="180"/>
                </a:cxn>
                <a:cxn ang="0">
                  <a:pos x="90" y="170"/>
                </a:cxn>
                <a:cxn ang="0">
                  <a:pos x="90" y="138"/>
                </a:cxn>
                <a:cxn ang="0">
                  <a:pos x="86" y="124"/>
                </a:cxn>
                <a:cxn ang="0">
                  <a:pos x="92" y="114"/>
                </a:cxn>
                <a:cxn ang="0">
                  <a:pos x="92" y="114"/>
                </a:cxn>
                <a:cxn ang="0">
                  <a:pos x="92" y="114"/>
                </a:cxn>
              </a:cxnLst>
              <a:rect l="0" t="0" r="r" b="b"/>
              <a:pathLst>
                <a:path w="92" h="180">
                  <a:moveTo>
                    <a:pt x="92" y="114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"/>
                    <a:pt x="87" y="0"/>
                    <a:pt x="80" y="0"/>
                  </a:cubicBezTo>
                  <a:cubicBezTo>
                    <a:pt x="74" y="0"/>
                    <a:pt x="69" y="5"/>
                    <a:pt x="69" y="11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5" y="103"/>
                    <a:pt x="0" y="108"/>
                    <a:pt x="0" y="114"/>
                  </a:cubicBezTo>
                  <a:cubicBezTo>
                    <a:pt x="0" y="119"/>
                    <a:pt x="3" y="123"/>
                    <a:pt x="6" y="125"/>
                  </a:cubicBezTo>
                  <a:cubicBezTo>
                    <a:pt x="4" y="128"/>
                    <a:pt x="3" y="133"/>
                    <a:pt x="3" y="138"/>
                  </a:cubicBezTo>
                  <a:cubicBezTo>
                    <a:pt x="3" y="170"/>
                    <a:pt x="3" y="170"/>
                    <a:pt x="3" y="170"/>
                  </a:cubicBezTo>
                  <a:cubicBezTo>
                    <a:pt x="3" y="175"/>
                    <a:pt x="7" y="180"/>
                    <a:pt x="12" y="180"/>
                  </a:cubicBezTo>
                  <a:cubicBezTo>
                    <a:pt x="18" y="180"/>
                    <a:pt x="22" y="175"/>
                    <a:pt x="22" y="170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2" y="133"/>
                    <a:pt x="26" y="130"/>
                    <a:pt x="30" y="130"/>
                  </a:cubicBezTo>
                  <a:cubicBezTo>
                    <a:pt x="62" y="130"/>
                    <a:pt x="62" y="130"/>
                    <a:pt x="62" y="130"/>
                  </a:cubicBezTo>
                  <a:cubicBezTo>
                    <a:pt x="67" y="130"/>
                    <a:pt x="70" y="133"/>
                    <a:pt x="70" y="138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5"/>
                    <a:pt x="75" y="180"/>
                    <a:pt x="80" y="180"/>
                  </a:cubicBezTo>
                  <a:cubicBezTo>
                    <a:pt x="85" y="180"/>
                    <a:pt x="90" y="175"/>
                    <a:pt x="90" y="170"/>
                  </a:cubicBezTo>
                  <a:cubicBezTo>
                    <a:pt x="90" y="138"/>
                    <a:pt x="90" y="138"/>
                    <a:pt x="90" y="138"/>
                  </a:cubicBezTo>
                  <a:cubicBezTo>
                    <a:pt x="90" y="133"/>
                    <a:pt x="88" y="128"/>
                    <a:pt x="86" y="124"/>
                  </a:cubicBezTo>
                  <a:cubicBezTo>
                    <a:pt x="89" y="122"/>
                    <a:pt x="92" y="119"/>
                    <a:pt x="92" y="114"/>
                  </a:cubicBezTo>
                  <a:close/>
                  <a:moveTo>
                    <a:pt x="92" y="114"/>
                  </a:moveTo>
                  <a:cubicBezTo>
                    <a:pt x="92" y="114"/>
                    <a:pt x="92" y="114"/>
                    <a:pt x="92" y="11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3087688" y="4049713"/>
              <a:ext cx="247650" cy="200025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139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11" y="22"/>
                </a:cxn>
                <a:cxn ang="0">
                  <a:pos x="26" y="22"/>
                </a:cxn>
                <a:cxn ang="0">
                  <a:pos x="26" y="120"/>
                </a:cxn>
                <a:cxn ang="0">
                  <a:pos x="124" y="120"/>
                </a:cxn>
                <a:cxn ang="0">
                  <a:pos x="124" y="22"/>
                </a:cxn>
                <a:cxn ang="0">
                  <a:pos x="139" y="22"/>
                </a:cxn>
                <a:cxn ang="0">
                  <a:pos x="150" y="11"/>
                </a:cxn>
                <a:cxn ang="0">
                  <a:pos x="150" y="11"/>
                </a:cxn>
                <a:cxn ang="0">
                  <a:pos x="150" y="11"/>
                </a:cxn>
              </a:cxnLst>
              <a:rect l="0" t="0" r="r" b="b"/>
              <a:pathLst>
                <a:path w="150" h="120">
                  <a:moveTo>
                    <a:pt x="150" y="11"/>
                  </a:moveTo>
                  <a:cubicBezTo>
                    <a:pt x="150" y="5"/>
                    <a:pt x="145" y="0"/>
                    <a:pt x="139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120"/>
                    <a:pt x="26" y="120"/>
                    <a:pt x="26" y="120"/>
                  </a:cubicBezTo>
                  <a:cubicBezTo>
                    <a:pt x="124" y="120"/>
                    <a:pt x="124" y="120"/>
                    <a:pt x="124" y="1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50" y="17"/>
                    <a:pt x="150" y="11"/>
                  </a:cubicBezTo>
                  <a:close/>
                  <a:moveTo>
                    <a:pt x="150" y="11"/>
                  </a:moveTo>
                  <a:cubicBezTo>
                    <a:pt x="150" y="11"/>
                    <a:pt x="150" y="11"/>
                    <a:pt x="150" y="1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3071813" y="3733800"/>
              <a:ext cx="206375" cy="153987"/>
            </a:xfrm>
            <a:custGeom>
              <a:avLst/>
              <a:gdLst/>
              <a:ahLst/>
              <a:cxnLst>
                <a:cxn ang="0">
                  <a:pos x="8" y="77"/>
                </a:cxn>
                <a:cxn ang="0">
                  <a:pos x="11" y="77"/>
                </a:cxn>
                <a:cxn ang="0">
                  <a:pos x="4" y="93"/>
                </a:cxn>
                <a:cxn ang="0">
                  <a:pos x="23" y="77"/>
                </a:cxn>
                <a:cxn ang="0">
                  <a:pos x="41" y="77"/>
                </a:cxn>
                <a:cxn ang="0">
                  <a:pos x="41" y="69"/>
                </a:cxn>
                <a:cxn ang="0">
                  <a:pos x="50" y="61"/>
                </a:cxn>
                <a:cxn ang="0">
                  <a:pos x="124" y="61"/>
                </a:cxn>
                <a:cxn ang="0">
                  <a:pos x="124" y="8"/>
                </a:cxn>
                <a:cxn ang="0">
                  <a:pos x="116" y="0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0" y="69"/>
                </a:cxn>
                <a:cxn ang="0">
                  <a:pos x="8" y="77"/>
                </a:cxn>
                <a:cxn ang="0">
                  <a:pos x="87" y="27"/>
                </a:cxn>
                <a:cxn ang="0">
                  <a:pos x="95" y="35"/>
                </a:cxn>
                <a:cxn ang="0">
                  <a:pos x="87" y="43"/>
                </a:cxn>
                <a:cxn ang="0">
                  <a:pos x="79" y="35"/>
                </a:cxn>
                <a:cxn ang="0">
                  <a:pos x="87" y="27"/>
                </a:cxn>
                <a:cxn ang="0">
                  <a:pos x="62" y="27"/>
                </a:cxn>
                <a:cxn ang="0">
                  <a:pos x="70" y="35"/>
                </a:cxn>
                <a:cxn ang="0">
                  <a:pos x="62" y="43"/>
                </a:cxn>
                <a:cxn ang="0">
                  <a:pos x="54" y="35"/>
                </a:cxn>
                <a:cxn ang="0">
                  <a:pos x="62" y="27"/>
                </a:cxn>
                <a:cxn ang="0">
                  <a:pos x="36" y="27"/>
                </a:cxn>
                <a:cxn ang="0">
                  <a:pos x="44" y="35"/>
                </a:cxn>
                <a:cxn ang="0">
                  <a:pos x="36" y="43"/>
                </a:cxn>
                <a:cxn ang="0">
                  <a:pos x="28" y="35"/>
                </a:cxn>
                <a:cxn ang="0">
                  <a:pos x="36" y="27"/>
                </a:cxn>
                <a:cxn ang="0">
                  <a:pos x="36" y="27"/>
                </a:cxn>
                <a:cxn ang="0">
                  <a:pos x="36" y="27"/>
                </a:cxn>
              </a:cxnLst>
              <a:rect l="0" t="0" r="r" b="b"/>
              <a:pathLst>
                <a:path w="124" h="93">
                  <a:moveTo>
                    <a:pt x="8" y="77"/>
                  </a:moveTo>
                  <a:cubicBezTo>
                    <a:pt x="11" y="77"/>
                    <a:pt x="11" y="77"/>
                    <a:pt x="11" y="77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41" y="77"/>
                    <a:pt x="41" y="77"/>
                    <a:pt x="41" y="77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5"/>
                    <a:pt x="45" y="61"/>
                    <a:pt x="50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0" y="0"/>
                    <a:pt x="1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3"/>
                    <a:pt x="3" y="77"/>
                    <a:pt x="8" y="77"/>
                  </a:cubicBezTo>
                  <a:close/>
                  <a:moveTo>
                    <a:pt x="87" y="27"/>
                  </a:moveTo>
                  <a:cubicBezTo>
                    <a:pt x="92" y="27"/>
                    <a:pt x="95" y="31"/>
                    <a:pt x="95" y="35"/>
                  </a:cubicBezTo>
                  <a:cubicBezTo>
                    <a:pt x="95" y="40"/>
                    <a:pt x="92" y="43"/>
                    <a:pt x="87" y="43"/>
                  </a:cubicBezTo>
                  <a:cubicBezTo>
                    <a:pt x="83" y="43"/>
                    <a:pt x="79" y="40"/>
                    <a:pt x="79" y="35"/>
                  </a:cubicBezTo>
                  <a:cubicBezTo>
                    <a:pt x="79" y="31"/>
                    <a:pt x="83" y="27"/>
                    <a:pt x="87" y="27"/>
                  </a:cubicBezTo>
                  <a:close/>
                  <a:moveTo>
                    <a:pt x="62" y="27"/>
                  </a:moveTo>
                  <a:cubicBezTo>
                    <a:pt x="67" y="27"/>
                    <a:pt x="70" y="31"/>
                    <a:pt x="70" y="35"/>
                  </a:cubicBezTo>
                  <a:cubicBezTo>
                    <a:pt x="70" y="40"/>
                    <a:pt x="67" y="43"/>
                    <a:pt x="62" y="43"/>
                  </a:cubicBezTo>
                  <a:cubicBezTo>
                    <a:pt x="58" y="43"/>
                    <a:pt x="54" y="40"/>
                    <a:pt x="54" y="35"/>
                  </a:cubicBezTo>
                  <a:cubicBezTo>
                    <a:pt x="54" y="31"/>
                    <a:pt x="58" y="27"/>
                    <a:pt x="62" y="27"/>
                  </a:cubicBezTo>
                  <a:close/>
                  <a:moveTo>
                    <a:pt x="36" y="27"/>
                  </a:moveTo>
                  <a:cubicBezTo>
                    <a:pt x="41" y="27"/>
                    <a:pt x="44" y="31"/>
                    <a:pt x="44" y="35"/>
                  </a:cubicBezTo>
                  <a:cubicBezTo>
                    <a:pt x="44" y="40"/>
                    <a:pt x="41" y="43"/>
                    <a:pt x="36" y="43"/>
                  </a:cubicBezTo>
                  <a:cubicBezTo>
                    <a:pt x="32" y="43"/>
                    <a:pt x="28" y="40"/>
                    <a:pt x="28" y="35"/>
                  </a:cubicBezTo>
                  <a:cubicBezTo>
                    <a:pt x="28" y="31"/>
                    <a:pt x="32" y="27"/>
                    <a:pt x="36" y="27"/>
                  </a:cubicBezTo>
                  <a:close/>
                  <a:moveTo>
                    <a:pt x="36" y="27"/>
                  </a:moveTo>
                  <a:cubicBezTo>
                    <a:pt x="36" y="27"/>
                    <a:pt x="36" y="27"/>
                    <a:pt x="36" y="27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3149600" y="3844925"/>
              <a:ext cx="207963" cy="155575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0" y="69"/>
                </a:cxn>
                <a:cxn ang="0">
                  <a:pos x="9" y="77"/>
                </a:cxn>
                <a:cxn ang="0">
                  <a:pos x="102" y="77"/>
                </a:cxn>
                <a:cxn ang="0">
                  <a:pos x="120" y="93"/>
                </a:cxn>
                <a:cxn ang="0">
                  <a:pos x="114" y="77"/>
                </a:cxn>
                <a:cxn ang="0">
                  <a:pos x="116" y="77"/>
                </a:cxn>
                <a:cxn ang="0">
                  <a:pos x="125" y="69"/>
                </a:cxn>
                <a:cxn ang="0">
                  <a:pos x="125" y="9"/>
                </a:cxn>
                <a:cxn ang="0">
                  <a:pos x="116" y="0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88" y="29"/>
                </a:cxn>
                <a:cxn ang="0">
                  <a:pos x="96" y="37"/>
                </a:cxn>
                <a:cxn ang="0">
                  <a:pos x="88" y="45"/>
                </a:cxn>
                <a:cxn ang="0">
                  <a:pos x="80" y="37"/>
                </a:cxn>
                <a:cxn ang="0">
                  <a:pos x="88" y="29"/>
                </a:cxn>
                <a:cxn ang="0">
                  <a:pos x="63" y="29"/>
                </a:cxn>
                <a:cxn ang="0">
                  <a:pos x="71" y="37"/>
                </a:cxn>
                <a:cxn ang="0">
                  <a:pos x="63" y="45"/>
                </a:cxn>
                <a:cxn ang="0">
                  <a:pos x="55" y="37"/>
                </a:cxn>
                <a:cxn ang="0">
                  <a:pos x="63" y="29"/>
                </a:cxn>
                <a:cxn ang="0">
                  <a:pos x="37" y="29"/>
                </a:cxn>
                <a:cxn ang="0">
                  <a:pos x="45" y="37"/>
                </a:cxn>
                <a:cxn ang="0">
                  <a:pos x="37" y="45"/>
                </a:cxn>
                <a:cxn ang="0">
                  <a:pos x="29" y="37"/>
                </a:cxn>
                <a:cxn ang="0">
                  <a:pos x="37" y="29"/>
                </a:cxn>
                <a:cxn ang="0">
                  <a:pos x="37" y="29"/>
                </a:cxn>
                <a:cxn ang="0">
                  <a:pos x="37" y="29"/>
                </a:cxn>
              </a:cxnLst>
              <a:rect l="0" t="0" r="r" b="b"/>
              <a:pathLst>
                <a:path w="125" h="93">
                  <a:moveTo>
                    <a:pt x="0" y="9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0" y="74"/>
                    <a:pt x="4" y="77"/>
                    <a:pt x="9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20" y="93"/>
                    <a:pt x="120" y="93"/>
                    <a:pt x="120" y="93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6" y="77"/>
                    <a:pt x="116" y="77"/>
                    <a:pt x="116" y="77"/>
                  </a:cubicBezTo>
                  <a:cubicBezTo>
                    <a:pt x="121" y="77"/>
                    <a:pt x="125" y="74"/>
                    <a:pt x="125" y="6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4"/>
                    <a:pt x="121" y="0"/>
                    <a:pt x="116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  <a:moveTo>
                    <a:pt x="88" y="29"/>
                  </a:moveTo>
                  <a:cubicBezTo>
                    <a:pt x="93" y="29"/>
                    <a:pt x="96" y="33"/>
                    <a:pt x="96" y="37"/>
                  </a:cubicBezTo>
                  <a:cubicBezTo>
                    <a:pt x="96" y="41"/>
                    <a:pt x="93" y="45"/>
                    <a:pt x="88" y="45"/>
                  </a:cubicBezTo>
                  <a:cubicBezTo>
                    <a:pt x="84" y="45"/>
                    <a:pt x="80" y="41"/>
                    <a:pt x="80" y="37"/>
                  </a:cubicBezTo>
                  <a:cubicBezTo>
                    <a:pt x="80" y="33"/>
                    <a:pt x="84" y="29"/>
                    <a:pt x="88" y="29"/>
                  </a:cubicBezTo>
                  <a:close/>
                  <a:moveTo>
                    <a:pt x="63" y="29"/>
                  </a:moveTo>
                  <a:cubicBezTo>
                    <a:pt x="67" y="29"/>
                    <a:pt x="71" y="33"/>
                    <a:pt x="71" y="37"/>
                  </a:cubicBezTo>
                  <a:cubicBezTo>
                    <a:pt x="71" y="41"/>
                    <a:pt x="67" y="45"/>
                    <a:pt x="63" y="45"/>
                  </a:cubicBezTo>
                  <a:cubicBezTo>
                    <a:pt x="59" y="45"/>
                    <a:pt x="55" y="41"/>
                    <a:pt x="55" y="37"/>
                  </a:cubicBezTo>
                  <a:cubicBezTo>
                    <a:pt x="55" y="33"/>
                    <a:pt x="59" y="29"/>
                    <a:pt x="63" y="29"/>
                  </a:cubicBezTo>
                  <a:close/>
                  <a:moveTo>
                    <a:pt x="37" y="29"/>
                  </a:moveTo>
                  <a:cubicBezTo>
                    <a:pt x="41" y="29"/>
                    <a:pt x="45" y="33"/>
                    <a:pt x="45" y="37"/>
                  </a:cubicBezTo>
                  <a:cubicBezTo>
                    <a:pt x="45" y="41"/>
                    <a:pt x="41" y="45"/>
                    <a:pt x="37" y="45"/>
                  </a:cubicBezTo>
                  <a:cubicBezTo>
                    <a:pt x="32" y="45"/>
                    <a:pt x="29" y="41"/>
                    <a:pt x="29" y="37"/>
                  </a:cubicBezTo>
                  <a:cubicBezTo>
                    <a:pt x="29" y="33"/>
                    <a:pt x="32" y="29"/>
                    <a:pt x="37" y="29"/>
                  </a:cubicBezTo>
                  <a:close/>
                  <a:moveTo>
                    <a:pt x="37" y="29"/>
                  </a:moveTo>
                  <a:cubicBezTo>
                    <a:pt x="37" y="29"/>
                    <a:pt x="37" y="29"/>
                    <a:pt x="37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6243335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Key Policy Topics for USJE</a:t>
            </a:r>
          </a:p>
        </p:txBody>
      </p:sp>
      <p:sp>
        <p:nvSpPr>
          <p:cNvPr id="15" name="Rounded Rectangle 14"/>
          <p:cNvSpPr/>
          <p:nvPr/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/>
              <a:t>Harassment</a:t>
            </a:r>
          </a:p>
        </p:txBody>
      </p:sp>
      <p:sp>
        <p:nvSpPr>
          <p:cNvPr id="20" name="Rounded Rectangle 19"/>
          <p:cNvSpPr/>
          <p:nvPr/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ardrop 3"/>
          <p:cNvSpPr/>
          <p:nvPr/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/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/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/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/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/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/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/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/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/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0527857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Key Policy Topics for USJE</a:t>
            </a:r>
          </a:p>
        </p:txBody>
      </p:sp>
      <p:sp>
        <p:nvSpPr>
          <p:cNvPr id="15" name="Rounded Rectangle 14"/>
          <p:cNvSpPr/>
          <p:nvPr/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/>
              <a:t>Harassment</a:t>
            </a:r>
          </a:p>
        </p:txBody>
      </p:sp>
      <p:sp>
        <p:nvSpPr>
          <p:cNvPr id="20" name="Rounded Rectangle 19"/>
          <p:cNvSpPr/>
          <p:nvPr/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8401878" y="2362201"/>
            <a:ext cx="351182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Mental Health – </a:t>
            </a:r>
          </a:p>
          <a:p>
            <a:pPr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Operational Stress Injuries</a:t>
            </a:r>
          </a:p>
        </p:txBody>
      </p:sp>
      <p:sp>
        <p:nvSpPr>
          <p:cNvPr id="4" name="Teardrop 3"/>
          <p:cNvSpPr/>
          <p:nvPr/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/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/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/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/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/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/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/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/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/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662740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Key Policy Topics for USJE</a:t>
            </a:r>
          </a:p>
        </p:txBody>
      </p:sp>
      <p:sp>
        <p:nvSpPr>
          <p:cNvPr id="15" name="Rounded Rectangle 14"/>
          <p:cNvSpPr/>
          <p:nvPr/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/>
              <a:t>Harassment</a:t>
            </a:r>
          </a:p>
        </p:txBody>
      </p:sp>
      <p:sp>
        <p:nvSpPr>
          <p:cNvPr id="20" name="Rounded Rectangle 19"/>
          <p:cNvSpPr/>
          <p:nvPr/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240178" y="4227881"/>
            <a:ext cx="3633561" cy="16897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Engagement with Indigenous   Members/Initiatives/</a:t>
            </a:r>
          </a:p>
          <a:p>
            <a:pPr algn="r"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Programs</a:t>
            </a:r>
          </a:p>
          <a:p>
            <a:pPr algn="r">
              <a:lnSpc>
                <a:spcPct val="150000"/>
              </a:lnSpc>
              <a:spcAft>
                <a:spcPts val="0"/>
              </a:spcAft>
            </a:pPr>
            <a:endParaRPr lang="en-US" sz="1050" dirty="0"/>
          </a:p>
        </p:txBody>
      </p:sp>
      <p:sp>
        <p:nvSpPr>
          <p:cNvPr id="22" name="Rounded Rectangle 21"/>
          <p:cNvSpPr/>
          <p:nvPr/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8401878" y="2362201"/>
            <a:ext cx="351182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Mental Health – </a:t>
            </a:r>
          </a:p>
          <a:p>
            <a:pPr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Operational Stress Injuries</a:t>
            </a:r>
          </a:p>
        </p:txBody>
      </p:sp>
      <p:sp>
        <p:nvSpPr>
          <p:cNvPr id="4" name="Teardrop 3"/>
          <p:cNvSpPr/>
          <p:nvPr/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/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/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/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/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/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/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/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/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/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3529489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3077" y="455944"/>
            <a:ext cx="11157817" cy="660511"/>
          </a:xfrm>
        </p:spPr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Key Policy Topics for USJE</a:t>
            </a:r>
          </a:p>
        </p:txBody>
      </p:sp>
      <p:sp>
        <p:nvSpPr>
          <p:cNvPr id="15" name="Rounded Rectangle 14"/>
          <p:cNvSpPr/>
          <p:nvPr/>
        </p:nvSpPr>
        <p:spPr>
          <a:xfrm rot="5400000">
            <a:off x="3739248" y="2888421"/>
            <a:ext cx="621506" cy="55563"/>
          </a:xfrm>
          <a:prstGeom prst="roundRect">
            <a:avLst>
              <a:gd name="adj" fmla="val 50000"/>
            </a:avLst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1049005" y="2632050"/>
            <a:ext cx="2856610" cy="5682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en-US" sz="2800" b="1" dirty="0"/>
              <a:t>Harassment</a:t>
            </a:r>
          </a:p>
        </p:txBody>
      </p:sp>
      <p:sp>
        <p:nvSpPr>
          <p:cNvPr id="20" name="Rounded Rectangle 19"/>
          <p:cNvSpPr/>
          <p:nvPr/>
        </p:nvSpPr>
        <p:spPr>
          <a:xfrm rot="5400000">
            <a:off x="3697843" y="4935914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240178" y="4428352"/>
            <a:ext cx="3633561" cy="128881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Engagement with Indigenous   </a:t>
            </a:r>
            <a:r>
              <a:rPr lang="en-US" sz="2000" b="1" dirty="0">
                <a:solidFill>
                  <a:schemeClr val="tx2"/>
                </a:solidFill>
              </a:rPr>
              <a:t>Members/Initiatives/Programs</a:t>
            </a:r>
          </a:p>
          <a:p>
            <a:pPr algn="r">
              <a:lnSpc>
                <a:spcPct val="150000"/>
              </a:lnSpc>
              <a:spcAft>
                <a:spcPts val="0"/>
              </a:spcAft>
            </a:pPr>
            <a:endParaRPr lang="en-US" sz="1050" dirty="0"/>
          </a:p>
        </p:txBody>
      </p:sp>
      <p:sp>
        <p:nvSpPr>
          <p:cNvPr id="22" name="Rounded Rectangle 21"/>
          <p:cNvSpPr/>
          <p:nvPr/>
        </p:nvSpPr>
        <p:spPr>
          <a:xfrm rot="5400000">
            <a:off x="7918386" y="2888420"/>
            <a:ext cx="621506" cy="55563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5400000">
            <a:off x="7919220" y="4996506"/>
            <a:ext cx="621506" cy="57233"/>
          </a:xfrm>
          <a:prstGeom prst="roundRect">
            <a:avLst>
              <a:gd name="adj" fmla="val 50000"/>
            </a:avLst>
          </a:prstGeom>
          <a:solidFill>
            <a:srgbClr val="882930"/>
          </a:solidFill>
          <a:ln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8401878" y="2362201"/>
            <a:ext cx="3511826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Mental Health – </a:t>
            </a:r>
          </a:p>
          <a:p>
            <a:pPr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</a:rPr>
              <a:t>Operational Stress Injuries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8401878" y="4625012"/>
            <a:ext cx="3246783" cy="8002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tx2"/>
                </a:solidFill>
              </a:rPr>
              <a:t>Community Involvement</a:t>
            </a:r>
          </a:p>
        </p:txBody>
      </p:sp>
      <p:sp>
        <p:nvSpPr>
          <p:cNvPr id="4" name="Teardrop 3"/>
          <p:cNvSpPr/>
          <p:nvPr/>
        </p:nvSpPr>
        <p:spPr>
          <a:xfrm>
            <a:off x="4164550" y="4169792"/>
            <a:ext cx="1794463" cy="1794463"/>
          </a:xfrm>
          <a:prstGeom prst="teardrop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ardrop 4"/>
          <p:cNvSpPr/>
          <p:nvPr/>
        </p:nvSpPr>
        <p:spPr>
          <a:xfrm rot="10800000">
            <a:off x="6103420" y="2279757"/>
            <a:ext cx="1966771" cy="1783006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ardrop 5"/>
          <p:cNvSpPr/>
          <p:nvPr/>
        </p:nvSpPr>
        <p:spPr>
          <a:xfrm rot="5400000">
            <a:off x="4220888" y="2308547"/>
            <a:ext cx="1794714" cy="1737140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6200000">
            <a:off x="6189379" y="4095566"/>
            <a:ext cx="1768422" cy="1968956"/>
          </a:xfrm>
          <a:prstGeom prst="teardrop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Block Arc 8"/>
          <p:cNvSpPr/>
          <p:nvPr/>
        </p:nvSpPr>
        <p:spPr>
          <a:xfrm rot="2129042">
            <a:off x="6218883" y="2400369"/>
            <a:ext cx="1585111" cy="158511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/>
        </p:nvSpPr>
        <p:spPr>
          <a:xfrm rot="18927041">
            <a:off x="4609907" y="2708677"/>
            <a:ext cx="931351" cy="931351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Block Arc 12"/>
          <p:cNvSpPr/>
          <p:nvPr/>
        </p:nvSpPr>
        <p:spPr>
          <a:xfrm rot="13327656">
            <a:off x="4380576" y="4355426"/>
            <a:ext cx="1362412" cy="1362412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/>
        </p:nvSpPr>
        <p:spPr>
          <a:xfrm rot="7643042">
            <a:off x="6627756" y="4629817"/>
            <a:ext cx="1002965" cy="1002965"/>
          </a:xfrm>
          <a:prstGeom prst="blockArc">
            <a:avLst>
              <a:gd name="adj1" fmla="val 10800000"/>
              <a:gd name="adj2" fmla="val 21544687"/>
              <a:gd name="adj3" fmla="val 18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77"/>
          <p:cNvSpPr>
            <a:spLocks noEditPoints="1"/>
          </p:cNvSpPr>
          <p:nvPr/>
        </p:nvSpPr>
        <p:spPr bwMode="auto">
          <a:xfrm>
            <a:off x="6613480" y="4581831"/>
            <a:ext cx="667222" cy="628977"/>
          </a:xfrm>
          <a:custGeom>
            <a:avLst/>
            <a:gdLst/>
            <a:ahLst/>
            <a:cxnLst>
              <a:cxn ang="0">
                <a:pos x="177" y="145"/>
              </a:cxn>
              <a:cxn ang="0">
                <a:pos x="177" y="209"/>
              </a:cxn>
              <a:cxn ang="0">
                <a:pos x="144" y="209"/>
              </a:cxn>
              <a:cxn ang="0">
                <a:pos x="144" y="145"/>
              </a:cxn>
              <a:cxn ang="0">
                <a:pos x="177" y="145"/>
              </a:cxn>
              <a:cxn ang="0">
                <a:pos x="177" y="145"/>
              </a:cxn>
              <a:cxn ang="0">
                <a:pos x="47" y="114"/>
              </a:cxn>
              <a:cxn ang="0">
                <a:pos x="53" y="108"/>
              </a:cxn>
              <a:cxn ang="0">
                <a:pos x="129" y="36"/>
              </a:cxn>
              <a:cxn ang="0">
                <a:pos x="207" y="112"/>
              </a:cxn>
              <a:cxn ang="0">
                <a:pos x="210" y="114"/>
              </a:cxn>
              <a:cxn ang="0">
                <a:pos x="210" y="211"/>
              </a:cxn>
              <a:cxn ang="0">
                <a:pos x="193" y="210"/>
              </a:cxn>
              <a:cxn ang="0">
                <a:pos x="193" y="129"/>
              </a:cxn>
              <a:cxn ang="0">
                <a:pos x="128" y="129"/>
              </a:cxn>
              <a:cxn ang="0">
                <a:pos x="128" y="210"/>
              </a:cxn>
              <a:cxn ang="0">
                <a:pos x="47" y="209"/>
              </a:cxn>
              <a:cxn ang="0">
                <a:pos x="47" y="114"/>
              </a:cxn>
              <a:cxn ang="0">
                <a:pos x="47" y="114"/>
              </a:cxn>
              <a:cxn ang="0">
                <a:pos x="128" y="0"/>
              </a:cxn>
              <a:cxn ang="0">
                <a:pos x="112" y="16"/>
              </a:cxn>
              <a:cxn ang="0">
                <a:pos x="0" y="129"/>
              </a:cxn>
              <a:cxn ang="0">
                <a:pos x="16" y="145"/>
              </a:cxn>
              <a:cxn ang="0">
                <a:pos x="32" y="129"/>
              </a:cxn>
              <a:cxn ang="0">
                <a:pos x="32" y="225"/>
              </a:cxn>
              <a:cxn ang="0">
                <a:pos x="128" y="225"/>
              </a:cxn>
              <a:cxn ang="0">
                <a:pos x="193" y="225"/>
              </a:cxn>
              <a:cxn ang="0">
                <a:pos x="225" y="225"/>
              </a:cxn>
              <a:cxn ang="0">
                <a:pos x="225" y="129"/>
              </a:cxn>
              <a:cxn ang="0">
                <a:pos x="241" y="145"/>
              </a:cxn>
              <a:cxn ang="0">
                <a:pos x="257" y="129"/>
              </a:cxn>
              <a:cxn ang="0">
                <a:pos x="144" y="16"/>
              </a:cxn>
              <a:cxn ang="0">
                <a:pos x="128" y="0"/>
              </a:cxn>
              <a:cxn ang="0">
                <a:pos x="128" y="0"/>
              </a:cxn>
              <a:cxn ang="0">
                <a:pos x="64" y="129"/>
              </a:cxn>
              <a:cxn ang="0">
                <a:pos x="64" y="177"/>
              </a:cxn>
              <a:cxn ang="0">
                <a:pos x="112" y="177"/>
              </a:cxn>
              <a:cxn ang="0">
                <a:pos x="112" y="129"/>
              </a:cxn>
              <a:cxn ang="0">
                <a:pos x="64" y="129"/>
              </a:cxn>
              <a:cxn ang="0">
                <a:pos x="64" y="129"/>
              </a:cxn>
            </a:cxnLst>
            <a:rect l="0" t="0" r="r" b="b"/>
            <a:pathLst>
              <a:path w="257" h="225">
                <a:moveTo>
                  <a:pt x="177" y="145"/>
                </a:moveTo>
                <a:lnTo>
                  <a:pt x="177" y="209"/>
                </a:lnTo>
                <a:lnTo>
                  <a:pt x="144" y="209"/>
                </a:lnTo>
                <a:lnTo>
                  <a:pt x="144" y="145"/>
                </a:lnTo>
                <a:lnTo>
                  <a:pt x="177" y="145"/>
                </a:lnTo>
                <a:lnTo>
                  <a:pt x="177" y="145"/>
                </a:lnTo>
                <a:close/>
                <a:moveTo>
                  <a:pt x="47" y="114"/>
                </a:moveTo>
                <a:lnTo>
                  <a:pt x="53" y="108"/>
                </a:lnTo>
                <a:lnTo>
                  <a:pt x="129" y="36"/>
                </a:lnTo>
                <a:lnTo>
                  <a:pt x="207" y="112"/>
                </a:lnTo>
                <a:lnTo>
                  <a:pt x="210" y="114"/>
                </a:lnTo>
                <a:lnTo>
                  <a:pt x="210" y="211"/>
                </a:lnTo>
                <a:lnTo>
                  <a:pt x="193" y="210"/>
                </a:lnTo>
                <a:lnTo>
                  <a:pt x="193" y="129"/>
                </a:lnTo>
                <a:lnTo>
                  <a:pt x="128" y="129"/>
                </a:lnTo>
                <a:lnTo>
                  <a:pt x="128" y="210"/>
                </a:lnTo>
                <a:lnTo>
                  <a:pt x="47" y="209"/>
                </a:lnTo>
                <a:lnTo>
                  <a:pt x="47" y="114"/>
                </a:lnTo>
                <a:lnTo>
                  <a:pt x="47" y="114"/>
                </a:lnTo>
                <a:close/>
                <a:moveTo>
                  <a:pt x="128" y="0"/>
                </a:moveTo>
                <a:lnTo>
                  <a:pt x="112" y="16"/>
                </a:lnTo>
                <a:lnTo>
                  <a:pt x="0" y="129"/>
                </a:lnTo>
                <a:lnTo>
                  <a:pt x="16" y="145"/>
                </a:lnTo>
                <a:lnTo>
                  <a:pt x="32" y="129"/>
                </a:lnTo>
                <a:lnTo>
                  <a:pt x="32" y="225"/>
                </a:lnTo>
                <a:lnTo>
                  <a:pt x="128" y="225"/>
                </a:lnTo>
                <a:lnTo>
                  <a:pt x="193" y="225"/>
                </a:lnTo>
                <a:lnTo>
                  <a:pt x="225" y="225"/>
                </a:lnTo>
                <a:lnTo>
                  <a:pt x="225" y="129"/>
                </a:lnTo>
                <a:lnTo>
                  <a:pt x="241" y="145"/>
                </a:lnTo>
                <a:lnTo>
                  <a:pt x="257" y="129"/>
                </a:lnTo>
                <a:lnTo>
                  <a:pt x="144" y="16"/>
                </a:lnTo>
                <a:lnTo>
                  <a:pt x="128" y="0"/>
                </a:lnTo>
                <a:lnTo>
                  <a:pt x="128" y="0"/>
                </a:lnTo>
                <a:close/>
                <a:moveTo>
                  <a:pt x="64" y="129"/>
                </a:moveTo>
                <a:lnTo>
                  <a:pt x="64" y="177"/>
                </a:lnTo>
                <a:lnTo>
                  <a:pt x="112" y="177"/>
                </a:lnTo>
                <a:lnTo>
                  <a:pt x="112" y="129"/>
                </a:lnTo>
                <a:lnTo>
                  <a:pt x="64" y="129"/>
                </a:lnTo>
                <a:lnTo>
                  <a:pt x="64" y="129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40"/>
          <p:cNvSpPr>
            <a:spLocks noEditPoints="1"/>
          </p:cNvSpPr>
          <p:nvPr/>
        </p:nvSpPr>
        <p:spPr bwMode="auto">
          <a:xfrm>
            <a:off x="6665843" y="2764435"/>
            <a:ext cx="793497" cy="813651"/>
          </a:xfrm>
          <a:custGeom>
            <a:avLst/>
            <a:gdLst/>
            <a:ahLst/>
            <a:cxnLst>
              <a:cxn ang="0">
                <a:pos x="305" y="150"/>
              </a:cxn>
              <a:cxn ang="0">
                <a:pos x="281" y="147"/>
              </a:cxn>
              <a:cxn ang="0">
                <a:pos x="235" y="129"/>
              </a:cxn>
              <a:cxn ang="0">
                <a:pos x="200" y="75"/>
              </a:cxn>
              <a:cxn ang="0">
                <a:pos x="305" y="0"/>
              </a:cxn>
              <a:cxn ang="0">
                <a:pos x="401" y="75"/>
              </a:cxn>
              <a:cxn ang="0">
                <a:pos x="305" y="150"/>
              </a:cxn>
              <a:cxn ang="0">
                <a:pos x="176" y="288"/>
              </a:cxn>
              <a:cxn ang="0">
                <a:pos x="242" y="324"/>
              </a:cxn>
              <a:cxn ang="0">
                <a:pos x="250" y="374"/>
              </a:cxn>
              <a:cxn ang="0">
                <a:pos x="1" y="374"/>
              </a:cxn>
              <a:cxn ang="0">
                <a:pos x="12" y="322"/>
              </a:cxn>
              <a:cxn ang="0">
                <a:pos x="76" y="288"/>
              </a:cxn>
              <a:cxn ang="0">
                <a:pos x="102" y="243"/>
              </a:cxn>
              <a:cxn ang="0">
                <a:pos x="102" y="234"/>
              </a:cxn>
              <a:cxn ang="0">
                <a:pos x="76" y="186"/>
              </a:cxn>
              <a:cxn ang="0">
                <a:pos x="76" y="152"/>
              </a:cxn>
              <a:cxn ang="0">
                <a:pos x="117" y="98"/>
              </a:cxn>
              <a:cxn ang="0">
                <a:pos x="138" y="108"/>
              </a:cxn>
              <a:cxn ang="0">
                <a:pos x="176" y="152"/>
              </a:cxn>
              <a:cxn ang="0">
                <a:pos x="176" y="190"/>
              </a:cxn>
              <a:cxn ang="0">
                <a:pos x="152" y="234"/>
              </a:cxn>
              <a:cxn ang="0">
                <a:pos x="151" y="242"/>
              </a:cxn>
              <a:cxn ang="0">
                <a:pos x="176" y="288"/>
              </a:cxn>
              <a:cxn ang="0">
                <a:pos x="226" y="200"/>
              </a:cxn>
              <a:cxn ang="0">
                <a:pos x="201" y="175"/>
              </a:cxn>
              <a:cxn ang="0">
                <a:pos x="226" y="150"/>
              </a:cxn>
              <a:cxn ang="0">
                <a:pos x="250" y="175"/>
              </a:cxn>
              <a:cxn ang="0">
                <a:pos x="226" y="200"/>
              </a:cxn>
            </a:cxnLst>
            <a:rect l="0" t="0" r="r" b="b"/>
            <a:pathLst>
              <a:path w="401" h="374">
                <a:moveTo>
                  <a:pt x="305" y="150"/>
                </a:moveTo>
                <a:cubicBezTo>
                  <a:pt x="298" y="150"/>
                  <a:pt x="288" y="148"/>
                  <a:pt x="281" y="147"/>
                </a:cubicBezTo>
                <a:cubicBezTo>
                  <a:pt x="253" y="139"/>
                  <a:pt x="241" y="133"/>
                  <a:pt x="235" y="129"/>
                </a:cubicBezTo>
                <a:cubicBezTo>
                  <a:pt x="211" y="115"/>
                  <a:pt x="200" y="99"/>
                  <a:pt x="200" y="75"/>
                </a:cubicBezTo>
                <a:cubicBezTo>
                  <a:pt x="200" y="33"/>
                  <a:pt x="246" y="0"/>
                  <a:pt x="305" y="0"/>
                </a:cubicBezTo>
                <a:cubicBezTo>
                  <a:pt x="365" y="0"/>
                  <a:pt x="401" y="33"/>
                  <a:pt x="401" y="75"/>
                </a:cubicBezTo>
                <a:cubicBezTo>
                  <a:pt x="401" y="118"/>
                  <a:pt x="365" y="150"/>
                  <a:pt x="305" y="150"/>
                </a:cubicBezTo>
                <a:close/>
                <a:moveTo>
                  <a:pt x="176" y="288"/>
                </a:moveTo>
                <a:cubicBezTo>
                  <a:pt x="213" y="293"/>
                  <a:pt x="237" y="316"/>
                  <a:pt x="242" y="324"/>
                </a:cubicBezTo>
                <a:cubicBezTo>
                  <a:pt x="250" y="339"/>
                  <a:pt x="250" y="374"/>
                  <a:pt x="250" y="374"/>
                </a:cubicBezTo>
                <a:cubicBezTo>
                  <a:pt x="1" y="374"/>
                  <a:pt x="1" y="374"/>
                  <a:pt x="1" y="374"/>
                </a:cubicBezTo>
                <a:cubicBezTo>
                  <a:pt x="1" y="374"/>
                  <a:pt x="0" y="337"/>
                  <a:pt x="12" y="322"/>
                </a:cubicBezTo>
                <a:cubicBezTo>
                  <a:pt x="19" y="315"/>
                  <a:pt x="40" y="293"/>
                  <a:pt x="76" y="288"/>
                </a:cubicBezTo>
                <a:cubicBezTo>
                  <a:pt x="112" y="282"/>
                  <a:pt x="101" y="242"/>
                  <a:pt x="102" y="243"/>
                </a:cubicBezTo>
                <a:cubicBezTo>
                  <a:pt x="103" y="244"/>
                  <a:pt x="102" y="234"/>
                  <a:pt x="102" y="234"/>
                </a:cubicBezTo>
                <a:cubicBezTo>
                  <a:pt x="102" y="234"/>
                  <a:pt x="76" y="209"/>
                  <a:pt x="76" y="186"/>
                </a:cubicBezTo>
                <a:cubicBezTo>
                  <a:pt x="76" y="164"/>
                  <a:pt x="76" y="152"/>
                  <a:pt x="76" y="152"/>
                </a:cubicBezTo>
                <a:cubicBezTo>
                  <a:pt x="76" y="152"/>
                  <a:pt x="80" y="98"/>
                  <a:pt x="117" y="98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171" y="108"/>
                  <a:pt x="176" y="152"/>
                  <a:pt x="176" y="152"/>
                </a:cubicBezTo>
                <a:cubicBezTo>
                  <a:pt x="176" y="190"/>
                  <a:pt x="176" y="190"/>
                  <a:pt x="176" y="190"/>
                </a:cubicBezTo>
                <a:cubicBezTo>
                  <a:pt x="176" y="190"/>
                  <a:pt x="172" y="222"/>
                  <a:pt x="152" y="234"/>
                </a:cubicBezTo>
                <a:cubicBezTo>
                  <a:pt x="152" y="234"/>
                  <a:pt x="150" y="243"/>
                  <a:pt x="151" y="242"/>
                </a:cubicBezTo>
                <a:cubicBezTo>
                  <a:pt x="152" y="242"/>
                  <a:pt x="141" y="282"/>
                  <a:pt x="176" y="288"/>
                </a:cubicBezTo>
                <a:close/>
                <a:moveTo>
                  <a:pt x="226" y="200"/>
                </a:moveTo>
                <a:cubicBezTo>
                  <a:pt x="212" y="200"/>
                  <a:pt x="201" y="189"/>
                  <a:pt x="201" y="175"/>
                </a:cubicBezTo>
                <a:cubicBezTo>
                  <a:pt x="201" y="161"/>
                  <a:pt x="212" y="150"/>
                  <a:pt x="226" y="150"/>
                </a:cubicBezTo>
                <a:cubicBezTo>
                  <a:pt x="239" y="150"/>
                  <a:pt x="250" y="161"/>
                  <a:pt x="250" y="175"/>
                </a:cubicBezTo>
                <a:cubicBezTo>
                  <a:pt x="250" y="189"/>
                  <a:pt x="239" y="200"/>
                  <a:pt x="226" y="200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36"/>
          <p:cNvSpPr>
            <a:spLocks/>
          </p:cNvSpPr>
          <p:nvPr/>
        </p:nvSpPr>
        <p:spPr bwMode="auto">
          <a:xfrm>
            <a:off x="5075583" y="3052556"/>
            <a:ext cx="465067" cy="512280"/>
          </a:xfrm>
          <a:custGeom>
            <a:avLst/>
            <a:gdLst/>
            <a:ahLst/>
            <a:cxnLst>
              <a:cxn ang="0">
                <a:pos x="103" y="125"/>
              </a:cxn>
              <a:cxn ang="0">
                <a:pos x="199" y="25"/>
              </a:cxn>
              <a:cxn ang="0">
                <a:pos x="263" y="65"/>
              </a:cxn>
              <a:cxn ang="0">
                <a:pos x="258" y="135"/>
              </a:cxn>
              <a:cxn ang="0">
                <a:pos x="277" y="148"/>
              </a:cxn>
              <a:cxn ang="0">
                <a:pos x="246" y="196"/>
              </a:cxn>
              <a:cxn ang="0">
                <a:pos x="227" y="227"/>
              </a:cxn>
              <a:cxn ang="0">
                <a:pos x="223" y="257"/>
              </a:cxn>
              <a:cxn ang="0">
                <a:pos x="255" y="265"/>
              </a:cxn>
              <a:cxn ang="0">
                <a:pos x="309" y="272"/>
              </a:cxn>
              <a:cxn ang="0">
                <a:pos x="365" y="303"/>
              </a:cxn>
              <a:cxn ang="0">
                <a:pos x="370" y="350"/>
              </a:cxn>
              <a:cxn ang="0">
                <a:pos x="0" y="350"/>
              </a:cxn>
              <a:cxn ang="0">
                <a:pos x="1" y="304"/>
              </a:cxn>
              <a:cxn ang="0">
                <a:pos x="133" y="258"/>
              </a:cxn>
              <a:cxn ang="0">
                <a:pos x="135" y="229"/>
              </a:cxn>
              <a:cxn ang="0">
                <a:pos x="120" y="192"/>
              </a:cxn>
              <a:cxn ang="0">
                <a:pos x="108" y="183"/>
              </a:cxn>
              <a:cxn ang="0">
                <a:pos x="98" y="130"/>
              </a:cxn>
              <a:cxn ang="0">
                <a:pos x="101" y="130"/>
              </a:cxn>
              <a:cxn ang="0">
                <a:pos x="104" y="130"/>
              </a:cxn>
              <a:cxn ang="0">
                <a:pos x="103" y="125"/>
              </a:cxn>
            </a:cxnLst>
            <a:rect l="0" t="0" r="r" b="b"/>
            <a:pathLst>
              <a:path w="378" h="350">
                <a:moveTo>
                  <a:pt x="103" y="125"/>
                </a:moveTo>
                <a:cubicBezTo>
                  <a:pt x="103" y="125"/>
                  <a:pt x="74" y="0"/>
                  <a:pt x="199" y="25"/>
                </a:cubicBezTo>
                <a:cubicBezTo>
                  <a:pt x="199" y="25"/>
                  <a:pt x="259" y="15"/>
                  <a:pt x="263" y="65"/>
                </a:cubicBezTo>
                <a:cubicBezTo>
                  <a:pt x="268" y="116"/>
                  <a:pt x="258" y="135"/>
                  <a:pt x="258" y="135"/>
                </a:cubicBezTo>
                <a:cubicBezTo>
                  <a:pt x="258" y="135"/>
                  <a:pt x="277" y="131"/>
                  <a:pt x="277" y="148"/>
                </a:cubicBezTo>
                <a:cubicBezTo>
                  <a:pt x="277" y="165"/>
                  <a:pt x="263" y="192"/>
                  <a:pt x="246" y="196"/>
                </a:cubicBezTo>
                <a:cubicBezTo>
                  <a:pt x="246" y="196"/>
                  <a:pt x="241" y="212"/>
                  <a:pt x="227" y="227"/>
                </a:cubicBezTo>
                <a:cubicBezTo>
                  <a:pt x="221" y="234"/>
                  <a:pt x="221" y="254"/>
                  <a:pt x="223" y="257"/>
                </a:cubicBezTo>
                <a:cubicBezTo>
                  <a:pt x="224" y="258"/>
                  <a:pt x="237" y="262"/>
                  <a:pt x="255" y="265"/>
                </a:cubicBezTo>
                <a:cubicBezTo>
                  <a:pt x="271" y="268"/>
                  <a:pt x="290" y="268"/>
                  <a:pt x="309" y="272"/>
                </a:cubicBezTo>
                <a:cubicBezTo>
                  <a:pt x="353" y="279"/>
                  <a:pt x="359" y="295"/>
                  <a:pt x="365" y="303"/>
                </a:cubicBezTo>
                <a:cubicBezTo>
                  <a:pt x="378" y="323"/>
                  <a:pt x="370" y="350"/>
                  <a:pt x="370" y="350"/>
                </a:cubicBezTo>
                <a:cubicBezTo>
                  <a:pt x="0" y="350"/>
                  <a:pt x="0" y="350"/>
                  <a:pt x="0" y="350"/>
                </a:cubicBezTo>
                <a:cubicBezTo>
                  <a:pt x="1" y="304"/>
                  <a:pt x="1" y="304"/>
                  <a:pt x="1" y="304"/>
                </a:cubicBezTo>
                <a:cubicBezTo>
                  <a:pt x="1" y="304"/>
                  <a:pt x="9" y="266"/>
                  <a:pt x="133" y="258"/>
                </a:cubicBezTo>
                <a:cubicBezTo>
                  <a:pt x="133" y="258"/>
                  <a:pt x="137" y="257"/>
                  <a:pt x="135" y="229"/>
                </a:cubicBezTo>
                <a:cubicBezTo>
                  <a:pt x="135" y="229"/>
                  <a:pt x="120" y="201"/>
                  <a:pt x="120" y="192"/>
                </a:cubicBezTo>
                <a:cubicBezTo>
                  <a:pt x="120" y="190"/>
                  <a:pt x="113" y="188"/>
                  <a:pt x="108" y="183"/>
                </a:cubicBezTo>
                <a:cubicBezTo>
                  <a:pt x="94" y="169"/>
                  <a:pt x="81" y="139"/>
                  <a:pt x="98" y="130"/>
                </a:cubicBezTo>
                <a:cubicBezTo>
                  <a:pt x="101" y="130"/>
                  <a:pt x="101" y="130"/>
                  <a:pt x="101" y="130"/>
                </a:cubicBezTo>
                <a:cubicBezTo>
                  <a:pt x="104" y="130"/>
                  <a:pt x="104" y="130"/>
                  <a:pt x="104" y="130"/>
                </a:cubicBezTo>
                <a:lnTo>
                  <a:pt x="103" y="12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5"/>
          <p:cNvSpPr>
            <a:spLocks/>
          </p:cNvSpPr>
          <p:nvPr/>
        </p:nvSpPr>
        <p:spPr bwMode="auto">
          <a:xfrm>
            <a:off x="5034732" y="3066503"/>
            <a:ext cx="200738" cy="510159"/>
          </a:xfrm>
          <a:custGeom>
            <a:avLst/>
            <a:gdLst/>
            <a:ahLst/>
            <a:cxnLst>
              <a:cxn ang="0">
                <a:pos x="157" y="77"/>
              </a:cxn>
              <a:cxn ang="0">
                <a:pos x="174" y="21"/>
              </a:cxn>
              <a:cxn ang="0">
                <a:pos x="88" y="62"/>
              </a:cxn>
              <a:cxn ang="0">
                <a:pos x="84" y="112"/>
              </a:cxn>
              <a:cxn ang="0">
                <a:pos x="78" y="150"/>
              </a:cxn>
              <a:cxn ang="0">
                <a:pos x="97" y="180"/>
              </a:cxn>
              <a:cxn ang="0">
                <a:pos x="115" y="209"/>
              </a:cxn>
              <a:cxn ang="0">
                <a:pos x="111" y="226"/>
              </a:cxn>
              <a:cxn ang="0">
                <a:pos x="0" y="268"/>
              </a:cxn>
              <a:cxn ang="0">
                <a:pos x="0" y="321"/>
              </a:cxn>
              <a:cxn ang="0">
                <a:pos x="58" y="321"/>
              </a:cxn>
              <a:cxn ang="0">
                <a:pos x="60" y="285"/>
              </a:cxn>
              <a:cxn ang="0">
                <a:pos x="103" y="246"/>
              </a:cxn>
              <a:cxn ang="0">
                <a:pos x="192" y="229"/>
              </a:cxn>
              <a:cxn ang="0">
                <a:pos x="182" y="203"/>
              </a:cxn>
              <a:cxn ang="0">
                <a:pos x="158" y="172"/>
              </a:cxn>
              <a:cxn ang="0">
                <a:pos x="156" y="101"/>
              </a:cxn>
              <a:cxn ang="0">
                <a:pos x="157" y="77"/>
              </a:cxn>
            </a:cxnLst>
            <a:rect l="0" t="0" r="r" b="b"/>
            <a:pathLst>
              <a:path w="192" h="321">
                <a:moveTo>
                  <a:pt x="157" y="77"/>
                </a:moveTo>
                <a:cubicBezTo>
                  <a:pt x="157" y="58"/>
                  <a:pt x="157" y="34"/>
                  <a:pt x="174" y="21"/>
                </a:cubicBezTo>
                <a:cubicBezTo>
                  <a:pt x="174" y="21"/>
                  <a:pt x="120" y="0"/>
                  <a:pt x="88" y="62"/>
                </a:cubicBezTo>
                <a:cubicBezTo>
                  <a:pt x="86" y="66"/>
                  <a:pt x="84" y="112"/>
                  <a:pt x="84" y="112"/>
                </a:cubicBezTo>
                <a:cubicBezTo>
                  <a:pt x="84" y="112"/>
                  <a:pt x="64" y="114"/>
                  <a:pt x="78" y="150"/>
                </a:cubicBezTo>
                <a:cubicBezTo>
                  <a:pt x="91" y="185"/>
                  <a:pt x="97" y="180"/>
                  <a:pt x="97" y="180"/>
                </a:cubicBezTo>
                <a:cubicBezTo>
                  <a:pt x="97" y="180"/>
                  <a:pt x="112" y="209"/>
                  <a:pt x="115" y="209"/>
                </a:cubicBezTo>
                <a:cubicBezTo>
                  <a:pt x="119" y="209"/>
                  <a:pt x="114" y="226"/>
                  <a:pt x="111" y="226"/>
                </a:cubicBezTo>
                <a:cubicBezTo>
                  <a:pt x="108" y="226"/>
                  <a:pt x="4" y="231"/>
                  <a:pt x="0" y="268"/>
                </a:cubicBezTo>
                <a:cubicBezTo>
                  <a:pt x="0" y="321"/>
                  <a:pt x="0" y="321"/>
                  <a:pt x="0" y="321"/>
                </a:cubicBezTo>
                <a:cubicBezTo>
                  <a:pt x="58" y="321"/>
                  <a:pt x="58" y="321"/>
                  <a:pt x="58" y="321"/>
                </a:cubicBezTo>
                <a:cubicBezTo>
                  <a:pt x="60" y="285"/>
                  <a:pt x="60" y="285"/>
                  <a:pt x="60" y="285"/>
                </a:cubicBezTo>
                <a:cubicBezTo>
                  <a:pt x="60" y="285"/>
                  <a:pt x="49" y="262"/>
                  <a:pt x="103" y="246"/>
                </a:cubicBezTo>
                <a:cubicBezTo>
                  <a:pt x="157" y="229"/>
                  <a:pt x="192" y="229"/>
                  <a:pt x="192" y="229"/>
                </a:cubicBezTo>
                <a:cubicBezTo>
                  <a:pt x="192" y="229"/>
                  <a:pt x="190" y="220"/>
                  <a:pt x="182" y="203"/>
                </a:cubicBezTo>
                <a:cubicBezTo>
                  <a:pt x="173" y="186"/>
                  <a:pt x="158" y="172"/>
                  <a:pt x="158" y="172"/>
                </a:cubicBezTo>
                <a:cubicBezTo>
                  <a:pt x="158" y="172"/>
                  <a:pt x="124" y="112"/>
                  <a:pt x="156" y="101"/>
                </a:cubicBezTo>
                <a:cubicBezTo>
                  <a:pt x="156" y="101"/>
                  <a:pt x="157" y="90"/>
                  <a:pt x="157" y="7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4754087" y="4652942"/>
            <a:ext cx="642991" cy="705609"/>
            <a:chOff x="5613400" y="2541588"/>
            <a:chExt cx="296863" cy="296863"/>
          </a:xfrm>
          <a:solidFill>
            <a:schemeClr val="bg2"/>
          </a:solidFill>
        </p:grpSpPr>
        <p:sp>
          <p:nvSpPr>
            <p:cNvPr id="35" name="Freeform 114"/>
            <p:cNvSpPr>
              <a:spLocks/>
            </p:cNvSpPr>
            <p:nvPr/>
          </p:nvSpPr>
          <p:spPr bwMode="auto">
            <a:xfrm>
              <a:off x="5688013" y="2633663"/>
              <a:ext cx="222250" cy="204788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65" y="0"/>
                </a:cxn>
                <a:cxn ang="0">
                  <a:pos x="65" y="7"/>
                </a:cxn>
                <a:cxn ang="0">
                  <a:pos x="43" y="29"/>
                </a:cxn>
                <a:cxn ang="0">
                  <a:pos x="10" y="29"/>
                </a:cxn>
                <a:cxn ang="0">
                  <a:pos x="0" y="39"/>
                </a:cxn>
                <a:cxn ang="0">
                  <a:pos x="0" y="44"/>
                </a:cxn>
                <a:cxn ang="0">
                  <a:pos x="14" y="58"/>
                </a:cxn>
                <a:cxn ang="0">
                  <a:pos x="50" y="58"/>
                </a:cxn>
                <a:cxn ang="0">
                  <a:pos x="72" y="80"/>
                </a:cxn>
                <a:cxn ang="0">
                  <a:pos x="72" y="58"/>
                </a:cxn>
                <a:cxn ang="0">
                  <a:pos x="87" y="44"/>
                </a:cxn>
                <a:cxn ang="0">
                  <a:pos x="87" y="15"/>
                </a:cxn>
                <a:cxn ang="0">
                  <a:pos x="72" y="0"/>
                </a:cxn>
              </a:cxnLst>
              <a:rect l="0" t="0" r="r" b="b"/>
              <a:pathLst>
                <a:path w="87" h="80">
                  <a:moveTo>
                    <a:pt x="72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19"/>
                    <a:pt x="54" y="29"/>
                    <a:pt x="4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4"/>
                  </a:cubicBezTo>
                  <a:cubicBezTo>
                    <a:pt x="87" y="15"/>
                    <a:pt x="87" y="15"/>
                    <a:pt x="87" y="15"/>
                  </a:cubicBezTo>
                  <a:cubicBezTo>
                    <a:pt x="87" y="7"/>
                    <a:pt x="79" y="0"/>
                    <a:pt x="7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5"/>
            <p:cNvSpPr>
              <a:spLocks/>
            </p:cNvSpPr>
            <p:nvPr/>
          </p:nvSpPr>
          <p:spPr bwMode="auto">
            <a:xfrm>
              <a:off x="5613400" y="2541588"/>
              <a:ext cx="222250" cy="204788"/>
            </a:xfrm>
            <a:custGeom>
              <a:avLst/>
              <a:gdLst/>
              <a:ahLst/>
              <a:cxnLst>
                <a:cxn ang="0">
                  <a:pos x="36" y="58"/>
                </a:cxn>
                <a:cxn ang="0">
                  <a:pos x="72" y="58"/>
                </a:cxn>
                <a:cxn ang="0">
                  <a:pos x="87" y="43"/>
                </a:cxn>
                <a:cxn ang="0">
                  <a:pos x="87" y="14"/>
                </a:cxn>
                <a:cxn ang="0">
                  <a:pos x="72" y="0"/>
                </a:cxn>
                <a:cxn ang="0">
                  <a:pos x="14" y="0"/>
                </a:cxn>
                <a:cxn ang="0">
                  <a:pos x="0" y="14"/>
                </a:cxn>
                <a:cxn ang="0">
                  <a:pos x="0" y="43"/>
                </a:cxn>
                <a:cxn ang="0">
                  <a:pos x="14" y="58"/>
                </a:cxn>
                <a:cxn ang="0">
                  <a:pos x="14" y="80"/>
                </a:cxn>
                <a:cxn ang="0">
                  <a:pos x="36" y="58"/>
                </a:cxn>
              </a:cxnLst>
              <a:rect l="0" t="0" r="r" b="b"/>
              <a:pathLst>
                <a:path w="87" h="80">
                  <a:moveTo>
                    <a:pt x="36" y="58"/>
                  </a:moveTo>
                  <a:cubicBezTo>
                    <a:pt x="72" y="58"/>
                    <a:pt x="72" y="58"/>
                    <a:pt x="72" y="58"/>
                  </a:cubicBezTo>
                  <a:cubicBezTo>
                    <a:pt x="79" y="58"/>
                    <a:pt x="87" y="51"/>
                    <a:pt x="87" y="43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7"/>
                    <a:pt x="79" y="0"/>
                    <a:pt x="7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1"/>
                    <a:pt x="7" y="58"/>
                    <a:pt x="14" y="58"/>
                  </a:cubicBezTo>
                  <a:cubicBezTo>
                    <a:pt x="14" y="80"/>
                    <a:pt x="14" y="80"/>
                    <a:pt x="14" y="80"/>
                  </a:cubicBezTo>
                  <a:lnTo>
                    <a:pt x="36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58194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PROJECTS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994611" y="2965628"/>
            <a:ext cx="10415511" cy="40466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Our New Member Handbook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1827171" y="1750231"/>
            <a:ext cx="1005710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our members are aware of USJE through: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/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45244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310455" y="1611985"/>
            <a:ext cx="3552908" cy="4974070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323" y="1611985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374" y="3352884"/>
            <a:ext cx="408467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6523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Postcard!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374" y="3352884"/>
            <a:ext cx="408467" cy="4084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709" y="1728317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1573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4,000 members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623405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4,000 members 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have not signed their cards.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496916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930403-CBE5-4C66-85D4-DA9D7BEB2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EF67E-52BE-4642-B5F0-7D5A7BFD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744" y="452771"/>
            <a:ext cx="11157817" cy="660511"/>
          </a:xfrm>
        </p:spPr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Department of Finance and Administration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02E7F5-BE47-4D2E-B382-A6E62F779B12}"/>
              </a:ext>
            </a:extLst>
          </p:cNvPr>
          <p:cNvCxnSpPr/>
          <p:nvPr/>
        </p:nvCxnSpPr>
        <p:spPr>
          <a:xfrm>
            <a:off x="5443063" y="4088322"/>
            <a:ext cx="9187" cy="303900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573D9C-4858-4B7A-B2E3-FFD4DAA08418}"/>
              </a:ext>
            </a:extLst>
          </p:cNvPr>
          <p:cNvCxnSpPr/>
          <p:nvPr/>
        </p:nvCxnSpPr>
        <p:spPr>
          <a:xfrm>
            <a:off x="3830528" y="4392222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E88A2D9-E2EA-4385-AE16-C94C5AC55EB8}"/>
              </a:ext>
            </a:extLst>
          </p:cNvPr>
          <p:cNvCxnSpPr>
            <a:cxnSpLocks/>
          </p:cNvCxnSpPr>
          <p:nvPr/>
        </p:nvCxnSpPr>
        <p:spPr>
          <a:xfrm>
            <a:off x="3830528" y="4397293"/>
            <a:ext cx="3135125" cy="638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A8C2A64-3A27-4435-8720-7DBBDF0DEA29}"/>
              </a:ext>
            </a:extLst>
          </p:cNvPr>
          <p:cNvCxnSpPr/>
          <p:nvPr/>
        </p:nvCxnSpPr>
        <p:spPr>
          <a:xfrm>
            <a:off x="6965653" y="4392222"/>
            <a:ext cx="0" cy="309609"/>
          </a:xfrm>
          <a:prstGeom prst="line">
            <a:avLst/>
          </a:prstGeom>
          <a:ln w="15875" cap="rnd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8E30F155-5647-47CF-8F7B-4CDD197B6D58}"/>
              </a:ext>
            </a:extLst>
          </p:cNvPr>
          <p:cNvSpPr/>
          <p:nvPr/>
        </p:nvSpPr>
        <p:spPr>
          <a:xfrm>
            <a:off x="3339339" y="4732083"/>
            <a:ext cx="1022642" cy="1022642"/>
          </a:xfrm>
          <a:prstGeom prst="ellipse">
            <a:avLst/>
          </a:prstGeom>
          <a:solidFill>
            <a:srgbClr val="EAB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70E530-9C0B-425F-93D9-BF9595997D70}"/>
              </a:ext>
            </a:extLst>
          </p:cNvPr>
          <p:cNvSpPr/>
          <p:nvPr/>
        </p:nvSpPr>
        <p:spPr>
          <a:xfrm>
            <a:off x="6400799" y="4732083"/>
            <a:ext cx="1022642" cy="102264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7462848-7620-453F-91D6-2C917D449392}"/>
              </a:ext>
            </a:extLst>
          </p:cNvPr>
          <p:cNvSpPr/>
          <p:nvPr/>
        </p:nvSpPr>
        <p:spPr>
          <a:xfrm>
            <a:off x="4948314" y="3065680"/>
            <a:ext cx="1022642" cy="1022642"/>
          </a:xfrm>
          <a:prstGeom prst="ellipse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5A864E9-DD43-4D97-BFD0-05D5ACB2BC1A}"/>
              </a:ext>
            </a:extLst>
          </p:cNvPr>
          <p:cNvSpPr/>
          <p:nvPr/>
        </p:nvSpPr>
        <p:spPr>
          <a:xfrm>
            <a:off x="4361980" y="1190363"/>
            <a:ext cx="2038819" cy="158412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404286F7-EEAF-43D5-B993-D4ECFF12FC7A}"/>
              </a:ext>
            </a:extLst>
          </p:cNvPr>
          <p:cNvSpPr txBox="1">
            <a:spLocks/>
          </p:cNvSpPr>
          <p:nvPr/>
        </p:nvSpPr>
        <p:spPr>
          <a:xfrm>
            <a:off x="4765729" y="1527827"/>
            <a:ext cx="1321180" cy="81253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bg1"/>
                </a:solidFill>
                <a:cs typeface="+mj-cs"/>
              </a:rPr>
              <a:t>National</a:t>
            </a:r>
          </a:p>
          <a:p>
            <a:pPr lvl="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bg1"/>
                </a:solidFill>
                <a:cs typeface="+mj-cs"/>
              </a:rPr>
              <a:t>President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A5F0EAF-8626-48AD-B1B0-5C02C0CC6AB1}"/>
              </a:ext>
            </a:extLst>
          </p:cNvPr>
          <p:cNvSpPr txBox="1"/>
          <p:nvPr/>
        </p:nvSpPr>
        <p:spPr>
          <a:xfrm>
            <a:off x="3017915" y="5783700"/>
            <a:ext cx="1493218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>
                <a:solidFill>
                  <a:srgbClr val="EABD4C"/>
                </a:solidFill>
              </a:rPr>
              <a:t>FINANCE OFFICER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7932A62-AC66-4968-9E6F-18BA5BC2BECA}"/>
              </a:ext>
            </a:extLst>
          </p:cNvPr>
          <p:cNvSpPr txBox="1"/>
          <p:nvPr/>
        </p:nvSpPr>
        <p:spPr>
          <a:xfrm>
            <a:off x="5970956" y="5827628"/>
            <a:ext cx="1790195" cy="5416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00" dirty="0"/>
              <a:t>ADMINISTRATIVE</a:t>
            </a:r>
          </a:p>
          <a:p>
            <a:pPr algn="ctr" defTabSz="1219170">
              <a:spcBef>
                <a:spcPct val="20000"/>
              </a:spcBef>
              <a:defRPr/>
            </a:pPr>
            <a:r>
              <a:rPr lang="en-US" sz="1600" dirty="0"/>
              <a:t>ASSISTANT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BD61FD7-9ADC-43F3-8A07-33C6130E76B0}"/>
              </a:ext>
            </a:extLst>
          </p:cNvPr>
          <p:cNvSpPr txBox="1"/>
          <p:nvPr/>
        </p:nvSpPr>
        <p:spPr>
          <a:xfrm>
            <a:off x="5970953" y="3423458"/>
            <a:ext cx="1320946" cy="2539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en-US" sz="1650" dirty="0">
                <a:solidFill>
                  <a:srgbClr val="882930"/>
                </a:solidFill>
              </a:rPr>
              <a:t>DIRECTOR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476" y="5059206"/>
            <a:ext cx="402371" cy="3840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065" y="4987105"/>
            <a:ext cx="402371" cy="4520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8448" y="3413050"/>
            <a:ext cx="402371" cy="3840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191" y="5055119"/>
            <a:ext cx="401858" cy="3840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767" y="2764461"/>
            <a:ext cx="30483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74667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7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9,000 members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2996470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7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9,000 members 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have not given us 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their personal email addresses.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27844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The Handbook is a tool to:</a:t>
            </a:r>
          </a:p>
          <a:p>
            <a:pPr algn="ctr"/>
            <a:endParaRPr lang="en-US" sz="800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7647013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The Handbook is a tool to:</a:t>
            </a:r>
          </a:p>
          <a:p>
            <a:pPr algn="ctr"/>
            <a:endParaRPr lang="en-US" sz="1400" b="1" dirty="0">
              <a:solidFill>
                <a:schemeClr val="tx2"/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educate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79595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The Handbook is a tool to:</a:t>
            </a:r>
          </a:p>
          <a:p>
            <a:pPr algn="ctr"/>
            <a:endParaRPr lang="en-US" sz="1400" b="1" dirty="0">
              <a:solidFill>
                <a:schemeClr val="tx2"/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educate   </a:t>
            </a: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get signed membership cards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5247291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The Handbook is a tool to:</a:t>
            </a:r>
          </a:p>
          <a:p>
            <a:pPr algn="ctr"/>
            <a:endParaRPr lang="en-US" sz="1400" b="1" dirty="0">
              <a:solidFill>
                <a:schemeClr val="tx2"/>
              </a:solidFill>
            </a:endParaRP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educate   </a:t>
            </a: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get signed membership cards </a:t>
            </a:r>
          </a:p>
          <a:p>
            <a:pPr marL="2114550" lvl="4" indent="-285750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tx2"/>
                </a:solidFill>
              </a:rPr>
              <a:t>get personal email addresses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941289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National Launch Date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165430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6146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/>
                </a:solidFill>
              </a:rPr>
              <a:t>National Launch Date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Monday June 10, 2019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29019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Our New Member Handbook!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752908" y="1199288"/>
            <a:ext cx="6526709" cy="4974071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National Launch Date</a:t>
            </a: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Monday June 10, 2019</a:t>
            </a:r>
          </a:p>
          <a:p>
            <a:pPr algn="ctr"/>
            <a:endParaRPr lang="en-US" sz="2800" b="1" dirty="0">
              <a:solidFill>
                <a:schemeClr val="tx2"/>
              </a:solidFill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</a:rPr>
              <a:t>Sign up for the numbers you would like!</a:t>
            </a:r>
          </a:p>
          <a:p>
            <a:pPr algn="ctr"/>
            <a:endParaRPr lang="en-US" b="1" dirty="0">
              <a:solidFill>
                <a:schemeClr val="tx2"/>
              </a:solidFill>
            </a:endParaRPr>
          </a:p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67509" y="1518205"/>
            <a:ext cx="5747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60" y="1199288"/>
            <a:ext cx="3552908" cy="4974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143842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PROJECTS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994611" y="2965628"/>
            <a:ext cx="10415511" cy="107721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Our New Member Handbook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Website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1827171" y="1750231"/>
            <a:ext cx="1005710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our members are aware of USJE through: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/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08722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99"/>
          <a:stretch/>
        </p:blipFill>
        <p:spPr>
          <a:xfrm>
            <a:off x="1008808" y="1014715"/>
            <a:ext cx="4553790" cy="4023360"/>
          </a:xfr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7B6BEAE-2534-411A-9458-5A3AC55719EA}"/>
              </a:ext>
            </a:extLst>
          </p:cNvPr>
          <p:cNvSpPr/>
          <p:nvPr/>
        </p:nvSpPr>
        <p:spPr>
          <a:xfrm>
            <a:off x="5562598" y="0"/>
            <a:ext cx="6629400" cy="6858000"/>
          </a:xfrm>
          <a:custGeom>
            <a:avLst/>
            <a:gdLst>
              <a:gd name="connsiteX0" fmla="*/ 2840658 w 6629400"/>
              <a:gd name="connsiteY0" fmla="*/ 0 h 6858000"/>
              <a:gd name="connsiteX1" fmla="*/ 3095625 w 6629400"/>
              <a:gd name="connsiteY1" fmla="*/ 0 h 6858000"/>
              <a:gd name="connsiteX2" fmla="*/ 6408125 w 6629400"/>
              <a:gd name="connsiteY2" fmla="*/ 0 h 6858000"/>
              <a:gd name="connsiteX3" fmla="*/ 6629400 w 6629400"/>
              <a:gd name="connsiteY3" fmla="*/ 0 h 6858000"/>
              <a:gd name="connsiteX4" fmla="*/ 6629400 w 6629400"/>
              <a:gd name="connsiteY4" fmla="*/ 6858000 h 6858000"/>
              <a:gd name="connsiteX5" fmla="*/ 3567467 w 6629400"/>
              <a:gd name="connsiteY5" fmla="*/ 6858000 h 6858000"/>
              <a:gd name="connsiteX6" fmla="*/ 3095625 w 6629400"/>
              <a:gd name="connsiteY6" fmla="*/ 6858000 h 6858000"/>
              <a:gd name="connsiteX7" fmla="*/ 0 w 66294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29400" h="6858000">
                <a:moveTo>
                  <a:pt x="2840658" y="0"/>
                </a:moveTo>
                <a:lnTo>
                  <a:pt x="3095625" y="0"/>
                </a:lnTo>
                <a:lnTo>
                  <a:pt x="6408125" y="0"/>
                </a:lnTo>
                <a:lnTo>
                  <a:pt x="6629400" y="0"/>
                </a:lnTo>
                <a:lnTo>
                  <a:pt x="6629400" y="6858000"/>
                </a:lnTo>
                <a:lnTo>
                  <a:pt x="3567467" y="6858000"/>
                </a:lnTo>
                <a:lnTo>
                  <a:pt x="30956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955AB7-E085-4772-BD58-B767256015D3}"/>
              </a:ext>
            </a:extLst>
          </p:cNvPr>
          <p:cNvSpPr txBox="1"/>
          <p:nvPr/>
        </p:nvSpPr>
        <p:spPr>
          <a:xfrm>
            <a:off x="6706624" y="4176301"/>
            <a:ext cx="5127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</a:rPr>
              <a:t>2018 Financial Results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4968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Sign up for Alerts!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31835" y="1457739"/>
            <a:ext cx="2967708" cy="4744277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reeform 153"/>
          <p:cNvSpPr>
            <a:spLocks noEditPoints="1"/>
          </p:cNvSpPr>
          <p:nvPr/>
        </p:nvSpPr>
        <p:spPr bwMode="auto">
          <a:xfrm>
            <a:off x="1699467" y="4680608"/>
            <a:ext cx="832443" cy="806525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118" y="59"/>
              </a:cxn>
              <a:cxn ang="0">
                <a:pos x="111" y="57"/>
              </a:cxn>
              <a:cxn ang="0">
                <a:pos x="83" y="33"/>
              </a:cxn>
              <a:cxn ang="0">
                <a:pos x="111" y="57"/>
              </a:cxn>
              <a:cxn ang="0">
                <a:pos x="41" y="91"/>
              </a:cxn>
              <a:cxn ang="0">
                <a:pos x="57" y="111"/>
              </a:cxn>
              <a:cxn ang="0">
                <a:pos x="61" y="8"/>
              </a:cxn>
              <a:cxn ang="0">
                <a:pos x="61" y="34"/>
              </a:cxn>
              <a:cxn ang="0">
                <a:pos x="61" y="8"/>
              </a:cxn>
              <a:cxn ang="0">
                <a:pos x="95" y="22"/>
              </a:cxn>
              <a:cxn ang="0">
                <a:pos x="67" y="8"/>
              </a:cxn>
              <a:cxn ang="0">
                <a:pos x="57" y="34"/>
              </a:cxn>
              <a:cxn ang="0">
                <a:pos x="57" y="8"/>
              </a:cxn>
              <a:cxn ang="0">
                <a:pos x="36" y="30"/>
              </a:cxn>
              <a:cxn ang="0">
                <a:pos x="50" y="8"/>
              </a:cxn>
              <a:cxn ang="0">
                <a:pos x="38" y="35"/>
              </a:cxn>
              <a:cxn ang="0">
                <a:pos x="57" y="57"/>
              </a:cxn>
              <a:cxn ang="0">
                <a:pos x="38" y="35"/>
              </a:cxn>
              <a:cxn ang="0">
                <a:pos x="57" y="84"/>
              </a:cxn>
              <a:cxn ang="0">
                <a:pos x="34" y="61"/>
              </a:cxn>
              <a:cxn ang="0">
                <a:pos x="50" y="110"/>
              </a:cxn>
              <a:cxn ang="0">
                <a:pos x="38" y="92"/>
              </a:cxn>
              <a:cxn ang="0">
                <a:pos x="61" y="111"/>
              </a:cxn>
              <a:cxn ang="0">
                <a:pos x="77" y="91"/>
              </a:cxn>
              <a:cxn ang="0">
                <a:pos x="61" y="111"/>
              </a:cxn>
              <a:cxn ang="0">
                <a:pos x="93" y="99"/>
              </a:cxn>
              <a:cxn ang="0">
                <a:pos x="80" y="92"/>
              </a:cxn>
              <a:cxn ang="0">
                <a:pos x="61" y="84"/>
              </a:cxn>
              <a:cxn ang="0">
                <a:pos x="84" y="61"/>
              </a:cxn>
              <a:cxn ang="0">
                <a:pos x="61" y="57"/>
              </a:cxn>
              <a:cxn ang="0">
                <a:pos x="80" y="35"/>
              </a:cxn>
              <a:cxn ang="0">
                <a:pos x="61" y="57"/>
              </a:cxn>
              <a:cxn ang="0">
                <a:pos x="35" y="33"/>
              </a:cxn>
              <a:cxn ang="0">
                <a:pos x="7" y="57"/>
              </a:cxn>
              <a:cxn ang="0">
                <a:pos x="7" y="61"/>
              </a:cxn>
              <a:cxn ang="0">
                <a:pos x="36" y="89"/>
              </a:cxn>
              <a:cxn ang="0">
                <a:pos x="7" y="61"/>
              </a:cxn>
              <a:cxn ang="0">
                <a:pos x="82" y="89"/>
              </a:cxn>
              <a:cxn ang="0">
                <a:pos x="111" y="61"/>
              </a:cxn>
              <a:cxn ang="0">
                <a:pos x="95" y="96"/>
              </a:cxn>
            </a:cxnLst>
            <a:rect l="0" t="0" r="r" b="b"/>
            <a:pathLst>
              <a:path w="118" h="119">
                <a:moveTo>
                  <a:pt x="59" y="0"/>
                </a:moveTo>
                <a:cubicBezTo>
                  <a:pt x="26" y="0"/>
                  <a:pt x="0" y="27"/>
                  <a:pt x="0" y="59"/>
                </a:cubicBezTo>
                <a:cubicBezTo>
                  <a:pt x="0" y="92"/>
                  <a:pt x="26" y="119"/>
                  <a:pt x="59" y="119"/>
                </a:cubicBezTo>
                <a:cubicBezTo>
                  <a:pt x="92" y="119"/>
                  <a:pt x="118" y="92"/>
                  <a:pt x="118" y="59"/>
                </a:cubicBezTo>
                <a:cubicBezTo>
                  <a:pt x="118" y="27"/>
                  <a:pt x="92" y="0"/>
                  <a:pt x="59" y="0"/>
                </a:cubicBezTo>
                <a:close/>
                <a:moveTo>
                  <a:pt x="111" y="57"/>
                </a:moveTo>
                <a:cubicBezTo>
                  <a:pt x="88" y="57"/>
                  <a:pt x="88" y="57"/>
                  <a:pt x="88" y="57"/>
                </a:cubicBezTo>
                <a:cubicBezTo>
                  <a:pt x="87" y="49"/>
                  <a:pt x="86" y="41"/>
                  <a:pt x="83" y="33"/>
                </a:cubicBezTo>
                <a:cubicBezTo>
                  <a:pt x="88" y="31"/>
                  <a:pt x="93" y="28"/>
                  <a:pt x="98" y="25"/>
                </a:cubicBezTo>
                <a:cubicBezTo>
                  <a:pt x="105" y="34"/>
                  <a:pt x="110" y="45"/>
                  <a:pt x="111" y="57"/>
                </a:cubicBezTo>
                <a:close/>
                <a:moveTo>
                  <a:pt x="57" y="111"/>
                </a:moveTo>
                <a:cubicBezTo>
                  <a:pt x="50" y="106"/>
                  <a:pt x="45" y="99"/>
                  <a:pt x="41" y="91"/>
                </a:cubicBezTo>
                <a:cubicBezTo>
                  <a:pt x="46" y="89"/>
                  <a:pt x="52" y="88"/>
                  <a:pt x="57" y="88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lose/>
                <a:moveTo>
                  <a:pt x="61" y="8"/>
                </a:moveTo>
                <a:cubicBezTo>
                  <a:pt x="68" y="14"/>
                  <a:pt x="74" y="22"/>
                  <a:pt x="78" y="31"/>
                </a:cubicBezTo>
                <a:cubicBezTo>
                  <a:pt x="73" y="33"/>
                  <a:pt x="67" y="34"/>
                  <a:pt x="61" y="34"/>
                </a:cubicBezTo>
                <a:cubicBezTo>
                  <a:pt x="61" y="8"/>
                  <a:pt x="61" y="8"/>
                  <a:pt x="61" y="8"/>
                </a:cubicBezTo>
                <a:cubicBezTo>
                  <a:pt x="61" y="8"/>
                  <a:pt x="61" y="8"/>
                  <a:pt x="61" y="8"/>
                </a:cubicBezTo>
                <a:close/>
                <a:moveTo>
                  <a:pt x="67" y="8"/>
                </a:moveTo>
                <a:cubicBezTo>
                  <a:pt x="78" y="10"/>
                  <a:pt x="88" y="15"/>
                  <a:pt x="95" y="22"/>
                </a:cubicBezTo>
                <a:cubicBezTo>
                  <a:pt x="91" y="25"/>
                  <a:pt x="87" y="28"/>
                  <a:pt x="82" y="30"/>
                </a:cubicBezTo>
                <a:cubicBezTo>
                  <a:pt x="78" y="22"/>
                  <a:pt x="73" y="14"/>
                  <a:pt x="67" y="8"/>
                </a:cubicBezTo>
                <a:close/>
                <a:moveTo>
                  <a:pt x="57" y="8"/>
                </a:moveTo>
                <a:cubicBezTo>
                  <a:pt x="57" y="34"/>
                  <a:pt x="57" y="34"/>
                  <a:pt x="57" y="34"/>
                </a:cubicBezTo>
                <a:cubicBezTo>
                  <a:pt x="51" y="34"/>
                  <a:pt x="45" y="33"/>
                  <a:pt x="40" y="31"/>
                </a:cubicBezTo>
                <a:cubicBezTo>
                  <a:pt x="44" y="22"/>
                  <a:pt x="50" y="14"/>
                  <a:pt x="57" y="8"/>
                </a:cubicBezTo>
                <a:cubicBezTo>
                  <a:pt x="57" y="8"/>
                  <a:pt x="57" y="8"/>
                  <a:pt x="57" y="8"/>
                </a:cubicBezTo>
                <a:close/>
                <a:moveTo>
                  <a:pt x="36" y="30"/>
                </a:moveTo>
                <a:cubicBezTo>
                  <a:pt x="31" y="28"/>
                  <a:pt x="27" y="25"/>
                  <a:pt x="23" y="22"/>
                </a:cubicBezTo>
                <a:cubicBezTo>
                  <a:pt x="30" y="15"/>
                  <a:pt x="40" y="10"/>
                  <a:pt x="50" y="8"/>
                </a:cubicBezTo>
                <a:cubicBezTo>
                  <a:pt x="45" y="14"/>
                  <a:pt x="40" y="22"/>
                  <a:pt x="36" y="30"/>
                </a:cubicBezTo>
                <a:close/>
                <a:moveTo>
                  <a:pt x="38" y="35"/>
                </a:moveTo>
                <a:cubicBezTo>
                  <a:pt x="44" y="37"/>
                  <a:pt x="50" y="38"/>
                  <a:pt x="57" y="38"/>
                </a:cubicBezTo>
                <a:cubicBezTo>
                  <a:pt x="57" y="57"/>
                  <a:pt x="57" y="57"/>
                  <a:pt x="57" y="57"/>
                </a:cubicBezTo>
                <a:cubicBezTo>
                  <a:pt x="34" y="57"/>
                  <a:pt x="34" y="57"/>
                  <a:pt x="34" y="57"/>
                </a:cubicBezTo>
                <a:cubicBezTo>
                  <a:pt x="34" y="49"/>
                  <a:pt x="36" y="42"/>
                  <a:pt x="38" y="35"/>
                </a:cubicBezTo>
                <a:close/>
                <a:moveTo>
                  <a:pt x="57" y="61"/>
                </a:moveTo>
                <a:cubicBezTo>
                  <a:pt x="57" y="84"/>
                  <a:pt x="57" y="84"/>
                  <a:pt x="57" y="84"/>
                </a:cubicBezTo>
                <a:cubicBezTo>
                  <a:pt x="51" y="85"/>
                  <a:pt x="45" y="86"/>
                  <a:pt x="40" y="87"/>
                </a:cubicBezTo>
                <a:cubicBezTo>
                  <a:pt x="36" y="79"/>
                  <a:pt x="34" y="71"/>
                  <a:pt x="34" y="61"/>
                </a:cubicBezTo>
                <a:lnTo>
                  <a:pt x="57" y="61"/>
                </a:lnTo>
                <a:close/>
                <a:moveTo>
                  <a:pt x="50" y="110"/>
                </a:moveTo>
                <a:cubicBezTo>
                  <a:pt x="41" y="109"/>
                  <a:pt x="32" y="105"/>
                  <a:pt x="25" y="99"/>
                </a:cubicBezTo>
                <a:cubicBezTo>
                  <a:pt x="29" y="96"/>
                  <a:pt x="33" y="94"/>
                  <a:pt x="38" y="92"/>
                </a:cubicBezTo>
                <a:cubicBezTo>
                  <a:pt x="41" y="99"/>
                  <a:pt x="45" y="105"/>
                  <a:pt x="50" y="110"/>
                </a:cubicBezTo>
                <a:close/>
                <a:moveTo>
                  <a:pt x="61" y="111"/>
                </a:moveTo>
                <a:cubicBezTo>
                  <a:pt x="61" y="88"/>
                  <a:pt x="61" y="88"/>
                  <a:pt x="61" y="88"/>
                </a:cubicBezTo>
                <a:cubicBezTo>
                  <a:pt x="66" y="88"/>
                  <a:pt x="72" y="89"/>
                  <a:pt x="77" y="91"/>
                </a:cubicBezTo>
                <a:cubicBezTo>
                  <a:pt x="73" y="99"/>
                  <a:pt x="67" y="106"/>
                  <a:pt x="61" y="111"/>
                </a:cubicBezTo>
                <a:cubicBezTo>
                  <a:pt x="61" y="111"/>
                  <a:pt x="61" y="111"/>
                  <a:pt x="61" y="111"/>
                </a:cubicBezTo>
                <a:close/>
                <a:moveTo>
                  <a:pt x="80" y="92"/>
                </a:moveTo>
                <a:cubicBezTo>
                  <a:pt x="85" y="94"/>
                  <a:pt x="89" y="96"/>
                  <a:pt x="93" y="99"/>
                </a:cubicBezTo>
                <a:cubicBezTo>
                  <a:pt x="86" y="105"/>
                  <a:pt x="77" y="109"/>
                  <a:pt x="67" y="110"/>
                </a:cubicBezTo>
                <a:cubicBezTo>
                  <a:pt x="73" y="105"/>
                  <a:pt x="77" y="99"/>
                  <a:pt x="80" y="92"/>
                </a:cubicBezTo>
                <a:close/>
                <a:moveTo>
                  <a:pt x="78" y="87"/>
                </a:moveTo>
                <a:cubicBezTo>
                  <a:pt x="73" y="86"/>
                  <a:pt x="67" y="85"/>
                  <a:pt x="61" y="84"/>
                </a:cubicBezTo>
                <a:cubicBezTo>
                  <a:pt x="61" y="61"/>
                  <a:pt x="61" y="61"/>
                  <a:pt x="61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71"/>
                  <a:pt x="82" y="79"/>
                  <a:pt x="78" y="87"/>
                </a:cubicBezTo>
                <a:close/>
                <a:moveTo>
                  <a:pt x="61" y="57"/>
                </a:moveTo>
                <a:cubicBezTo>
                  <a:pt x="61" y="38"/>
                  <a:pt x="61" y="38"/>
                  <a:pt x="61" y="38"/>
                </a:cubicBezTo>
                <a:cubicBezTo>
                  <a:pt x="67" y="38"/>
                  <a:pt x="74" y="37"/>
                  <a:pt x="80" y="35"/>
                </a:cubicBezTo>
                <a:cubicBezTo>
                  <a:pt x="82" y="42"/>
                  <a:pt x="84" y="49"/>
                  <a:pt x="84" y="57"/>
                </a:cubicBezTo>
                <a:lnTo>
                  <a:pt x="61" y="57"/>
                </a:lnTo>
                <a:close/>
                <a:moveTo>
                  <a:pt x="20" y="25"/>
                </a:moveTo>
                <a:cubicBezTo>
                  <a:pt x="25" y="28"/>
                  <a:pt x="30" y="31"/>
                  <a:pt x="35" y="33"/>
                </a:cubicBezTo>
                <a:cubicBezTo>
                  <a:pt x="32" y="41"/>
                  <a:pt x="30" y="49"/>
                  <a:pt x="30" y="57"/>
                </a:cubicBezTo>
                <a:cubicBezTo>
                  <a:pt x="7" y="57"/>
                  <a:pt x="7" y="57"/>
                  <a:pt x="7" y="57"/>
                </a:cubicBezTo>
                <a:cubicBezTo>
                  <a:pt x="8" y="45"/>
                  <a:pt x="13" y="34"/>
                  <a:pt x="20" y="25"/>
                </a:cubicBezTo>
                <a:close/>
                <a:moveTo>
                  <a:pt x="7" y="61"/>
                </a:moveTo>
                <a:cubicBezTo>
                  <a:pt x="30" y="61"/>
                  <a:pt x="30" y="61"/>
                  <a:pt x="30" y="61"/>
                </a:cubicBezTo>
                <a:cubicBezTo>
                  <a:pt x="31" y="71"/>
                  <a:pt x="33" y="80"/>
                  <a:pt x="36" y="89"/>
                </a:cubicBezTo>
                <a:cubicBezTo>
                  <a:pt x="31" y="91"/>
                  <a:pt x="27" y="93"/>
                  <a:pt x="22" y="96"/>
                </a:cubicBezTo>
                <a:cubicBezTo>
                  <a:pt x="13" y="87"/>
                  <a:pt x="8" y="75"/>
                  <a:pt x="7" y="61"/>
                </a:cubicBezTo>
                <a:close/>
                <a:moveTo>
                  <a:pt x="95" y="96"/>
                </a:moveTo>
                <a:cubicBezTo>
                  <a:pt x="91" y="93"/>
                  <a:pt x="87" y="91"/>
                  <a:pt x="82" y="89"/>
                </a:cubicBezTo>
                <a:cubicBezTo>
                  <a:pt x="85" y="80"/>
                  <a:pt x="87" y="71"/>
                  <a:pt x="88" y="61"/>
                </a:cubicBezTo>
                <a:cubicBezTo>
                  <a:pt x="111" y="61"/>
                  <a:pt x="111" y="61"/>
                  <a:pt x="111" y="61"/>
                </a:cubicBezTo>
                <a:cubicBezTo>
                  <a:pt x="110" y="75"/>
                  <a:pt x="104" y="87"/>
                  <a:pt x="95" y="96"/>
                </a:cubicBezTo>
                <a:close/>
                <a:moveTo>
                  <a:pt x="95" y="96"/>
                </a:moveTo>
                <a:cubicBezTo>
                  <a:pt x="95" y="96"/>
                  <a:pt x="95" y="96"/>
                  <a:pt x="95" y="96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7548594"/>
              </p:ext>
            </p:extLst>
          </p:nvPr>
        </p:nvGraphicFramePr>
        <p:xfrm>
          <a:off x="3514486" y="1457739"/>
          <a:ext cx="8234600" cy="49257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Image" r:id="rId3" imgW="10018800" imgH="5777640" progId="Photoshop.Image.18">
                  <p:embed/>
                </p:oleObj>
              </mc:Choice>
              <mc:Fallback>
                <p:oleObj name="Image" r:id="rId3" imgW="10018800" imgH="5777640" progId="Photoshop.Image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14486" y="1457739"/>
                        <a:ext cx="8234600" cy="49257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693158" y="1552330"/>
            <a:ext cx="284832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/>
              <a:t>Sign up for alerts!</a:t>
            </a:r>
          </a:p>
          <a:p>
            <a:pPr algn="ctr"/>
            <a:r>
              <a:rPr lang="en-US" sz="2600" b="1" dirty="0"/>
              <a:t>----------</a:t>
            </a:r>
          </a:p>
          <a:p>
            <a:pPr algn="ctr"/>
            <a:r>
              <a:rPr lang="en-US" sz="2600" b="1" dirty="0"/>
              <a:t>Write articles!</a:t>
            </a:r>
          </a:p>
          <a:p>
            <a:pPr algn="ctr"/>
            <a:r>
              <a:rPr lang="en-US" sz="2600" b="1" dirty="0"/>
              <a:t>----------</a:t>
            </a:r>
          </a:p>
          <a:p>
            <a:pPr algn="ctr"/>
            <a:r>
              <a:rPr lang="en-US" sz="2600" b="1" dirty="0"/>
              <a:t>Share info with members!</a:t>
            </a:r>
          </a:p>
          <a:p>
            <a:pPr algn="ctr"/>
            <a:endParaRPr lang="en-US" sz="2600" b="1" dirty="0"/>
          </a:p>
          <a:p>
            <a:pPr algn="ctr"/>
            <a:endParaRPr lang="en-US" sz="2600" b="1" dirty="0"/>
          </a:p>
          <a:p>
            <a:pPr algn="ctr"/>
            <a:endParaRPr lang="en-US" sz="2400" b="1" dirty="0"/>
          </a:p>
          <a:p>
            <a:pPr algn="ctr"/>
            <a:r>
              <a:rPr lang="en-US" sz="3000" b="1" dirty="0"/>
              <a:t>usje-sesj.com</a:t>
            </a:r>
          </a:p>
        </p:txBody>
      </p:sp>
    </p:spTree>
    <p:extLst>
      <p:ext uri="{BB962C8B-B14F-4D97-AF65-F5344CB8AC3E}">
        <p14:creationId xmlns:p14="http://schemas.microsoft.com/office/powerpoint/2010/main" val="4071301832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PROJECTS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994611" y="2965628"/>
            <a:ext cx="10415511" cy="169277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Our New Member Handbook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Website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Social Media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1827171" y="1750231"/>
            <a:ext cx="1005710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our members are aware of USJE through: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/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19441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Like us on Facebook!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073280" y="1286668"/>
            <a:ext cx="2686700" cy="4708616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167634" y="1620890"/>
            <a:ext cx="259234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/>
              <a:t>Find our page </a:t>
            </a:r>
          </a:p>
          <a:p>
            <a:pPr algn="ctr"/>
            <a:r>
              <a:rPr lang="en-US" sz="2800" b="1" dirty="0"/>
              <a:t>@ USJESESJ</a:t>
            </a:r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endParaRPr lang="en-US" sz="3000" b="1" dirty="0"/>
          </a:p>
          <a:p>
            <a:pPr algn="ctr"/>
            <a:r>
              <a:rPr lang="en-US" sz="3000" b="1" dirty="0"/>
              <a:t>Share your USJE photos with us!</a:t>
            </a:r>
          </a:p>
        </p:txBody>
      </p:sp>
      <p:sp>
        <p:nvSpPr>
          <p:cNvPr id="15" name="Freeform 14"/>
          <p:cNvSpPr>
            <a:spLocks noEditPoints="1"/>
          </p:cNvSpPr>
          <p:nvPr/>
        </p:nvSpPr>
        <p:spPr bwMode="auto">
          <a:xfrm>
            <a:off x="10129718" y="3229528"/>
            <a:ext cx="854829" cy="870073"/>
          </a:xfrm>
          <a:custGeom>
            <a:avLst/>
            <a:gdLst/>
            <a:ahLst/>
            <a:cxnLst>
              <a:cxn ang="0">
                <a:pos x="116" y="0"/>
              </a:cxn>
              <a:cxn ang="0">
                <a:pos x="0" y="117"/>
              </a:cxn>
              <a:cxn ang="0">
                <a:pos x="116" y="233"/>
              </a:cxn>
              <a:cxn ang="0">
                <a:pos x="232" y="117"/>
              </a:cxn>
              <a:cxn ang="0">
                <a:pos x="116" y="0"/>
              </a:cxn>
              <a:cxn ang="0">
                <a:pos x="145" y="121"/>
              </a:cxn>
              <a:cxn ang="0">
                <a:pos x="126" y="121"/>
              </a:cxn>
              <a:cxn ang="0">
                <a:pos x="126" y="188"/>
              </a:cxn>
              <a:cxn ang="0">
                <a:pos x="98" y="188"/>
              </a:cxn>
              <a:cxn ang="0">
                <a:pos x="98" y="121"/>
              </a:cxn>
              <a:cxn ang="0">
                <a:pos x="85" y="121"/>
              </a:cxn>
              <a:cxn ang="0">
                <a:pos x="85" y="97"/>
              </a:cxn>
              <a:cxn ang="0">
                <a:pos x="98" y="97"/>
              </a:cxn>
              <a:cxn ang="0">
                <a:pos x="98" y="81"/>
              </a:cxn>
              <a:cxn ang="0">
                <a:pos x="126" y="53"/>
              </a:cxn>
              <a:cxn ang="0">
                <a:pos x="147" y="53"/>
              </a:cxn>
              <a:cxn ang="0">
                <a:pos x="147" y="76"/>
              </a:cxn>
              <a:cxn ang="0">
                <a:pos x="132" y="76"/>
              </a:cxn>
              <a:cxn ang="0">
                <a:pos x="126" y="83"/>
              </a:cxn>
              <a:cxn ang="0">
                <a:pos x="126" y="97"/>
              </a:cxn>
              <a:cxn ang="0">
                <a:pos x="147" y="97"/>
              </a:cxn>
              <a:cxn ang="0">
                <a:pos x="145" y="121"/>
              </a:cxn>
              <a:cxn ang="0">
                <a:pos x="145" y="121"/>
              </a:cxn>
              <a:cxn ang="0">
                <a:pos x="145" y="121"/>
              </a:cxn>
            </a:cxnLst>
            <a:rect l="0" t="0" r="r" b="b"/>
            <a:pathLst>
              <a:path w="232" h="233">
                <a:moveTo>
                  <a:pt x="116" y="0"/>
                </a:moveTo>
                <a:cubicBezTo>
                  <a:pt x="52" y="0"/>
                  <a:pt x="0" y="52"/>
                  <a:pt x="0" y="117"/>
                </a:cubicBezTo>
                <a:cubicBezTo>
                  <a:pt x="0" y="181"/>
                  <a:pt x="52" y="233"/>
                  <a:pt x="116" y="233"/>
                </a:cubicBezTo>
                <a:cubicBezTo>
                  <a:pt x="180" y="233"/>
                  <a:pt x="232" y="181"/>
                  <a:pt x="232" y="117"/>
                </a:cubicBezTo>
                <a:cubicBezTo>
                  <a:pt x="232" y="52"/>
                  <a:pt x="180" y="0"/>
                  <a:pt x="116" y="0"/>
                </a:cubicBezTo>
                <a:close/>
                <a:moveTo>
                  <a:pt x="145" y="121"/>
                </a:moveTo>
                <a:cubicBezTo>
                  <a:pt x="126" y="121"/>
                  <a:pt x="126" y="121"/>
                  <a:pt x="126" y="121"/>
                </a:cubicBezTo>
                <a:cubicBezTo>
                  <a:pt x="126" y="188"/>
                  <a:pt x="126" y="188"/>
                  <a:pt x="126" y="188"/>
                </a:cubicBezTo>
                <a:cubicBezTo>
                  <a:pt x="98" y="188"/>
                  <a:pt x="98" y="188"/>
                  <a:pt x="98" y="188"/>
                </a:cubicBezTo>
                <a:cubicBezTo>
                  <a:pt x="98" y="121"/>
                  <a:pt x="98" y="121"/>
                  <a:pt x="98" y="121"/>
                </a:cubicBezTo>
                <a:cubicBezTo>
                  <a:pt x="85" y="121"/>
                  <a:pt x="85" y="121"/>
                  <a:pt x="85" y="121"/>
                </a:cubicBezTo>
                <a:cubicBezTo>
                  <a:pt x="85" y="97"/>
                  <a:pt x="85" y="97"/>
                  <a:pt x="85" y="97"/>
                </a:cubicBezTo>
                <a:cubicBezTo>
                  <a:pt x="98" y="97"/>
                  <a:pt x="98" y="97"/>
                  <a:pt x="98" y="97"/>
                </a:cubicBezTo>
                <a:cubicBezTo>
                  <a:pt x="98" y="81"/>
                  <a:pt x="98" y="81"/>
                  <a:pt x="98" y="81"/>
                </a:cubicBezTo>
                <a:cubicBezTo>
                  <a:pt x="98" y="70"/>
                  <a:pt x="103" y="53"/>
                  <a:pt x="126" y="53"/>
                </a:cubicBezTo>
                <a:cubicBezTo>
                  <a:pt x="147" y="53"/>
                  <a:pt x="147" y="53"/>
                  <a:pt x="147" y="53"/>
                </a:cubicBezTo>
                <a:cubicBezTo>
                  <a:pt x="147" y="76"/>
                  <a:pt x="147" y="76"/>
                  <a:pt x="147" y="76"/>
                </a:cubicBezTo>
                <a:cubicBezTo>
                  <a:pt x="132" y="76"/>
                  <a:pt x="132" y="76"/>
                  <a:pt x="132" y="76"/>
                </a:cubicBezTo>
                <a:cubicBezTo>
                  <a:pt x="130" y="76"/>
                  <a:pt x="126" y="78"/>
                  <a:pt x="126" y="83"/>
                </a:cubicBezTo>
                <a:cubicBezTo>
                  <a:pt x="126" y="97"/>
                  <a:pt x="126" y="97"/>
                  <a:pt x="126" y="97"/>
                </a:cubicBezTo>
                <a:cubicBezTo>
                  <a:pt x="147" y="97"/>
                  <a:pt x="147" y="97"/>
                  <a:pt x="147" y="97"/>
                </a:cubicBezTo>
                <a:lnTo>
                  <a:pt x="145" y="121"/>
                </a:lnTo>
                <a:close/>
                <a:moveTo>
                  <a:pt x="145" y="121"/>
                </a:moveTo>
                <a:cubicBezTo>
                  <a:pt x="145" y="121"/>
                  <a:pt x="145" y="121"/>
                  <a:pt x="145" y="121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539" t="25632" r="20118" b="9999"/>
          <a:stretch/>
        </p:blipFill>
        <p:spPr>
          <a:xfrm>
            <a:off x="348975" y="1286667"/>
            <a:ext cx="8808277" cy="470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62093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PROJECTS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994611" y="2965628"/>
            <a:ext cx="10415511" cy="230832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Our New Member Handbook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Website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Social Media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Videos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1827171" y="1750231"/>
            <a:ext cx="1005710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our members are aware of USJE through: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/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2378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Award-winning Videos!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75102" y="1421448"/>
            <a:ext cx="2967708" cy="4781509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80556" y="1718851"/>
            <a:ext cx="299091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/>
              <a:t>Our latest videos</a:t>
            </a:r>
          </a:p>
          <a:p>
            <a:pPr algn="ctr"/>
            <a:r>
              <a:rPr lang="en-US" sz="2600" b="1" dirty="0"/>
              <a:t>----------</a:t>
            </a:r>
          </a:p>
          <a:p>
            <a:pPr algn="ctr"/>
            <a:r>
              <a:rPr lang="en-US" sz="2600" b="1" dirty="0"/>
              <a:t>Animated shorts</a:t>
            </a:r>
          </a:p>
          <a:p>
            <a:pPr algn="ctr"/>
            <a:r>
              <a:rPr lang="en-US" sz="2600" b="1" dirty="0"/>
              <a:t>----------</a:t>
            </a:r>
          </a:p>
          <a:p>
            <a:pPr algn="ctr"/>
            <a:r>
              <a:rPr lang="en-US" sz="2600" b="1" dirty="0"/>
              <a:t>Illuminating Safety</a:t>
            </a:r>
          </a:p>
          <a:p>
            <a:pPr algn="ctr"/>
            <a:endParaRPr lang="en-US" sz="2600" dirty="0"/>
          </a:p>
          <a:p>
            <a:pPr algn="ctr"/>
            <a:endParaRPr lang="en-US" sz="2600" dirty="0"/>
          </a:p>
          <a:p>
            <a:pPr algn="ctr"/>
            <a:endParaRPr lang="en-US" sz="2600" b="1" dirty="0"/>
          </a:p>
          <a:p>
            <a:pPr algn="ctr"/>
            <a:r>
              <a:rPr lang="en-US" sz="3200" b="1" dirty="0"/>
              <a:t>USJE / SESJ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601E8E82-AEFA-43FA-BAC9-7A22F860B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856" y="1420507"/>
            <a:ext cx="7532173" cy="4782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773" y="2441428"/>
            <a:ext cx="1588880" cy="12150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449" y="2406175"/>
            <a:ext cx="1578924" cy="1250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247" y="4272876"/>
            <a:ext cx="816675" cy="82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68796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62781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PROJECTS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994611" y="2965628"/>
            <a:ext cx="10415511" cy="292387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Our New Member Handbook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Website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Social Media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Videos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latin typeface="+mj-lt"/>
              </a:rPr>
              <a:t>Direct Messaging to Members – New Newsletter! 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294573" y="1514748"/>
            <a:ext cx="11489635" cy="96340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1827171" y="1750231"/>
            <a:ext cx="1005710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Ensuring our members are aware of USJE through: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65" y="1426425"/>
            <a:ext cx="1377815" cy="1140051"/>
          </a:xfrm>
          <a:prstGeom prst="rect">
            <a:avLst/>
          </a:prstGeom>
        </p:spPr>
      </p:pic>
      <p:sp>
        <p:nvSpPr>
          <p:cNvPr id="9" name="Freeform 20"/>
          <p:cNvSpPr>
            <a:spLocks noEditPoints="1"/>
          </p:cNvSpPr>
          <p:nvPr/>
        </p:nvSpPr>
        <p:spPr bwMode="auto">
          <a:xfrm>
            <a:off x="749446" y="1810156"/>
            <a:ext cx="490331" cy="492442"/>
          </a:xfrm>
          <a:custGeom>
            <a:avLst/>
            <a:gdLst/>
            <a:ahLst/>
            <a:cxnLst>
              <a:cxn ang="0">
                <a:pos x="0" y="183"/>
              </a:cxn>
              <a:cxn ang="0">
                <a:pos x="126" y="183"/>
              </a:cxn>
              <a:cxn ang="0">
                <a:pos x="126" y="235"/>
              </a:cxn>
              <a:cxn ang="0">
                <a:pos x="175" y="183"/>
              </a:cxn>
              <a:cxn ang="0">
                <a:pos x="195" y="183"/>
              </a:cxn>
              <a:cxn ang="0">
                <a:pos x="195" y="0"/>
              </a:cxn>
              <a:cxn ang="0">
                <a:pos x="0" y="0"/>
              </a:cxn>
              <a:cxn ang="0">
                <a:pos x="0" y="183"/>
              </a:cxn>
              <a:cxn ang="0">
                <a:pos x="162" y="77"/>
              </a:cxn>
              <a:cxn ang="0">
                <a:pos x="179" y="93"/>
              </a:cxn>
              <a:cxn ang="0">
                <a:pos x="162" y="110"/>
              </a:cxn>
              <a:cxn ang="0">
                <a:pos x="146" y="93"/>
              </a:cxn>
              <a:cxn ang="0">
                <a:pos x="162" y="77"/>
              </a:cxn>
              <a:cxn ang="0">
                <a:pos x="119" y="77"/>
              </a:cxn>
              <a:cxn ang="0">
                <a:pos x="136" y="93"/>
              </a:cxn>
              <a:cxn ang="0">
                <a:pos x="119" y="110"/>
              </a:cxn>
              <a:cxn ang="0">
                <a:pos x="103" y="93"/>
              </a:cxn>
              <a:cxn ang="0">
                <a:pos x="119" y="77"/>
              </a:cxn>
              <a:cxn ang="0">
                <a:pos x="76" y="77"/>
              </a:cxn>
              <a:cxn ang="0">
                <a:pos x="92" y="93"/>
              </a:cxn>
              <a:cxn ang="0">
                <a:pos x="76" y="110"/>
              </a:cxn>
              <a:cxn ang="0">
                <a:pos x="59" y="93"/>
              </a:cxn>
              <a:cxn ang="0">
                <a:pos x="76" y="77"/>
              </a:cxn>
              <a:cxn ang="0">
                <a:pos x="33" y="77"/>
              </a:cxn>
              <a:cxn ang="0">
                <a:pos x="49" y="93"/>
              </a:cxn>
              <a:cxn ang="0">
                <a:pos x="33" y="110"/>
              </a:cxn>
              <a:cxn ang="0">
                <a:pos x="16" y="93"/>
              </a:cxn>
              <a:cxn ang="0">
                <a:pos x="33" y="77"/>
              </a:cxn>
            </a:cxnLst>
            <a:rect l="0" t="0" r="r" b="b"/>
            <a:pathLst>
              <a:path w="195" h="235">
                <a:moveTo>
                  <a:pt x="0" y="183"/>
                </a:moveTo>
                <a:cubicBezTo>
                  <a:pt x="126" y="183"/>
                  <a:pt x="126" y="183"/>
                  <a:pt x="126" y="183"/>
                </a:cubicBezTo>
                <a:cubicBezTo>
                  <a:pt x="126" y="235"/>
                  <a:pt x="126" y="235"/>
                  <a:pt x="126" y="235"/>
                </a:cubicBezTo>
                <a:cubicBezTo>
                  <a:pt x="175" y="183"/>
                  <a:pt x="175" y="183"/>
                  <a:pt x="175" y="183"/>
                </a:cubicBezTo>
                <a:cubicBezTo>
                  <a:pt x="195" y="183"/>
                  <a:pt x="195" y="183"/>
                  <a:pt x="195" y="183"/>
                </a:cubicBezTo>
                <a:cubicBezTo>
                  <a:pt x="195" y="0"/>
                  <a:pt x="195" y="0"/>
                  <a:pt x="195" y="0"/>
                </a:cubicBezTo>
                <a:cubicBezTo>
                  <a:pt x="0" y="0"/>
                  <a:pt x="0" y="0"/>
                  <a:pt x="0" y="0"/>
                </a:cubicBezTo>
                <a:lnTo>
                  <a:pt x="0" y="183"/>
                </a:lnTo>
                <a:close/>
                <a:moveTo>
                  <a:pt x="162" y="77"/>
                </a:moveTo>
                <a:cubicBezTo>
                  <a:pt x="171" y="77"/>
                  <a:pt x="179" y="84"/>
                  <a:pt x="179" y="93"/>
                </a:cubicBezTo>
                <a:cubicBezTo>
                  <a:pt x="179" y="103"/>
                  <a:pt x="171" y="110"/>
                  <a:pt x="162" y="110"/>
                </a:cubicBezTo>
                <a:cubicBezTo>
                  <a:pt x="153" y="110"/>
                  <a:pt x="146" y="103"/>
                  <a:pt x="146" y="93"/>
                </a:cubicBezTo>
                <a:cubicBezTo>
                  <a:pt x="146" y="84"/>
                  <a:pt x="153" y="77"/>
                  <a:pt x="162" y="77"/>
                </a:cubicBezTo>
                <a:moveTo>
                  <a:pt x="119" y="77"/>
                </a:moveTo>
                <a:cubicBezTo>
                  <a:pt x="128" y="77"/>
                  <a:pt x="136" y="84"/>
                  <a:pt x="136" y="93"/>
                </a:cubicBezTo>
                <a:cubicBezTo>
                  <a:pt x="136" y="103"/>
                  <a:pt x="128" y="110"/>
                  <a:pt x="119" y="110"/>
                </a:cubicBezTo>
                <a:cubicBezTo>
                  <a:pt x="110" y="110"/>
                  <a:pt x="103" y="103"/>
                  <a:pt x="103" y="93"/>
                </a:cubicBezTo>
                <a:cubicBezTo>
                  <a:pt x="103" y="84"/>
                  <a:pt x="110" y="77"/>
                  <a:pt x="119" y="77"/>
                </a:cubicBezTo>
                <a:moveTo>
                  <a:pt x="76" y="77"/>
                </a:moveTo>
                <a:cubicBezTo>
                  <a:pt x="85" y="77"/>
                  <a:pt x="92" y="84"/>
                  <a:pt x="92" y="93"/>
                </a:cubicBezTo>
                <a:cubicBezTo>
                  <a:pt x="92" y="103"/>
                  <a:pt x="85" y="110"/>
                  <a:pt x="76" y="110"/>
                </a:cubicBezTo>
                <a:cubicBezTo>
                  <a:pt x="67" y="110"/>
                  <a:pt x="59" y="103"/>
                  <a:pt x="59" y="93"/>
                </a:cubicBezTo>
                <a:cubicBezTo>
                  <a:pt x="59" y="84"/>
                  <a:pt x="67" y="77"/>
                  <a:pt x="76" y="77"/>
                </a:cubicBezTo>
                <a:moveTo>
                  <a:pt x="33" y="77"/>
                </a:moveTo>
                <a:cubicBezTo>
                  <a:pt x="42" y="77"/>
                  <a:pt x="49" y="84"/>
                  <a:pt x="49" y="93"/>
                </a:cubicBezTo>
                <a:cubicBezTo>
                  <a:pt x="49" y="103"/>
                  <a:pt x="42" y="110"/>
                  <a:pt x="33" y="110"/>
                </a:cubicBezTo>
                <a:cubicBezTo>
                  <a:pt x="24" y="110"/>
                  <a:pt x="16" y="103"/>
                  <a:pt x="16" y="93"/>
                </a:cubicBezTo>
                <a:cubicBezTo>
                  <a:pt x="16" y="84"/>
                  <a:pt x="24" y="77"/>
                  <a:pt x="33" y="77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849665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Rectangle 20"/>
          <p:cNvSpPr/>
          <p:nvPr/>
        </p:nvSpPr>
        <p:spPr>
          <a:xfrm>
            <a:off x="1425845" y="0"/>
            <a:ext cx="9159498" cy="6858000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26224" y="837005"/>
            <a:ext cx="6819253" cy="51453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6225" y="1585345"/>
            <a:ext cx="681925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kern="0" dirty="0">
                <a:solidFill>
                  <a:sysClr val="windowText" lastClr="000000"/>
                </a:solidFill>
              </a:rPr>
              <a:t>The 2018 survey of members showed that </a:t>
            </a:r>
          </a:p>
          <a:p>
            <a:pPr lvl="0" algn="ctr"/>
            <a:r>
              <a:rPr lang="en-US" sz="4000" b="1" kern="0" dirty="0">
                <a:solidFill>
                  <a:sysClr val="windowText" lastClr="000000"/>
                </a:solidFill>
              </a:rPr>
              <a:t>members overwhelming want information </a:t>
            </a:r>
          </a:p>
          <a:p>
            <a:pPr lvl="0" algn="ctr"/>
            <a:r>
              <a:rPr lang="en-US" sz="4000" b="1" kern="0" dirty="0">
                <a:solidFill>
                  <a:sysClr val="windowText" lastClr="000000"/>
                </a:solidFill>
              </a:rPr>
              <a:t>by…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09976200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1" name="Rectangle 20"/>
          <p:cNvSpPr/>
          <p:nvPr/>
        </p:nvSpPr>
        <p:spPr>
          <a:xfrm>
            <a:off x="1425845" y="0"/>
            <a:ext cx="9159498" cy="6858000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26224" y="837005"/>
            <a:ext cx="6819253" cy="51453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6225" y="1585345"/>
            <a:ext cx="681925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kern="0" dirty="0">
                <a:solidFill>
                  <a:sysClr val="windowText" lastClr="000000"/>
                </a:solidFill>
              </a:rPr>
              <a:t>The 2018 survey of members showed that </a:t>
            </a:r>
          </a:p>
          <a:p>
            <a:pPr lvl="0" algn="ctr"/>
            <a:r>
              <a:rPr lang="en-US" sz="4000" b="1" kern="0" dirty="0">
                <a:solidFill>
                  <a:sysClr val="windowText" lastClr="000000"/>
                </a:solidFill>
              </a:rPr>
              <a:t>members overwhelming want information </a:t>
            </a:r>
          </a:p>
          <a:p>
            <a:pPr lvl="0" algn="ctr"/>
            <a:r>
              <a:rPr lang="en-US" sz="4000" b="1" kern="0" dirty="0">
                <a:solidFill>
                  <a:sysClr val="windowText" lastClr="000000"/>
                </a:solidFill>
              </a:rPr>
              <a:t>by </a:t>
            </a:r>
            <a:r>
              <a:rPr lang="en-US" sz="4000" b="1" kern="0" dirty="0">
                <a:solidFill>
                  <a:srgbClr val="882930"/>
                </a:solidFill>
              </a:rPr>
              <a:t>e-mail</a:t>
            </a:r>
            <a:r>
              <a:rPr lang="en-US" sz="4000" b="1" kern="0" dirty="0">
                <a:solidFill>
                  <a:sysClr val="windowText" lastClr="000000"/>
                </a:solidFill>
              </a:rPr>
              <a:t>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84374199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882930"/>
                </a:solidFill>
              </a:rPr>
              <a:t>Read our Newsletter!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748940" y="1286667"/>
            <a:ext cx="4541911" cy="5229843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3599543" y="3108117"/>
            <a:ext cx="4032243" cy="24282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93445" y="1418603"/>
            <a:ext cx="410817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/>
              <a:t>The 2018 survey of members showed that </a:t>
            </a:r>
          </a:p>
          <a:p>
            <a:pPr algn="ctr"/>
            <a:r>
              <a:rPr lang="en-US" sz="3000" b="1" dirty="0"/>
              <a:t>members want information by email.</a:t>
            </a:r>
          </a:p>
          <a:p>
            <a:pPr algn="ctr"/>
            <a:r>
              <a:rPr lang="en-US" sz="3000" b="1" dirty="0"/>
              <a:t>This led to: </a:t>
            </a:r>
          </a:p>
          <a:p>
            <a:pPr algn="ctr"/>
            <a:endParaRPr lang="en-US" sz="3000" dirty="0"/>
          </a:p>
          <a:p>
            <a:pPr algn="ctr"/>
            <a:endParaRPr lang="en-US" sz="3000" dirty="0"/>
          </a:p>
          <a:p>
            <a:pPr algn="ctr"/>
            <a:r>
              <a:rPr lang="en-US" sz="3000" b="1" dirty="0"/>
              <a:t>Our new USJE newsletter!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42" y="1286667"/>
            <a:ext cx="5892799" cy="522984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8572205" y="4292573"/>
            <a:ext cx="757326" cy="676991"/>
            <a:chOff x="2270125" y="1222376"/>
            <a:chExt cx="360363" cy="338138"/>
          </a:xfrm>
          <a:solidFill>
            <a:schemeClr val="bg2"/>
          </a:solidFill>
        </p:grpSpPr>
        <p:sp>
          <p:nvSpPr>
            <p:cNvPr id="12" name="Freeform 14"/>
            <p:cNvSpPr>
              <a:spLocks noEditPoints="1"/>
            </p:cNvSpPr>
            <p:nvPr/>
          </p:nvSpPr>
          <p:spPr bwMode="auto">
            <a:xfrm>
              <a:off x="2270125" y="1222376"/>
              <a:ext cx="360363" cy="338138"/>
            </a:xfrm>
            <a:custGeom>
              <a:avLst/>
              <a:gdLst/>
              <a:ahLst/>
              <a:cxnLst>
                <a:cxn ang="0">
                  <a:pos x="120" y="25"/>
                </a:cxn>
                <a:cxn ang="0">
                  <a:pos x="97" y="2"/>
                </a:cxn>
                <a:cxn ang="0">
                  <a:pos x="92" y="0"/>
                </a:cxn>
                <a:cxn ang="0">
                  <a:pos x="11" y="0"/>
                </a:cxn>
                <a:cxn ang="0">
                  <a:pos x="0" y="11"/>
                </a:cxn>
                <a:cxn ang="0">
                  <a:pos x="0" y="104"/>
                </a:cxn>
                <a:cxn ang="0">
                  <a:pos x="11" y="115"/>
                </a:cxn>
                <a:cxn ang="0">
                  <a:pos x="111" y="115"/>
                </a:cxn>
                <a:cxn ang="0">
                  <a:pos x="123" y="104"/>
                </a:cxn>
                <a:cxn ang="0">
                  <a:pos x="123" y="31"/>
                </a:cxn>
                <a:cxn ang="0">
                  <a:pos x="120" y="25"/>
                </a:cxn>
                <a:cxn ang="0">
                  <a:pos x="115" y="104"/>
                </a:cxn>
                <a:cxn ang="0">
                  <a:pos x="111" y="107"/>
                </a:cxn>
                <a:cxn ang="0">
                  <a:pos x="11" y="107"/>
                </a:cxn>
                <a:cxn ang="0">
                  <a:pos x="8" y="104"/>
                </a:cxn>
                <a:cxn ang="0">
                  <a:pos x="8" y="11"/>
                </a:cxn>
                <a:cxn ang="0">
                  <a:pos x="11" y="8"/>
                </a:cxn>
                <a:cxn ang="0">
                  <a:pos x="88" y="8"/>
                </a:cxn>
                <a:cxn ang="0">
                  <a:pos x="88" y="23"/>
                </a:cxn>
                <a:cxn ang="0">
                  <a:pos x="100" y="34"/>
                </a:cxn>
                <a:cxn ang="0">
                  <a:pos x="115" y="34"/>
                </a:cxn>
                <a:cxn ang="0">
                  <a:pos x="115" y="104"/>
                </a:cxn>
                <a:cxn ang="0">
                  <a:pos x="103" y="31"/>
                </a:cxn>
                <a:cxn ang="0">
                  <a:pos x="100" y="31"/>
                </a:cxn>
                <a:cxn ang="0">
                  <a:pos x="92" y="23"/>
                </a:cxn>
                <a:cxn ang="0">
                  <a:pos x="92" y="8"/>
                </a:cxn>
                <a:cxn ang="0">
                  <a:pos x="115" y="31"/>
                </a:cxn>
                <a:cxn ang="0">
                  <a:pos x="103" y="31"/>
                </a:cxn>
                <a:cxn ang="0">
                  <a:pos x="103" y="31"/>
                </a:cxn>
                <a:cxn ang="0">
                  <a:pos x="103" y="31"/>
                </a:cxn>
              </a:cxnLst>
              <a:rect l="0" t="0" r="r" b="b"/>
              <a:pathLst>
                <a:path w="123" h="115">
                  <a:moveTo>
                    <a:pt x="120" y="25"/>
                  </a:moveTo>
                  <a:cubicBezTo>
                    <a:pt x="97" y="2"/>
                    <a:pt x="97" y="2"/>
                    <a:pt x="97" y="2"/>
                  </a:cubicBezTo>
                  <a:cubicBezTo>
                    <a:pt x="96" y="1"/>
                    <a:pt x="94" y="0"/>
                    <a:pt x="9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10"/>
                    <a:pt x="5" y="115"/>
                    <a:pt x="11" y="115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8" y="115"/>
                    <a:pt x="123" y="110"/>
                    <a:pt x="123" y="104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29"/>
                    <a:pt x="122" y="27"/>
                    <a:pt x="120" y="25"/>
                  </a:cubicBezTo>
                  <a:close/>
                  <a:moveTo>
                    <a:pt x="115" y="104"/>
                  </a:moveTo>
                  <a:cubicBezTo>
                    <a:pt x="115" y="106"/>
                    <a:pt x="113" y="107"/>
                    <a:pt x="111" y="107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9" y="107"/>
                    <a:pt x="8" y="106"/>
                    <a:pt x="8" y="10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8" y="23"/>
                    <a:pt x="88" y="23"/>
                    <a:pt x="88" y="23"/>
                  </a:cubicBezTo>
                  <a:cubicBezTo>
                    <a:pt x="88" y="29"/>
                    <a:pt x="93" y="34"/>
                    <a:pt x="100" y="34"/>
                  </a:cubicBezTo>
                  <a:cubicBezTo>
                    <a:pt x="115" y="34"/>
                    <a:pt x="115" y="34"/>
                    <a:pt x="115" y="34"/>
                  </a:cubicBezTo>
                  <a:lnTo>
                    <a:pt x="115" y="104"/>
                  </a:lnTo>
                  <a:close/>
                  <a:moveTo>
                    <a:pt x="103" y="31"/>
                  </a:moveTo>
                  <a:cubicBezTo>
                    <a:pt x="100" y="31"/>
                    <a:pt x="100" y="31"/>
                    <a:pt x="100" y="31"/>
                  </a:cubicBezTo>
                  <a:cubicBezTo>
                    <a:pt x="95" y="31"/>
                    <a:pt x="92" y="27"/>
                    <a:pt x="92" y="23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03" y="31"/>
                  </a:lnTo>
                  <a:close/>
                  <a:moveTo>
                    <a:pt x="103" y="31"/>
                  </a:moveTo>
                  <a:cubicBezTo>
                    <a:pt x="103" y="31"/>
                    <a:pt x="103" y="31"/>
                    <a:pt x="103" y="31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5"/>
            <p:cNvSpPr>
              <a:spLocks noEditPoints="1"/>
            </p:cNvSpPr>
            <p:nvPr/>
          </p:nvSpPr>
          <p:spPr bwMode="auto">
            <a:xfrm>
              <a:off x="2436813" y="1290638"/>
              <a:ext cx="66675" cy="11113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2" y="4"/>
                </a:cxn>
                <a:cxn ang="0">
                  <a:pos x="23" y="2"/>
                </a:cxn>
                <a:cxn ang="0">
                  <a:pos x="2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23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3"/>
                    <a:pt x="23" y="2"/>
                  </a:cubicBezTo>
                  <a:cubicBezTo>
                    <a:pt x="23" y="1"/>
                    <a:pt x="23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6"/>
            <p:cNvSpPr>
              <a:spLocks noEditPoints="1"/>
            </p:cNvSpPr>
            <p:nvPr/>
          </p:nvSpPr>
          <p:spPr bwMode="auto">
            <a:xfrm>
              <a:off x="2436813" y="1322388"/>
              <a:ext cx="66675" cy="12700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22" y="4"/>
                </a:cxn>
                <a:cxn ang="0">
                  <a:pos x="23" y="2"/>
                </a:cxn>
                <a:cxn ang="0">
                  <a:pos x="2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23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3" y="3"/>
                    <a:pt x="23" y="2"/>
                  </a:cubicBezTo>
                  <a:cubicBezTo>
                    <a:pt x="23" y="1"/>
                    <a:pt x="23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 noEditPoints="1"/>
            </p:cNvSpPr>
            <p:nvPr/>
          </p:nvSpPr>
          <p:spPr bwMode="auto">
            <a:xfrm>
              <a:off x="2436813" y="1357313"/>
              <a:ext cx="146050" cy="1270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4"/>
                </a:cxn>
                <a:cxn ang="0">
                  <a:pos x="48" y="4"/>
                </a:cxn>
                <a:cxn ang="0">
                  <a:pos x="50" y="2"/>
                </a:cxn>
                <a:cxn ang="0">
                  <a:pos x="48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0" h="4">
                  <a:moveTo>
                    <a:pt x="0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9" y="4"/>
                    <a:pt x="50" y="3"/>
                    <a:pt x="50" y="2"/>
                  </a:cubicBezTo>
                  <a:cubicBezTo>
                    <a:pt x="50" y="1"/>
                    <a:pt x="49" y="0"/>
                    <a:pt x="48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lose/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 noEditPoints="1"/>
            </p:cNvSpPr>
            <p:nvPr/>
          </p:nvSpPr>
          <p:spPr bwMode="auto">
            <a:xfrm>
              <a:off x="2314575" y="1425576"/>
              <a:ext cx="268288" cy="11113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0" y="4"/>
                </a:cxn>
                <a:cxn ang="0">
                  <a:pos x="92" y="2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4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4"/>
                    <a:pt x="92" y="3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 noEditPoints="1"/>
            </p:cNvSpPr>
            <p:nvPr/>
          </p:nvSpPr>
          <p:spPr bwMode="auto">
            <a:xfrm>
              <a:off x="2314575" y="1460501"/>
              <a:ext cx="268288" cy="9525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2" y="3"/>
                </a:cxn>
                <a:cxn ang="0">
                  <a:pos x="90" y="3"/>
                </a:cxn>
                <a:cxn ang="0">
                  <a:pos x="92" y="1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3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1" y="3"/>
                    <a:pt x="92" y="2"/>
                    <a:pt x="92" y="1"/>
                  </a:cubicBezTo>
                  <a:cubicBezTo>
                    <a:pt x="92" y="0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 noEditPoints="1"/>
            </p:cNvSpPr>
            <p:nvPr/>
          </p:nvSpPr>
          <p:spPr bwMode="auto">
            <a:xfrm>
              <a:off x="2314575" y="1492251"/>
              <a:ext cx="268288" cy="12700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0" y="4"/>
                </a:cxn>
                <a:cxn ang="0">
                  <a:pos x="92" y="2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4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4"/>
                    <a:pt x="92" y="3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2314575" y="1390651"/>
              <a:ext cx="268288" cy="11113"/>
            </a:xfrm>
            <a:custGeom>
              <a:avLst/>
              <a:gdLst/>
              <a:ahLst/>
              <a:cxnLst>
                <a:cxn ang="0">
                  <a:pos x="90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90" y="4"/>
                </a:cxn>
                <a:cxn ang="0">
                  <a:pos x="92" y="2"/>
                </a:cxn>
                <a:cxn ang="0">
                  <a:pos x="90" y="0"/>
                </a:cxn>
                <a:cxn ang="0">
                  <a:pos x="90" y="0"/>
                </a:cxn>
                <a:cxn ang="0">
                  <a:pos x="90" y="0"/>
                </a:cxn>
              </a:cxnLst>
              <a:rect l="0" t="0" r="r" b="b"/>
              <a:pathLst>
                <a:path w="92" h="4">
                  <a:moveTo>
                    <a:pt x="90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91" y="4"/>
                    <a:pt x="92" y="3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lose/>
                  <a:moveTo>
                    <a:pt x="90" y="0"/>
                  </a:moveTo>
                  <a:cubicBezTo>
                    <a:pt x="90" y="0"/>
                    <a:pt x="90" y="0"/>
                    <a:pt x="90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 noEditPoints="1"/>
            </p:cNvSpPr>
            <p:nvPr/>
          </p:nvSpPr>
          <p:spPr bwMode="auto">
            <a:xfrm>
              <a:off x="2314575" y="1277938"/>
              <a:ext cx="101600" cy="92075"/>
            </a:xfrm>
            <a:custGeom>
              <a:avLst/>
              <a:gdLst/>
              <a:ahLst/>
              <a:cxnLst>
                <a:cxn ang="0">
                  <a:pos x="4" y="31"/>
                </a:cxn>
                <a:cxn ang="0">
                  <a:pos x="31" y="31"/>
                </a:cxn>
                <a:cxn ang="0">
                  <a:pos x="35" y="27"/>
                </a:cxn>
                <a:cxn ang="0">
                  <a:pos x="35" y="4"/>
                </a:cxn>
                <a:cxn ang="0">
                  <a:pos x="31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7"/>
                </a:cxn>
                <a:cxn ang="0">
                  <a:pos x="4" y="31"/>
                </a:cxn>
                <a:cxn ang="0">
                  <a:pos x="8" y="8"/>
                </a:cxn>
                <a:cxn ang="0">
                  <a:pos x="27" y="8"/>
                </a:cxn>
                <a:cxn ang="0">
                  <a:pos x="27" y="23"/>
                </a:cxn>
                <a:cxn ang="0">
                  <a:pos x="8" y="23"/>
                </a:cxn>
                <a:cxn ang="0">
                  <a:pos x="8" y="8"/>
                </a:cxn>
                <a:cxn ang="0">
                  <a:pos x="8" y="8"/>
                </a:cxn>
                <a:cxn ang="0">
                  <a:pos x="8" y="8"/>
                </a:cxn>
              </a:cxnLst>
              <a:rect l="0" t="0" r="r" b="b"/>
              <a:pathLst>
                <a:path w="35" h="31">
                  <a:moveTo>
                    <a:pt x="4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3" y="31"/>
                    <a:pt x="35" y="29"/>
                    <a:pt x="35" y="27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9"/>
                    <a:pt x="2" y="31"/>
                    <a:pt x="4" y="31"/>
                  </a:cubicBezTo>
                  <a:close/>
                  <a:moveTo>
                    <a:pt x="8" y="8"/>
                  </a:moveTo>
                  <a:cubicBezTo>
                    <a:pt x="27" y="8"/>
                    <a:pt x="27" y="8"/>
                    <a:pt x="27" y="8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8" y="23"/>
                    <a:pt x="8" y="23"/>
                    <a:pt x="8" y="23"/>
                  </a:cubicBezTo>
                  <a:lnTo>
                    <a:pt x="8" y="8"/>
                  </a:lnTo>
                  <a:close/>
                  <a:moveTo>
                    <a:pt x="8" y="8"/>
                  </a:moveTo>
                  <a:cubicBezTo>
                    <a:pt x="8" y="8"/>
                    <a:pt x="8" y="8"/>
                    <a:pt x="8" y="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12259714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7161" y="286273"/>
            <a:ext cx="11056700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Direct messages to members</a:t>
            </a:r>
          </a:p>
        </p:txBody>
      </p:sp>
      <p:sp>
        <p:nvSpPr>
          <p:cNvPr id="43" name="Freeform 42"/>
          <p:cNvSpPr>
            <a:spLocks noEditPoints="1"/>
          </p:cNvSpPr>
          <p:nvPr/>
        </p:nvSpPr>
        <p:spPr bwMode="auto">
          <a:xfrm>
            <a:off x="346131" y="1528324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4" name="Freeform 43"/>
          <p:cNvSpPr>
            <a:spLocks noEditPoints="1"/>
          </p:cNvSpPr>
          <p:nvPr/>
        </p:nvSpPr>
        <p:spPr bwMode="auto">
          <a:xfrm>
            <a:off x="352580" y="2413089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Freeform 44"/>
          <p:cNvSpPr>
            <a:spLocks noEditPoints="1"/>
          </p:cNvSpPr>
          <p:nvPr/>
        </p:nvSpPr>
        <p:spPr bwMode="auto">
          <a:xfrm>
            <a:off x="346130" y="3297854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46" name="Freeform 45"/>
          <p:cNvSpPr>
            <a:spLocks noEditPoints="1"/>
          </p:cNvSpPr>
          <p:nvPr/>
        </p:nvSpPr>
        <p:spPr bwMode="auto">
          <a:xfrm>
            <a:off x="355700" y="4182619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7" name="Inhaltsplatzhalter 4"/>
          <p:cNvSpPr txBox="1">
            <a:spLocks/>
          </p:cNvSpPr>
          <p:nvPr/>
        </p:nvSpPr>
        <p:spPr>
          <a:xfrm>
            <a:off x="1108225" y="1454205"/>
            <a:ext cx="10019320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6B22D"/>
                </a:solidFill>
                <a:latin typeface="+mj-lt"/>
              </a:rPr>
              <a:t>USJE Newsletter</a:t>
            </a:r>
            <a:endParaRPr lang="en-US" sz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8" name="Inhaltsplatzhalter 4"/>
          <p:cNvSpPr txBox="1">
            <a:spLocks/>
          </p:cNvSpPr>
          <p:nvPr/>
        </p:nvSpPr>
        <p:spPr>
          <a:xfrm>
            <a:off x="1108225" y="2361815"/>
            <a:ext cx="10019320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62626"/>
                </a:solidFill>
                <a:latin typeface="Roboto"/>
              </a:rPr>
              <a:t>New Member Handbook</a:t>
            </a:r>
            <a:endParaRPr lang="en-US" sz="2800" dirty="0">
              <a:solidFill>
                <a:srgbClr val="262626"/>
              </a:solidFill>
              <a:latin typeface="Roboto"/>
            </a:endParaRPr>
          </a:p>
        </p:txBody>
      </p:sp>
      <p:sp>
        <p:nvSpPr>
          <p:cNvPr id="49" name="Inhaltsplatzhalter 4"/>
          <p:cNvSpPr txBox="1">
            <a:spLocks/>
          </p:cNvSpPr>
          <p:nvPr/>
        </p:nvSpPr>
        <p:spPr>
          <a:xfrm>
            <a:off x="1108225" y="3245797"/>
            <a:ext cx="10019320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882930"/>
                </a:solidFill>
                <a:latin typeface="+mj-lt"/>
              </a:rPr>
              <a:t>Harassment Survey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50" name="Inhaltsplatzhalter 4"/>
          <p:cNvSpPr txBox="1">
            <a:spLocks/>
          </p:cNvSpPr>
          <p:nvPr/>
        </p:nvSpPr>
        <p:spPr>
          <a:xfrm>
            <a:off x="1108225" y="4129779"/>
            <a:ext cx="10019321" cy="5665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800" b="1" dirty="0">
                <a:solidFill>
                  <a:schemeClr val="accent4"/>
                </a:solidFill>
                <a:latin typeface="+mj-lt"/>
              </a:rPr>
              <a:t>Federal Election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30" y="5012681"/>
            <a:ext cx="493819" cy="48772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08225" y="4794892"/>
            <a:ext cx="13563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b="1" dirty="0">
                <a:solidFill>
                  <a:srgbClr val="E6B22D"/>
                </a:solidFill>
              </a:rPr>
              <a:t>Videos</a:t>
            </a:r>
            <a:endParaRPr lang="en-US" sz="1200" dirty="0">
              <a:solidFill>
                <a:srgbClr val="262626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660" y="5785010"/>
            <a:ext cx="493819" cy="49381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08225" y="5632167"/>
            <a:ext cx="858754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b="1" dirty="0">
                <a:solidFill>
                  <a:srgbClr val="262626"/>
                </a:solidFill>
              </a:rPr>
              <a:t>Website Updates - Convention logo competition </a:t>
            </a:r>
            <a:endParaRPr lang="en-US" sz="28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94516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7160" y="286273"/>
            <a:ext cx="7539483" cy="1426478"/>
          </a:xfrm>
        </p:spPr>
        <p:txBody>
          <a:bodyPr/>
          <a:lstStyle/>
          <a:p>
            <a:r>
              <a:rPr lang="en-US" sz="6000" b="1" dirty="0">
                <a:solidFill>
                  <a:srgbClr val="882930"/>
                </a:solidFill>
              </a:rPr>
              <a:t>Revenues</a:t>
            </a:r>
          </a:p>
        </p:txBody>
      </p:sp>
      <p:sp>
        <p:nvSpPr>
          <p:cNvPr id="43" name="Freeform 42"/>
          <p:cNvSpPr>
            <a:spLocks noEditPoints="1"/>
          </p:cNvSpPr>
          <p:nvPr/>
        </p:nvSpPr>
        <p:spPr bwMode="auto">
          <a:xfrm>
            <a:off x="346132" y="254820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4" name="Freeform 43"/>
          <p:cNvSpPr>
            <a:spLocks noEditPoints="1"/>
          </p:cNvSpPr>
          <p:nvPr/>
        </p:nvSpPr>
        <p:spPr bwMode="auto">
          <a:xfrm>
            <a:off x="346131" y="3556097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5" name="Freeform 44"/>
          <p:cNvSpPr>
            <a:spLocks noEditPoints="1"/>
          </p:cNvSpPr>
          <p:nvPr/>
        </p:nvSpPr>
        <p:spPr bwMode="auto">
          <a:xfrm>
            <a:off x="346131" y="4559725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6" name="Freeform 45"/>
          <p:cNvSpPr>
            <a:spLocks noEditPoints="1"/>
          </p:cNvSpPr>
          <p:nvPr/>
        </p:nvSpPr>
        <p:spPr bwMode="auto">
          <a:xfrm>
            <a:off x="346131" y="5548758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7" name="Inhaltsplatzhalter 4"/>
          <p:cNvSpPr txBox="1">
            <a:spLocks/>
          </p:cNvSpPr>
          <p:nvPr/>
        </p:nvSpPr>
        <p:spPr>
          <a:xfrm>
            <a:off x="1108225" y="1554285"/>
            <a:ext cx="10019320" cy="26078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endParaRPr lang="en-US" sz="1867" b="1" dirty="0">
              <a:solidFill>
                <a:srgbClr val="E6B22D"/>
              </a:solidFill>
              <a:latin typeface="Roboto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5000" b="1" dirty="0">
                <a:solidFill>
                  <a:srgbClr val="E6B22D"/>
                </a:solidFill>
                <a:latin typeface="Roboto"/>
              </a:rPr>
              <a:t>Membership Dues</a:t>
            </a: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EFDE03"/>
                </a:solidFill>
                <a:effectLst/>
                <a:uLnTx/>
                <a:uFillTx/>
                <a:latin typeface="Roboto"/>
                <a:ea typeface="+mn-ea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8" name="Inhaltsplatzhalter 4"/>
          <p:cNvSpPr txBox="1">
            <a:spLocks/>
          </p:cNvSpPr>
          <p:nvPr/>
        </p:nvSpPr>
        <p:spPr>
          <a:xfrm>
            <a:off x="1108224" y="2548202"/>
            <a:ext cx="8141792" cy="283192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endParaRPr lang="en-US" sz="1867" b="1" dirty="0">
              <a:solidFill>
                <a:srgbClr val="262626"/>
              </a:solidFill>
              <a:latin typeface="Roboto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000" b="1" dirty="0">
                <a:solidFill>
                  <a:srgbClr val="262626"/>
                </a:solidFill>
                <a:latin typeface="Roboto"/>
              </a:rPr>
              <a:t>Rebates to locals</a:t>
            </a: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sz="1867" b="1" dirty="0">
              <a:solidFill>
                <a:srgbClr val="EFDE03"/>
              </a:solidFill>
              <a:latin typeface="Roboto"/>
            </a:endParaRP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9" name="Inhaltsplatzhalter 4"/>
          <p:cNvSpPr txBox="1">
            <a:spLocks/>
          </p:cNvSpPr>
          <p:nvPr/>
        </p:nvSpPr>
        <p:spPr>
          <a:xfrm>
            <a:off x="1108225" y="4258844"/>
            <a:ext cx="10019320" cy="101155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000" b="1" dirty="0">
                <a:solidFill>
                  <a:srgbClr val="882930"/>
                </a:solidFill>
                <a:latin typeface="Roboto"/>
              </a:rPr>
              <a:t>Interest</a:t>
            </a:r>
          </a:p>
        </p:txBody>
      </p:sp>
      <p:sp>
        <p:nvSpPr>
          <p:cNvPr id="50" name="Inhaltsplatzhalter 4"/>
          <p:cNvSpPr txBox="1">
            <a:spLocks/>
          </p:cNvSpPr>
          <p:nvPr/>
        </p:nvSpPr>
        <p:spPr>
          <a:xfrm>
            <a:off x="1108224" y="5213313"/>
            <a:ext cx="10019321" cy="101155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000" b="1" dirty="0">
                <a:solidFill>
                  <a:srgbClr val="666666"/>
                </a:solidFill>
                <a:latin typeface="Roboto"/>
              </a:rPr>
              <a:t>Miscellaneous Income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548611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028903" cy="66051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82930"/>
                </a:solidFill>
              </a:rPr>
              <a:t>MEDIA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863A4B89-9F7C-4F1F-B075-A90FC3DCFE7F}"/>
              </a:ext>
            </a:extLst>
          </p:cNvPr>
          <p:cNvSpPr txBox="1">
            <a:spLocks/>
          </p:cNvSpPr>
          <p:nvPr/>
        </p:nvSpPr>
        <p:spPr>
          <a:xfrm>
            <a:off x="1241184" y="2429984"/>
            <a:ext cx="10136619" cy="1193404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tx2"/>
                </a:solidFill>
                <a:latin typeface="+mj-lt"/>
              </a:rPr>
              <a:t>Opinion pieces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tx2"/>
                </a:solidFill>
                <a:latin typeface="+mj-lt"/>
              </a:rPr>
              <a:t>Panel participation</a:t>
            </a:r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5002E985-7DB7-4F8E-A4AE-12DC917F8C79}"/>
              </a:ext>
            </a:extLst>
          </p:cNvPr>
          <p:cNvSpPr/>
          <p:nvPr/>
        </p:nvSpPr>
        <p:spPr>
          <a:xfrm>
            <a:off x="474124" y="1259550"/>
            <a:ext cx="10910379" cy="806746"/>
          </a:xfrm>
          <a:prstGeom prst="flowChartProcess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2552130" y="1431464"/>
            <a:ext cx="8832373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Proactive: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24" y="3986047"/>
            <a:ext cx="10910379" cy="835463"/>
          </a:xfrm>
          <a:prstGeom prst="rect">
            <a:avLst/>
          </a:prstGeom>
        </p:spPr>
      </p:pic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140BA89-CBEA-4E77-8E9C-00DEAE102D89}"/>
              </a:ext>
            </a:extLst>
          </p:cNvPr>
          <p:cNvSpPr txBox="1">
            <a:spLocks/>
          </p:cNvSpPr>
          <p:nvPr/>
        </p:nvSpPr>
        <p:spPr>
          <a:xfrm>
            <a:off x="2552129" y="4157558"/>
            <a:ext cx="8984775" cy="49244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b="1" dirty="0">
                <a:solidFill>
                  <a:schemeClr val="tx2"/>
                </a:solidFill>
                <a:latin typeface="+mj-lt"/>
              </a:rPr>
              <a:t>Reactive:</a:t>
            </a:r>
          </a:p>
        </p:txBody>
      </p:sp>
      <p:sp>
        <p:nvSpPr>
          <p:cNvPr id="3" name="Rectangle 2"/>
          <p:cNvSpPr/>
          <p:nvPr/>
        </p:nvSpPr>
        <p:spPr>
          <a:xfrm>
            <a:off x="799549" y="5198354"/>
            <a:ext cx="90317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Font typeface="Wingdings" panose="05000000000000000000" pitchFamily="2" charset="2"/>
              <a:buChar char="ü"/>
              <a:defRPr/>
            </a:pPr>
            <a:r>
              <a:rPr lang="en-US" sz="2400" b="1" dirty="0">
                <a:ln w="0"/>
                <a:solidFill>
                  <a:prstClr val="black"/>
                </a:solidFill>
              </a:rPr>
              <a:t>If you are approached, ask for a minute and contact your RVP or US!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3C3C4928-7587-4534-9F7F-1239656FF5A4}"/>
              </a:ext>
            </a:extLst>
          </p:cNvPr>
          <p:cNvSpPr/>
          <p:nvPr/>
        </p:nvSpPr>
        <p:spPr>
          <a:xfrm rot="2700000">
            <a:off x="698790" y="1120529"/>
            <a:ext cx="1084788" cy="1084788"/>
          </a:xfrm>
          <a:prstGeom prst="teardrop">
            <a:avLst/>
          </a:prstGeom>
          <a:solidFill>
            <a:srgbClr val="882930"/>
          </a:solidFill>
          <a:ln w="50800"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3C3C4928-7587-4534-9F7F-1239656FF5A4}"/>
              </a:ext>
            </a:extLst>
          </p:cNvPr>
          <p:cNvSpPr/>
          <p:nvPr/>
        </p:nvSpPr>
        <p:spPr>
          <a:xfrm rot="2700000">
            <a:off x="732668" y="3777765"/>
            <a:ext cx="1084788" cy="1084788"/>
          </a:xfrm>
          <a:prstGeom prst="teardrop">
            <a:avLst/>
          </a:prstGeom>
          <a:solidFill>
            <a:srgbClr val="882930"/>
          </a:solidFill>
          <a:ln w="50800">
            <a:solidFill>
              <a:srgbClr val="8829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815" y="4051912"/>
            <a:ext cx="536494" cy="536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047" y="1388100"/>
            <a:ext cx="396274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36565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089400" y="6712086"/>
            <a:ext cx="2044700" cy="14591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34100" y="6712086"/>
            <a:ext cx="2044700" cy="14591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178800" y="6712086"/>
            <a:ext cx="2044700" cy="1459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223500" y="6712086"/>
            <a:ext cx="1968500" cy="14591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44700" y="6712086"/>
            <a:ext cx="2044700" cy="14591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712086"/>
            <a:ext cx="2044700" cy="14591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44700" y="5893922"/>
            <a:ext cx="2044700" cy="9640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82930"/>
                </a:solidFill>
              </a:rPr>
              <a:t>More Information Required?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588000"/>
            <a:ext cx="2044700" cy="1270000"/>
          </a:xfrm>
          <a:prstGeom prst="rect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089400" y="5077838"/>
            <a:ext cx="2044700" cy="1780160"/>
          </a:xfrm>
          <a:prstGeom prst="rect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134100" y="5325470"/>
            <a:ext cx="2044700" cy="15325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178800" y="6215974"/>
            <a:ext cx="2044700" cy="642023"/>
          </a:xfrm>
          <a:prstGeom prst="rect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223500" y="5729591"/>
            <a:ext cx="1968500" cy="11284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168395" y="4758516"/>
            <a:ext cx="2943355" cy="1"/>
          </a:xfrm>
          <a:prstGeom prst="line">
            <a:avLst/>
          </a:prstGeom>
          <a:ln w="28575" cap="rnd">
            <a:solidFill>
              <a:schemeClr val="accent3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 flipH="1" flipV="1">
            <a:off x="652936" y="3243056"/>
            <a:ext cx="3017520" cy="13399"/>
          </a:xfrm>
          <a:prstGeom prst="line">
            <a:avLst/>
          </a:prstGeom>
          <a:ln w="28575" cap="rnd">
            <a:solidFill>
              <a:srgbClr val="E6B22D"/>
            </a:solidFill>
            <a:prstDash val="solid"/>
            <a:round/>
            <a:headEnd type="none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110418" y="4758516"/>
            <a:ext cx="2664" cy="319322"/>
          </a:xfrm>
          <a:prstGeom prst="line">
            <a:avLst/>
          </a:prstGeom>
          <a:ln w="28575" cap="rnd">
            <a:solidFill>
              <a:srgbClr val="E6B22D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2575447" y="1414479"/>
            <a:ext cx="9090369" cy="122418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r>
              <a:rPr lang="en-US" sz="3200" b="1" dirty="0"/>
              <a:t>If you need more information:</a:t>
            </a: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Contact your RVP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600AA1-4BA3-4365-A6A5-ED845BC6984E}"/>
              </a:ext>
            </a:extLst>
          </p:cNvPr>
          <p:cNvSpPr txBox="1"/>
          <p:nvPr/>
        </p:nvSpPr>
        <p:spPr>
          <a:xfrm>
            <a:off x="2575447" y="2756019"/>
            <a:ext cx="9090369" cy="184665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219170">
              <a:lnSpc>
                <a:spcPct val="150000"/>
              </a:lnSpc>
              <a:defRPr/>
            </a:pPr>
            <a:r>
              <a:rPr lang="en-US" sz="3200" b="1" dirty="0"/>
              <a:t>If your RVP is not available:</a:t>
            </a: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Speak to a member of our department!  </a:t>
            </a:r>
          </a:p>
          <a:p>
            <a:pPr marL="342900" indent="-342900" defTabSz="121917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en-US" sz="2400" b="1" dirty="0"/>
              <a:t>Our contact information is at: www.usje-sesj.com</a:t>
            </a:r>
          </a:p>
        </p:txBody>
      </p:sp>
      <p:sp>
        <p:nvSpPr>
          <p:cNvPr id="28" name="Freeform 27"/>
          <p:cNvSpPr>
            <a:spLocks noEditPoints="1"/>
          </p:cNvSpPr>
          <p:nvPr/>
        </p:nvSpPr>
        <p:spPr bwMode="auto">
          <a:xfrm>
            <a:off x="4777042" y="5442460"/>
            <a:ext cx="669416" cy="977960"/>
          </a:xfrm>
          <a:custGeom>
            <a:avLst/>
            <a:gdLst/>
            <a:ahLst/>
            <a:cxnLst>
              <a:cxn ang="0">
                <a:pos x="35" y="0"/>
              </a:cxn>
              <a:cxn ang="0">
                <a:pos x="0" y="35"/>
              </a:cxn>
              <a:cxn ang="0">
                <a:pos x="16" y="74"/>
              </a:cxn>
              <a:cxn ang="0">
                <a:pos x="35" y="102"/>
              </a:cxn>
              <a:cxn ang="0">
                <a:pos x="54" y="74"/>
              </a:cxn>
              <a:cxn ang="0">
                <a:pos x="70" y="35"/>
              </a:cxn>
              <a:cxn ang="0">
                <a:pos x="35" y="0"/>
              </a:cxn>
              <a:cxn ang="0">
                <a:pos x="43" y="87"/>
              </a:cxn>
              <a:cxn ang="0">
                <a:pos x="27" y="89"/>
              </a:cxn>
              <a:cxn ang="0">
                <a:pos x="26" y="83"/>
              </a:cxn>
              <a:cxn ang="0">
                <a:pos x="26" y="83"/>
              </a:cxn>
              <a:cxn ang="0">
                <a:pos x="45" y="80"/>
              </a:cxn>
              <a:cxn ang="0">
                <a:pos x="44" y="83"/>
              </a:cxn>
              <a:cxn ang="0">
                <a:pos x="43" y="87"/>
              </a:cxn>
              <a:cxn ang="0">
                <a:pos x="25" y="79"/>
              </a:cxn>
              <a:cxn ang="0">
                <a:pos x="23" y="73"/>
              </a:cxn>
              <a:cxn ang="0">
                <a:pos x="47" y="73"/>
              </a:cxn>
              <a:cxn ang="0">
                <a:pos x="46" y="77"/>
              </a:cxn>
              <a:cxn ang="0">
                <a:pos x="25" y="79"/>
              </a:cxn>
              <a:cxn ang="0">
                <a:pos x="35" y="96"/>
              </a:cxn>
              <a:cxn ang="0">
                <a:pos x="29" y="92"/>
              </a:cxn>
              <a:cxn ang="0">
                <a:pos x="42" y="90"/>
              </a:cxn>
              <a:cxn ang="0">
                <a:pos x="35" y="96"/>
              </a:cxn>
              <a:cxn ang="0">
                <a:pos x="50" y="67"/>
              </a:cxn>
              <a:cxn ang="0">
                <a:pos x="20" y="67"/>
              </a:cxn>
              <a:cxn ang="0">
                <a:pos x="15" y="57"/>
              </a:cxn>
              <a:cxn ang="0">
                <a:pos x="6" y="35"/>
              </a:cxn>
              <a:cxn ang="0">
                <a:pos x="35" y="6"/>
              </a:cxn>
              <a:cxn ang="0">
                <a:pos x="64" y="35"/>
              </a:cxn>
              <a:cxn ang="0">
                <a:pos x="55" y="57"/>
              </a:cxn>
              <a:cxn ang="0">
                <a:pos x="50" y="67"/>
              </a:cxn>
              <a:cxn ang="0">
                <a:pos x="50" y="67"/>
              </a:cxn>
              <a:cxn ang="0">
                <a:pos x="50" y="67"/>
              </a:cxn>
            </a:cxnLst>
            <a:rect l="0" t="0" r="r" b="b"/>
            <a:pathLst>
              <a:path w="70" h="102">
                <a:moveTo>
                  <a:pt x="35" y="0"/>
                </a:moveTo>
                <a:cubicBezTo>
                  <a:pt x="16" y="0"/>
                  <a:pt x="0" y="16"/>
                  <a:pt x="0" y="35"/>
                </a:cubicBezTo>
                <a:cubicBezTo>
                  <a:pt x="0" y="48"/>
                  <a:pt x="12" y="62"/>
                  <a:pt x="16" y="74"/>
                </a:cubicBezTo>
                <a:cubicBezTo>
                  <a:pt x="22" y="91"/>
                  <a:pt x="22" y="102"/>
                  <a:pt x="35" y="102"/>
                </a:cubicBezTo>
                <a:cubicBezTo>
                  <a:pt x="49" y="102"/>
                  <a:pt x="48" y="92"/>
                  <a:pt x="54" y="74"/>
                </a:cubicBezTo>
                <a:cubicBezTo>
                  <a:pt x="58" y="62"/>
                  <a:pt x="70" y="48"/>
                  <a:pt x="70" y="35"/>
                </a:cubicBezTo>
                <a:cubicBezTo>
                  <a:pt x="70" y="16"/>
                  <a:pt x="54" y="0"/>
                  <a:pt x="35" y="0"/>
                </a:cubicBezTo>
                <a:close/>
                <a:moveTo>
                  <a:pt x="43" y="87"/>
                </a:moveTo>
                <a:cubicBezTo>
                  <a:pt x="27" y="89"/>
                  <a:pt x="27" y="89"/>
                  <a:pt x="27" y="89"/>
                </a:cubicBezTo>
                <a:cubicBezTo>
                  <a:pt x="27" y="87"/>
                  <a:pt x="26" y="85"/>
                  <a:pt x="26" y="83"/>
                </a:cubicBezTo>
                <a:cubicBezTo>
                  <a:pt x="26" y="83"/>
                  <a:pt x="26" y="83"/>
                  <a:pt x="26" y="83"/>
                </a:cubicBezTo>
                <a:cubicBezTo>
                  <a:pt x="45" y="80"/>
                  <a:pt x="45" y="80"/>
                  <a:pt x="45" y="80"/>
                </a:cubicBezTo>
                <a:cubicBezTo>
                  <a:pt x="45" y="81"/>
                  <a:pt x="45" y="82"/>
                  <a:pt x="44" y="83"/>
                </a:cubicBezTo>
                <a:cubicBezTo>
                  <a:pt x="44" y="84"/>
                  <a:pt x="44" y="86"/>
                  <a:pt x="43" y="87"/>
                </a:cubicBezTo>
                <a:close/>
                <a:moveTo>
                  <a:pt x="25" y="79"/>
                </a:moveTo>
                <a:cubicBezTo>
                  <a:pt x="24" y="78"/>
                  <a:pt x="23" y="76"/>
                  <a:pt x="23" y="73"/>
                </a:cubicBezTo>
                <a:cubicBezTo>
                  <a:pt x="47" y="73"/>
                  <a:pt x="47" y="73"/>
                  <a:pt x="47" y="73"/>
                </a:cubicBezTo>
                <a:cubicBezTo>
                  <a:pt x="47" y="75"/>
                  <a:pt x="47" y="76"/>
                  <a:pt x="46" y="77"/>
                </a:cubicBezTo>
                <a:lnTo>
                  <a:pt x="25" y="79"/>
                </a:lnTo>
                <a:close/>
                <a:moveTo>
                  <a:pt x="35" y="96"/>
                </a:moveTo>
                <a:cubicBezTo>
                  <a:pt x="32" y="96"/>
                  <a:pt x="30" y="95"/>
                  <a:pt x="29" y="92"/>
                </a:cubicBezTo>
                <a:cubicBezTo>
                  <a:pt x="42" y="90"/>
                  <a:pt x="42" y="90"/>
                  <a:pt x="42" y="90"/>
                </a:cubicBezTo>
                <a:cubicBezTo>
                  <a:pt x="40" y="95"/>
                  <a:pt x="39" y="96"/>
                  <a:pt x="35" y="96"/>
                </a:cubicBezTo>
                <a:close/>
                <a:moveTo>
                  <a:pt x="50" y="67"/>
                </a:moveTo>
                <a:cubicBezTo>
                  <a:pt x="20" y="67"/>
                  <a:pt x="20" y="67"/>
                  <a:pt x="20" y="67"/>
                </a:cubicBezTo>
                <a:cubicBezTo>
                  <a:pt x="19" y="64"/>
                  <a:pt x="17" y="60"/>
                  <a:pt x="15" y="57"/>
                </a:cubicBezTo>
                <a:cubicBezTo>
                  <a:pt x="11" y="49"/>
                  <a:pt x="6" y="41"/>
                  <a:pt x="6" y="35"/>
                </a:cubicBezTo>
                <a:cubicBezTo>
                  <a:pt x="6" y="19"/>
                  <a:pt x="19" y="6"/>
                  <a:pt x="35" y="6"/>
                </a:cubicBezTo>
                <a:cubicBezTo>
                  <a:pt x="51" y="6"/>
                  <a:pt x="64" y="19"/>
                  <a:pt x="64" y="35"/>
                </a:cubicBezTo>
                <a:cubicBezTo>
                  <a:pt x="64" y="41"/>
                  <a:pt x="60" y="49"/>
                  <a:pt x="55" y="57"/>
                </a:cubicBezTo>
                <a:cubicBezTo>
                  <a:pt x="53" y="60"/>
                  <a:pt x="52" y="64"/>
                  <a:pt x="50" y="67"/>
                </a:cubicBezTo>
                <a:close/>
                <a:moveTo>
                  <a:pt x="50" y="67"/>
                </a:moveTo>
                <a:cubicBezTo>
                  <a:pt x="50" y="67"/>
                  <a:pt x="50" y="67"/>
                  <a:pt x="50" y="67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73135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508001" y="1190512"/>
            <a:ext cx="11157817" cy="376782"/>
          </a:xfrm>
        </p:spPr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</a:rPr>
              <a:t>How to find us: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82930"/>
                </a:solidFill>
              </a:rPr>
              <a:t>Stay Connected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9DF734-226E-4D90-AF9F-4A1EFA7CCC78}"/>
              </a:ext>
            </a:extLst>
          </p:cNvPr>
          <p:cNvSpPr txBox="1"/>
          <p:nvPr/>
        </p:nvSpPr>
        <p:spPr>
          <a:xfrm>
            <a:off x="899790" y="4585692"/>
            <a:ext cx="2010690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1219170">
              <a:spcBef>
                <a:spcPct val="20000"/>
              </a:spcBef>
              <a:defRPr/>
            </a:pPr>
            <a:r>
              <a:rPr lang="en-US" sz="2400" b="1" dirty="0">
                <a:solidFill>
                  <a:srgbClr val="E6B22D"/>
                </a:solidFill>
              </a:rPr>
              <a:t>FACEBOOK</a:t>
            </a:r>
          </a:p>
          <a:p>
            <a:pPr defTabSz="1219170">
              <a:spcBef>
                <a:spcPct val="20000"/>
              </a:spcBef>
              <a:defRPr/>
            </a:pPr>
            <a:r>
              <a:rPr lang="fr-FR" sz="2000" b="1" dirty="0"/>
              <a:t>@USJESESJ</a:t>
            </a:r>
            <a:endParaRPr lang="en-US" sz="2000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2947013" y="4623448"/>
            <a:ext cx="1983451" cy="827796"/>
            <a:chOff x="8434611" y="5275221"/>
            <a:chExt cx="1983451" cy="827796"/>
          </a:xfrm>
        </p:grpSpPr>
        <p:grpSp>
          <p:nvGrpSpPr>
            <p:cNvPr id="15" name="Group 14"/>
            <p:cNvGrpSpPr/>
            <p:nvPr/>
          </p:nvGrpSpPr>
          <p:grpSpPr>
            <a:xfrm>
              <a:off x="8434611" y="5326895"/>
              <a:ext cx="91440" cy="776122"/>
              <a:chOff x="8434611" y="5326895"/>
              <a:chExt cx="91440" cy="776122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rot="16200000">
                <a:off x="8179861" y="5828697"/>
                <a:ext cx="548640" cy="0"/>
              </a:xfrm>
              <a:prstGeom prst="line">
                <a:avLst/>
              </a:prstGeom>
              <a:ln w="349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/>
              <p:cNvSpPr/>
              <p:nvPr/>
            </p:nvSpPr>
            <p:spPr>
              <a:xfrm>
                <a:off x="8434611" y="5326895"/>
                <a:ext cx="91440" cy="9144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646002" y="5275221"/>
              <a:ext cx="1772060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chemeClr val="accent2"/>
                  </a:solidFill>
                </a:rPr>
                <a:t>TWITTER</a:t>
              </a:r>
              <a:endParaRPr lang="en-US" b="1" dirty="0">
                <a:solidFill>
                  <a:schemeClr val="accent2"/>
                </a:solidFill>
              </a:endParaRPr>
            </a:p>
            <a:p>
              <a:pPr defTabSz="1219170">
                <a:spcBef>
                  <a:spcPct val="20000"/>
                </a:spcBef>
                <a:defRPr/>
              </a:pPr>
              <a:r>
                <a:rPr lang="en-US" sz="2000" b="1" dirty="0"/>
                <a:t>@</a:t>
              </a:r>
              <a:r>
                <a:rPr lang="en-US" sz="2000" b="1" dirty="0" err="1"/>
                <a:t>usje_sesj</a:t>
              </a:r>
              <a:endParaRPr lang="en-US" sz="2000" b="1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976963" y="4585692"/>
            <a:ext cx="1917382" cy="892552"/>
            <a:chOff x="8187146" y="5249320"/>
            <a:chExt cx="1917382" cy="892552"/>
          </a:xfrm>
        </p:grpSpPr>
        <p:grpSp>
          <p:nvGrpSpPr>
            <p:cNvPr id="20" name="Group 19"/>
            <p:cNvGrpSpPr/>
            <p:nvPr/>
          </p:nvGrpSpPr>
          <p:grpSpPr>
            <a:xfrm>
              <a:off x="8187146" y="5326525"/>
              <a:ext cx="91440" cy="769580"/>
              <a:chOff x="8187146" y="5326525"/>
              <a:chExt cx="91440" cy="769580"/>
            </a:xfrm>
          </p:grpSpPr>
          <p:cxnSp>
            <p:nvCxnSpPr>
              <p:cNvPr id="22" name="Straight Connector 21"/>
              <p:cNvCxnSpPr/>
              <p:nvPr/>
            </p:nvCxnSpPr>
            <p:spPr>
              <a:xfrm rot="16200000">
                <a:off x="7958546" y="5821785"/>
                <a:ext cx="548640" cy="0"/>
              </a:xfrm>
              <a:prstGeom prst="line">
                <a:avLst/>
              </a:prstGeom>
              <a:ln w="349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Oval 22"/>
              <p:cNvSpPr/>
              <p:nvPr/>
            </p:nvSpPr>
            <p:spPr>
              <a:xfrm>
                <a:off x="8187146" y="5326525"/>
                <a:ext cx="91440" cy="9144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332468" y="5249320"/>
              <a:ext cx="1772060" cy="89255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rgbClr val="882930"/>
                  </a:solidFill>
                </a:rPr>
                <a:t>WEBSITE</a:t>
              </a:r>
            </a:p>
            <a:p>
              <a:pPr defTabSz="121917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en-US" sz="2000" b="1" dirty="0"/>
                <a:t>usje-sesj.com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928242" y="4564688"/>
            <a:ext cx="2155516" cy="913877"/>
            <a:chOff x="8187146" y="5264999"/>
            <a:chExt cx="1919562" cy="831106"/>
          </a:xfrm>
        </p:grpSpPr>
        <p:grpSp>
          <p:nvGrpSpPr>
            <p:cNvPr id="25" name="Group 24"/>
            <p:cNvGrpSpPr/>
            <p:nvPr/>
          </p:nvGrpSpPr>
          <p:grpSpPr>
            <a:xfrm>
              <a:off x="8187146" y="5326525"/>
              <a:ext cx="91440" cy="769580"/>
              <a:chOff x="8187146" y="5326525"/>
              <a:chExt cx="91440" cy="76958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 rot="16200000">
                <a:off x="7958546" y="5821785"/>
                <a:ext cx="548640" cy="0"/>
              </a:xfrm>
              <a:prstGeom prst="line">
                <a:avLst/>
              </a:prstGeom>
              <a:ln w="3492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Oval 27"/>
              <p:cNvSpPr/>
              <p:nvPr/>
            </p:nvSpPr>
            <p:spPr>
              <a:xfrm>
                <a:off x="8187146" y="5326525"/>
                <a:ext cx="91440" cy="9144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334648" y="5264999"/>
              <a:ext cx="1772060" cy="81171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chemeClr val="accent4"/>
                  </a:solidFill>
                </a:rPr>
                <a:t>YOUTUBE</a:t>
              </a:r>
              <a:endParaRPr lang="en-US" b="1" dirty="0">
                <a:solidFill>
                  <a:schemeClr val="accent4"/>
                </a:solidFill>
              </a:endParaRPr>
            </a:p>
            <a:p>
              <a:pPr lvl="0" defTabSz="1219170">
                <a:lnSpc>
                  <a:spcPct val="150000"/>
                </a:lnSpc>
                <a:spcBef>
                  <a:spcPct val="20000"/>
                </a:spcBef>
                <a:defRPr/>
              </a:pPr>
              <a:r>
                <a:rPr lang="en-US" sz="2000" b="1" dirty="0">
                  <a:solidFill>
                    <a:srgbClr val="262626"/>
                  </a:solidFill>
                </a:rPr>
                <a:t>USJE/SESJ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796717" y="4530292"/>
            <a:ext cx="3143490" cy="1255728"/>
            <a:chOff x="8232866" y="5249320"/>
            <a:chExt cx="1871662" cy="1255728"/>
          </a:xfrm>
        </p:grpSpPr>
        <p:cxnSp>
          <p:nvCxnSpPr>
            <p:cNvPr id="32" name="Straight Connector 31"/>
            <p:cNvCxnSpPr/>
            <p:nvPr/>
          </p:nvCxnSpPr>
          <p:spPr>
            <a:xfrm rot="16200000">
              <a:off x="7958546" y="5821785"/>
              <a:ext cx="548640" cy="0"/>
            </a:xfrm>
            <a:prstGeom prst="line">
              <a:avLst/>
            </a:prstGeom>
            <a:ln w="3492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9DF734-226E-4D90-AF9F-4A1EFA7CCC78}"/>
                </a:ext>
              </a:extLst>
            </p:cNvPr>
            <p:cNvSpPr txBox="1"/>
            <p:nvPr/>
          </p:nvSpPr>
          <p:spPr>
            <a:xfrm>
              <a:off x="8332468" y="5249320"/>
              <a:ext cx="1772060" cy="125572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sz="2400" b="1" dirty="0">
                  <a:solidFill>
                    <a:srgbClr val="E6B22D"/>
                  </a:solidFill>
                </a:rPr>
                <a:t>EMAIL</a:t>
              </a:r>
            </a:p>
            <a:p>
              <a:pPr defTabSz="1219170">
                <a:spcBef>
                  <a:spcPct val="20000"/>
                </a:spcBef>
                <a:defRPr/>
              </a:pPr>
              <a:r>
                <a:rPr lang="en-US" b="1" dirty="0">
                  <a:solidFill>
                    <a:schemeClr val="tx2"/>
                  </a:solidFill>
                </a:rPr>
                <a:t>USJEcommunicationSESJ@psac-afpc.com</a:t>
              </a:r>
            </a:p>
          </p:txBody>
        </p:sp>
      </p:grpSp>
      <p:sp>
        <p:nvSpPr>
          <p:cNvPr id="8" name="Teardrop 7"/>
          <p:cNvSpPr/>
          <p:nvPr/>
        </p:nvSpPr>
        <p:spPr>
          <a:xfrm rot="7978091" flipH="1">
            <a:off x="8005997" y="2073503"/>
            <a:ext cx="1801992" cy="1801992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ardrop 6"/>
          <p:cNvSpPr/>
          <p:nvPr/>
        </p:nvSpPr>
        <p:spPr>
          <a:xfrm rot="13621909">
            <a:off x="2384012" y="2073500"/>
            <a:ext cx="1801992" cy="1801992"/>
          </a:xfrm>
          <a:prstGeom prst="teardrop">
            <a:avLst/>
          </a:prstGeom>
          <a:solidFill>
            <a:srgbClr val="E6B2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862902" y="2122429"/>
            <a:ext cx="1704134" cy="170413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624967" y="2122429"/>
            <a:ext cx="1704134" cy="17041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243933" y="2162963"/>
            <a:ext cx="1704134" cy="1704134"/>
          </a:xfrm>
          <a:prstGeom prst="ellipse">
            <a:avLst/>
          </a:prstGeom>
          <a:solidFill>
            <a:srgbClr val="882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>
            <a:spLocks noEditPoints="1"/>
          </p:cNvSpPr>
          <p:nvPr/>
        </p:nvSpPr>
        <p:spPr bwMode="auto">
          <a:xfrm>
            <a:off x="3057915" y="2556779"/>
            <a:ext cx="454185" cy="835433"/>
          </a:xfrm>
          <a:custGeom>
            <a:avLst/>
            <a:gdLst/>
            <a:ahLst/>
            <a:cxnLst>
              <a:cxn ang="0">
                <a:pos x="107" y="0"/>
              </a:cxn>
              <a:cxn ang="0">
                <a:pos x="80" y="0"/>
              </a:cxn>
              <a:cxn ang="0">
                <a:pos x="31" y="50"/>
              </a:cxn>
              <a:cxn ang="0">
                <a:pos x="31" y="73"/>
              </a:cxn>
              <a:cxn ang="0">
                <a:pos x="4" y="73"/>
              </a:cxn>
              <a:cxn ang="0">
                <a:pos x="0" y="77"/>
              </a:cxn>
              <a:cxn ang="0">
                <a:pos x="0" y="111"/>
              </a:cxn>
              <a:cxn ang="0">
                <a:pos x="4" y="115"/>
              </a:cxn>
              <a:cxn ang="0">
                <a:pos x="31" y="115"/>
              </a:cxn>
              <a:cxn ang="0">
                <a:pos x="31" y="200"/>
              </a:cxn>
              <a:cxn ang="0">
                <a:pos x="35" y="204"/>
              </a:cxn>
              <a:cxn ang="0">
                <a:pos x="70" y="204"/>
              </a:cxn>
              <a:cxn ang="0">
                <a:pos x="74" y="200"/>
              </a:cxn>
              <a:cxn ang="0">
                <a:pos x="74" y="115"/>
              </a:cxn>
              <a:cxn ang="0">
                <a:pos x="105" y="115"/>
              </a:cxn>
              <a:cxn ang="0">
                <a:pos x="110" y="111"/>
              </a:cxn>
              <a:cxn ang="0">
                <a:pos x="110" y="77"/>
              </a:cxn>
              <a:cxn ang="0">
                <a:pos x="108" y="74"/>
              </a:cxn>
              <a:cxn ang="0">
                <a:pos x="105" y="73"/>
              </a:cxn>
              <a:cxn ang="0">
                <a:pos x="74" y="73"/>
              </a:cxn>
              <a:cxn ang="0">
                <a:pos x="74" y="53"/>
              </a:cxn>
              <a:cxn ang="0">
                <a:pos x="89" y="39"/>
              </a:cxn>
              <a:cxn ang="0">
                <a:pos x="107" y="39"/>
              </a:cxn>
              <a:cxn ang="0">
                <a:pos x="111" y="35"/>
              </a:cxn>
              <a:cxn ang="0">
                <a:pos x="111" y="4"/>
              </a:cxn>
              <a:cxn ang="0">
                <a:pos x="107" y="0"/>
              </a:cxn>
              <a:cxn ang="0">
                <a:pos x="107" y="0"/>
              </a:cxn>
              <a:cxn ang="0">
                <a:pos x="107" y="0"/>
              </a:cxn>
            </a:cxnLst>
            <a:rect l="0" t="0" r="r" b="b"/>
            <a:pathLst>
              <a:path w="111" h="204">
                <a:moveTo>
                  <a:pt x="107" y="0"/>
                </a:moveTo>
                <a:cubicBezTo>
                  <a:pt x="80" y="0"/>
                  <a:pt x="80" y="0"/>
                  <a:pt x="80" y="0"/>
                </a:cubicBezTo>
                <a:cubicBezTo>
                  <a:pt x="50" y="0"/>
                  <a:pt x="31" y="19"/>
                  <a:pt x="31" y="50"/>
                </a:cubicBezTo>
                <a:cubicBezTo>
                  <a:pt x="31" y="73"/>
                  <a:pt x="31" y="73"/>
                  <a:pt x="31" y="73"/>
                </a:cubicBezTo>
                <a:cubicBezTo>
                  <a:pt x="4" y="73"/>
                  <a:pt x="4" y="73"/>
                  <a:pt x="4" y="73"/>
                </a:cubicBezTo>
                <a:cubicBezTo>
                  <a:pt x="2" y="73"/>
                  <a:pt x="0" y="75"/>
                  <a:pt x="0" y="77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3"/>
                  <a:pt x="2" y="115"/>
                  <a:pt x="4" y="115"/>
                </a:cubicBezTo>
                <a:cubicBezTo>
                  <a:pt x="31" y="115"/>
                  <a:pt x="31" y="115"/>
                  <a:pt x="31" y="115"/>
                </a:cubicBezTo>
                <a:cubicBezTo>
                  <a:pt x="31" y="200"/>
                  <a:pt x="31" y="200"/>
                  <a:pt x="31" y="200"/>
                </a:cubicBezTo>
                <a:cubicBezTo>
                  <a:pt x="31" y="202"/>
                  <a:pt x="33" y="204"/>
                  <a:pt x="35" y="204"/>
                </a:cubicBezTo>
                <a:cubicBezTo>
                  <a:pt x="70" y="204"/>
                  <a:pt x="70" y="204"/>
                  <a:pt x="70" y="204"/>
                </a:cubicBezTo>
                <a:cubicBezTo>
                  <a:pt x="72" y="204"/>
                  <a:pt x="74" y="202"/>
                  <a:pt x="74" y="200"/>
                </a:cubicBezTo>
                <a:cubicBezTo>
                  <a:pt x="74" y="115"/>
                  <a:pt x="74" y="115"/>
                  <a:pt x="74" y="115"/>
                </a:cubicBezTo>
                <a:cubicBezTo>
                  <a:pt x="105" y="115"/>
                  <a:pt x="105" y="115"/>
                  <a:pt x="105" y="115"/>
                </a:cubicBezTo>
                <a:cubicBezTo>
                  <a:pt x="108" y="115"/>
                  <a:pt x="110" y="113"/>
                  <a:pt x="110" y="111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10" y="76"/>
                  <a:pt x="109" y="75"/>
                  <a:pt x="108" y="74"/>
                </a:cubicBezTo>
                <a:cubicBezTo>
                  <a:pt x="108" y="74"/>
                  <a:pt x="106" y="73"/>
                  <a:pt x="105" y="73"/>
                </a:cubicBezTo>
                <a:cubicBezTo>
                  <a:pt x="74" y="73"/>
                  <a:pt x="74" y="73"/>
                  <a:pt x="74" y="73"/>
                </a:cubicBezTo>
                <a:cubicBezTo>
                  <a:pt x="74" y="53"/>
                  <a:pt x="74" y="53"/>
                  <a:pt x="74" y="53"/>
                </a:cubicBezTo>
                <a:cubicBezTo>
                  <a:pt x="74" y="44"/>
                  <a:pt x="76" y="39"/>
                  <a:pt x="89" y="39"/>
                </a:cubicBezTo>
                <a:cubicBezTo>
                  <a:pt x="107" y="39"/>
                  <a:pt x="107" y="39"/>
                  <a:pt x="107" y="39"/>
                </a:cubicBezTo>
                <a:cubicBezTo>
                  <a:pt x="109" y="39"/>
                  <a:pt x="111" y="37"/>
                  <a:pt x="111" y="35"/>
                </a:cubicBezTo>
                <a:cubicBezTo>
                  <a:pt x="111" y="4"/>
                  <a:pt x="111" y="4"/>
                  <a:pt x="111" y="4"/>
                </a:cubicBezTo>
                <a:cubicBezTo>
                  <a:pt x="111" y="1"/>
                  <a:pt x="109" y="0"/>
                  <a:pt x="107" y="0"/>
                </a:cubicBezTo>
                <a:close/>
                <a:moveTo>
                  <a:pt x="107" y="0"/>
                </a:moveTo>
                <a:cubicBezTo>
                  <a:pt x="107" y="0"/>
                  <a:pt x="107" y="0"/>
                  <a:pt x="107" y="0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38" name="Freeform 37"/>
          <p:cNvSpPr>
            <a:spLocks noEditPoints="1"/>
          </p:cNvSpPr>
          <p:nvPr/>
        </p:nvSpPr>
        <p:spPr bwMode="auto">
          <a:xfrm>
            <a:off x="4349612" y="2677563"/>
            <a:ext cx="730713" cy="593865"/>
          </a:xfrm>
          <a:custGeom>
            <a:avLst/>
            <a:gdLst/>
            <a:ahLst/>
            <a:cxnLst>
              <a:cxn ang="0">
                <a:pos x="229" y="22"/>
              </a:cxn>
              <a:cxn ang="0">
                <a:pos x="202" y="29"/>
              </a:cxn>
              <a:cxn ang="0">
                <a:pos x="223" y="3"/>
              </a:cxn>
              <a:cxn ang="0">
                <a:pos x="193" y="15"/>
              </a:cxn>
              <a:cxn ang="0">
                <a:pos x="158" y="0"/>
              </a:cxn>
              <a:cxn ang="0">
                <a:pos x="111" y="47"/>
              </a:cxn>
              <a:cxn ang="0">
                <a:pos x="113" y="58"/>
              </a:cxn>
              <a:cxn ang="0">
                <a:pos x="16" y="8"/>
              </a:cxn>
              <a:cxn ang="0">
                <a:pos x="9" y="32"/>
              </a:cxn>
              <a:cxn ang="0">
                <a:pos x="30" y="71"/>
              </a:cxn>
              <a:cxn ang="0">
                <a:pos x="9" y="65"/>
              </a:cxn>
              <a:cxn ang="0">
                <a:pos x="9" y="66"/>
              </a:cxn>
              <a:cxn ang="0">
                <a:pos x="47" y="112"/>
              </a:cxn>
              <a:cxn ang="0">
                <a:pos x="34" y="114"/>
              </a:cxn>
              <a:cxn ang="0">
                <a:pos x="26" y="113"/>
              </a:cxn>
              <a:cxn ang="0">
                <a:pos x="69" y="145"/>
              </a:cxn>
              <a:cxn ang="0">
                <a:pos x="11" y="165"/>
              </a:cxn>
              <a:cxn ang="0">
                <a:pos x="0" y="165"/>
              </a:cxn>
              <a:cxn ang="0">
                <a:pos x="72" y="186"/>
              </a:cxn>
              <a:cxn ang="0">
                <a:pos x="206" y="52"/>
              </a:cxn>
              <a:cxn ang="0">
                <a:pos x="205" y="46"/>
              </a:cxn>
              <a:cxn ang="0">
                <a:pos x="229" y="22"/>
              </a:cxn>
              <a:cxn ang="0">
                <a:pos x="229" y="22"/>
              </a:cxn>
              <a:cxn ang="0">
                <a:pos x="229" y="22"/>
              </a:cxn>
            </a:cxnLst>
            <a:rect l="0" t="0" r="r" b="b"/>
            <a:pathLst>
              <a:path w="229" h="186">
                <a:moveTo>
                  <a:pt x="229" y="22"/>
                </a:moveTo>
                <a:cubicBezTo>
                  <a:pt x="221" y="26"/>
                  <a:pt x="211" y="28"/>
                  <a:pt x="202" y="29"/>
                </a:cubicBezTo>
                <a:cubicBezTo>
                  <a:pt x="212" y="23"/>
                  <a:pt x="219" y="14"/>
                  <a:pt x="223" y="3"/>
                </a:cubicBezTo>
                <a:cubicBezTo>
                  <a:pt x="214" y="9"/>
                  <a:pt x="203" y="13"/>
                  <a:pt x="193" y="15"/>
                </a:cubicBezTo>
                <a:cubicBezTo>
                  <a:pt x="184" y="6"/>
                  <a:pt x="172" y="0"/>
                  <a:pt x="158" y="0"/>
                </a:cubicBezTo>
                <a:cubicBezTo>
                  <a:pt x="133" y="0"/>
                  <a:pt x="111" y="21"/>
                  <a:pt x="111" y="47"/>
                </a:cubicBezTo>
                <a:cubicBezTo>
                  <a:pt x="111" y="51"/>
                  <a:pt x="112" y="54"/>
                  <a:pt x="113" y="58"/>
                </a:cubicBezTo>
                <a:cubicBezTo>
                  <a:pt x="74" y="56"/>
                  <a:pt x="39" y="37"/>
                  <a:pt x="16" y="8"/>
                </a:cubicBezTo>
                <a:cubicBezTo>
                  <a:pt x="12" y="15"/>
                  <a:pt x="9" y="23"/>
                  <a:pt x="9" y="32"/>
                </a:cubicBezTo>
                <a:cubicBezTo>
                  <a:pt x="9" y="48"/>
                  <a:pt x="18" y="63"/>
                  <a:pt x="30" y="71"/>
                </a:cubicBezTo>
                <a:cubicBezTo>
                  <a:pt x="23" y="71"/>
                  <a:pt x="15" y="69"/>
                  <a:pt x="9" y="65"/>
                </a:cubicBezTo>
                <a:cubicBezTo>
                  <a:pt x="9" y="66"/>
                  <a:pt x="9" y="66"/>
                  <a:pt x="9" y="66"/>
                </a:cubicBezTo>
                <a:cubicBezTo>
                  <a:pt x="9" y="89"/>
                  <a:pt x="25" y="108"/>
                  <a:pt x="47" y="112"/>
                </a:cubicBezTo>
                <a:cubicBezTo>
                  <a:pt x="43" y="113"/>
                  <a:pt x="39" y="114"/>
                  <a:pt x="34" y="114"/>
                </a:cubicBezTo>
                <a:cubicBezTo>
                  <a:pt x="31" y="114"/>
                  <a:pt x="28" y="113"/>
                  <a:pt x="26" y="113"/>
                </a:cubicBezTo>
                <a:cubicBezTo>
                  <a:pt x="32" y="131"/>
                  <a:pt x="49" y="145"/>
                  <a:pt x="69" y="145"/>
                </a:cubicBezTo>
                <a:cubicBezTo>
                  <a:pt x="53" y="158"/>
                  <a:pt x="33" y="165"/>
                  <a:pt x="11" y="165"/>
                </a:cubicBezTo>
                <a:cubicBezTo>
                  <a:pt x="7" y="165"/>
                  <a:pt x="4" y="165"/>
                  <a:pt x="0" y="165"/>
                </a:cubicBezTo>
                <a:cubicBezTo>
                  <a:pt x="21" y="178"/>
                  <a:pt x="45" y="186"/>
                  <a:pt x="72" y="186"/>
                </a:cubicBezTo>
                <a:cubicBezTo>
                  <a:pt x="158" y="186"/>
                  <a:pt x="206" y="114"/>
                  <a:pt x="206" y="52"/>
                </a:cubicBezTo>
                <a:cubicBezTo>
                  <a:pt x="205" y="46"/>
                  <a:pt x="205" y="46"/>
                  <a:pt x="205" y="46"/>
                </a:cubicBezTo>
                <a:cubicBezTo>
                  <a:pt x="215" y="40"/>
                  <a:pt x="223" y="31"/>
                  <a:pt x="229" y="22"/>
                </a:cubicBezTo>
                <a:close/>
                <a:moveTo>
                  <a:pt x="229" y="22"/>
                </a:moveTo>
                <a:cubicBezTo>
                  <a:pt x="229" y="22"/>
                  <a:pt x="229" y="22"/>
                  <a:pt x="229" y="22"/>
                </a:cubicBezTo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080" y="2556779"/>
            <a:ext cx="826310" cy="83757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084" y="2653346"/>
            <a:ext cx="885916" cy="61808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2168" y="2519723"/>
            <a:ext cx="904864" cy="90486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474" y="4662897"/>
            <a:ext cx="97593" cy="9759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250" y="4902604"/>
            <a:ext cx="45719" cy="566977"/>
          </a:xfrm>
          <a:prstGeom prst="rect">
            <a:avLst/>
          </a:prstGeom>
        </p:spPr>
      </p:pic>
      <p:sp>
        <p:nvSpPr>
          <p:cNvPr id="43" name="Oval 42"/>
          <p:cNvSpPr/>
          <p:nvPr/>
        </p:nvSpPr>
        <p:spPr>
          <a:xfrm>
            <a:off x="8755286" y="4589377"/>
            <a:ext cx="91440" cy="9144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528374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>
          <a:solidFill>
            <a:schemeClr val="tx1"/>
          </a:solidFill>
        </p:spPr>
      </p:sp>
      <p:sp>
        <p:nvSpPr>
          <p:cNvPr id="12" name="TextBox 11"/>
          <p:cNvSpPr txBox="1"/>
          <p:nvPr/>
        </p:nvSpPr>
        <p:spPr>
          <a:xfrm>
            <a:off x="609846" y="3068721"/>
            <a:ext cx="11263086" cy="20005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endParaRPr lang="en-US" sz="4000" dirty="0">
              <a:solidFill>
                <a:schemeClr val="bg2"/>
              </a:solidFill>
            </a:endParaRPr>
          </a:p>
          <a:p>
            <a:pPr algn="ctr"/>
            <a:r>
              <a:rPr lang="en-US" sz="4400" b="1" dirty="0">
                <a:solidFill>
                  <a:schemeClr val="bg2"/>
                </a:solidFill>
              </a:rPr>
              <a:t>2019 REGIONAL CONFERENCES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049108" y="140677"/>
            <a:ext cx="295421" cy="6527409"/>
            <a:chOff x="4430332" y="901521"/>
            <a:chExt cx="0" cy="483105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430332" y="901521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4430332" y="4740898"/>
              <a:ext cx="0" cy="991673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582" y="1605318"/>
            <a:ext cx="7533051" cy="2546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8363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87160" y="286273"/>
            <a:ext cx="7539483" cy="1426478"/>
          </a:xfrm>
        </p:spPr>
        <p:txBody>
          <a:bodyPr/>
          <a:lstStyle/>
          <a:p>
            <a:r>
              <a:rPr lang="en-US" sz="6000" b="1" dirty="0">
                <a:solidFill>
                  <a:srgbClr val="88293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Expenses</a:t>
            </a:r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7200" dirty="0">
              <a:solidFill>
                <a:srgbClr val="882930"/>
              </a:solidFill>
            </a:endParaRPr>
          </a:p>
        </p:txBody>
      </p:sp>
      <p:sp>
        <p:nvSpPr>
          <p:cNvPr id="43" name="Freeform 42"/>
          <p:cNvSpPr>
            <a:spLocks noEditPoints="1"/>
          </p:cNvSpPr>
          <p:nvPr/>
        </p:nvSpPr>
        <p:spPr bwMode="auto">
          <a:xfrm>
            <a:off x="346132" y="254820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4" name="Freeform 43"/>
          <p:cNvSpPr>
            <a:spLocks noEditPoints="1"/>
          </p:cNvSpPr>
          <p:nvPr/>
        </p:nvSpPr>
        <p:spPr bwMode="auto">
          <a:xfrm>
            <a:off x="346131" y="3563713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5" name="Freeform 44"/>
          <p:cNvSpPr>
            <a:spLocks noEditPoints="1"/>
          </p:cNvSpPr>
          <p:nvPr/>
        </p:nvSpPr>
        <p:spPr bwMode="auto">
          <a:xfrm>
            <a:off x="346131" y="454096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6" name="Freeform 45"/>
          <p:cNvSpPr>
            <a:spLocks noEditPoints="1"/>
          </p:cNvSpPr>
          <p:nvPr/>
        </p:nvSpPr>
        <p:spPr bwMode="auto">
          <a:xfrm>
            <a:off x="346131" y="5541304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7" name="Inhaltsplatzhalter 4"/>
          <p:cNvSpPr txBox="1">
            <a:spLocks/>
          </p:cNvSpPr>
          <p:nvPr/>
        </p:nvSpPr>
        <p:spPr>
          <a:xfrm>
            <a:off x="1108225" y="1554285"/>
            <a:ext cx="10019320" cy="26078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</a:pPr>
            <a:endParaRPr lang="en-US" sz="1867" b="1" dirty="0">
              <a:solidFill>
                <a:srgbClr val="E6B22D"/>
              </a:solidFill>
              <a:latin typeface="Roboto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n-US" sz="5000" b="1" dirty="0">
                <a:solidFill>
                  <a:srgbClr val="E6B22D"/>
                </a:solidFill>
                <a:latin typeface="Roboto"/>
              </a:rPr>
              <a:t>National Office</a:t>
            </a: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EFDE03"/>
                </a:solidFill>
                <a:effectLst/>
                <a:uLnTx/>
                <a:uFillTx/>
                <a:latin typeface="Roboto"/>
                <a:ea typeface="+mn-ea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8" name="Inhaltsplatzhalter 4"/>
          <p:cNvSpPr txBox="1">
            <a:spLocks/>
          </p:cNvSpPr>
          <p:nvPr/>
        </p:nvSpPr>
        <p:spPr>
          <a:xfrm>
            <a:off x="1108225" y="2552691"/>
            <a:ext cx="10019320" cy="279012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endParaRPr lang="en-US" sz="1867" b="1" dirty="0">
              <a:solidFill>
                <a:srgbClr val="262626"/>
              </a:solidFill>
              <a:latin typeface="Roboto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000" b="1" dirty="0">
                <a:solidFill>
                  <a:srgbClr val="262626"/>
                </a:solidFill>
                <a:latin typeface="Roboto"/>
              </a:rPr>
              <a:t>Committees</a:t>
            </a: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sz="1867" b="1" dirty="0">
              <a:solidFill>
                <a:srgbClr val="EFDE03"/>
              </a:solidFill>
              <a:latin typeface="Roboto"/>
            </a:endParaRPr>
          </a:p>
          <a:p>
            <a:pPr marL="0" marR="0" lvl="0" indent="0" algn="l" defTabSz="91412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Roboto"/>
              <a:ea typeface="+mn-ea"/>
            </a:endParaRPr>
          </a:p>
        </p:txBody>
      </p:sp>
      <p:sp>
        <p:nvSpPr>
          <p:cNvPr id="49" name="Inhaltsplatzhalter 4"/>
          <p:cNvSpPr txBox="1">
            <a:spLocks/>
          </p:cNvSpPr>
          <p:nvPr/>
        </p:nvSpPr>
        <p:spPr>
          <a:xfrm>
            <a:off x="1108225" y="4226924"/>
            <a:ext cx="10019320" cy="101155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5000" b="1" dirty="0">
                <a:solidFill>
                  <a:srgbClr val="882930"/>
                </a:solidFill>
                <a:latin typeface="Roboto"/>
              </a:rPr>
              <a:t>National Executive</a:t>
            </a:r>
          </a:p>
        </p:txBody>
      </p:sp>
      <p:sp>
        <p:nvSpPr>
          <p:cNvPr id="50" name="Inhaltsplatzhalter 4"/>
          <p:cNvSpPr txBox="1">
            <a:spLocks/>
          </p:cNvSpPr>
          <p:nvPr/>
        </p:nvSpPr>
        <p:spPr>
          <a:xfrm>
            <a:off x="1108225" y="5252471"/>
            <a:ext cx="10019321" cy="101155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Roboto"/>
                <a:ea typeface="+mn-ea"/>
              </a:rPr>
              <a:t>Events and Training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Roboto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486085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6131" y="589136"/>
            <a:ext cx="8229158" cy="660511"/>
          </a:xfrm>
        </p:spPr>
        <p:txBody>
          <a:bodyPr/>
          <a:lstStyle/>
          <a:p>
            <a:r>
              <a:rPr lang="en-US" sz="6000" b="1" dirty="0">
                <a:solidFill>
                  <a:srgbClr val="882930"/>
                </a:solidFill>
              </a:rPr>
              <a:t>Contingencies</a:t>
            </a:r>
          </a:p>
        </p:txBody>
      </p:sp>
      <p:sp>
        <p:nvSpPr>
          <p:cNvPr id="42" name="Footer Text"/>
          <p:cNvSpPr txBox="1"/>
          <p:nvPr/>
        </p:nvSpPr>
        <p:spPr>
          <a:xfrm>
            <a:off x="346134" y="1594707"/>
            <a:ext cx="1078141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dirty="0"/>
              <a:t>This section includes all additional spending over budget approved by the National executive to be spent from reserves.</a:t>
            </a:r>
          </a:p>
        </p:txBody>
      </p:sp>
      <p:sp>
        <p:nvSpPr>
          <p:cNvPr id="43" name="Freeform 42"/>
          <p:cNvSpPr>
            <a:spLocks noEditPoints="1"/>
          </p:cNvSpPr>
          <p:nvPr/>
        </p:nvSpPr>
        <p:spPr bwMode="auto">
          <a:xfrm>
            <a:off x="346132" y="254820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E6B22D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4" name="Freeform 43"/>
          <p:cNvSpPr>
            <a:spLocks noEditPoints="1"/>
          </p:cNvSpPr>
          <p:nvPr/>
        </p:nvSpPr>
        <p:spPr bwMode="auto">
          <a:xfrm>
            <a:off x="346131" y="3587383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5" name="Freeform 44"/>
          <p:cNvSpPr>
            <a:spLocks noEditPoints="1"/>
          </p:cNvSpPr>
          <p:nvPr/>
        </p:nvSpPr>
        <p:spPr bwMode="auto">
          <a:xfrm>
            <a:off x="346131" y="4594068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rgbClr val="88293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46" name="Freeform 45"/>
          <p:cNvSpPr>
            <a:spLocks noEditPoints="1"/>
          </p:cNvSpPr>
          <p:nvPr/>
        </p:nvSpPr>
        <p:spPr bwMode="auto">
          <a:xfrm>
            <a:off x="346132" y="5667212"/>
            <a:ext cx="495899" cy="492383"/>
          </a:xfrm>
          <a:custGeom>
            <a:avLst/>
            <a:gdLst>
              <a:gd name="T0" fmla="*/ 2467 w 3380"/>
              <a:gd name="T1" fmla="*/ 933 h 3357"/>
              <a:gd name="T2" fmla="*/ 1413 w 3380"/>
              <a:gd name="T3" fmla="*/ 2007 h 3357"/>
              <a:gd name="T4" fmla="*/ 1372 w 3380"/>
              <a:gd name="T5" fmla="*/ 2015 h 3357"/>
              <a:gd name="T6" fmla="*/ 929 w 3380"/>
              <a:gd name="T7" fmla="*/ 1549 h 3357"/>
              <a:gd name="T8" fmla="*/ 875 w 3380"/>
              <a:gd name="T9" fmla="*/ 1525 h 3357"/>
              <a:gd name="T10" fmla="*/ 821 w 3380"/>
              <a:gd name="T11" fmla="*/ 1549 h 3357"/>
              <a:gd name="T12" fmla="*/ 697 w 3380"/>
              <a:gd name="T13" fmla="*/ 1683 h 3357"/>
              <a:gd name="T14" fmla="*/ 692 w 3380"/>
              <a:gd name="T15" fmla="*/ 1721 h 3357"/>
              <a:gd name="T16" fmla="*/ 714 w 3380"/>
              <a:gd name="T17" fmla="*/ 1763 h 3357"/>
              <a:gd name="T18" fmla="*/ 1337 w 3380"/>
              <a:gd name="T19" fmla="*/ 2429 h 3357"/>
              <a:gd name="T20" fmla="*/ 1382 w 3380"/>
              <a:gd name="T21" fmla="*/ 2442 h 3357"/>
              <a:gd name="T22" fmla="*/ 1424 w 3380"/>
              <a:gd name="T23" fmla="*/ 2429 h 3357"/>
              <a:gd name="T24" fmla="*/ 2677 w 3380"/>
              <a:gd name="T25" fmla="*/ 1138 h 3357"/>
              <a:gd name="T26" fmla="*/ 2687 w 3380"/>
              <a:gd name="T27" fmla="*/ 1093 h 3357"/>
              <a:gd name="T28" fmla="*/ 2666 w 3380"/>
              <a:gd name="T29" fmla="*/ 1053 h 3357"/>
              <a:gd name="T30" fmla="*/ 2523 w 3380"/>
              <a:gd name="T31" fmla="*/ 926 h 3357"/>
              <a:gd name="T32" fmla="*/ 1797 w 3380"/>
              <a:gd name="T33" fmla="*/ 3 h 3357"/>
              <a:gd name="T34" fmla="*/ 2107 w 3380"/>
              <a:gd name="T35" fmla="*/ 51 h 3357"/>
              <a:gd name="T36" fmla="*/ 2396 w 3380"/>
              <a:gd name="T37" fmla="*/ 152 h 3357"/>
              <a:gd name="T38" fmla="*/ 2657 w 3380"/>
              <a:gd name="T39" fmla="*/ 300 h 3357"/>
              <a:gd name="T40" fmla="*/ 2886 w 3380"/>
              <a:gd name="T41" fmla="*/ 491 h 3357"/>
              <a:gd name="T42" fmla="*/ 3078 w 3380"/>
              <a:gd name="T43" fmla="*/ 718 h 3357"/>
              <a:gd name="T44" fmla="*/ 3227 w 3380"/>
              <a:gd name="T45" fmla="*/ 978 h 3357"/>
              <a:gd name="T46" fmla="*/ 3328 w 3380"/>
              <a:gd name="T47" fmla="*/ 1265 h 3357"/>
              <a:gd name="T48" fmla="*/ 3376 w 3380"/>
              <a:gd name="T49" fmla="*/ 1573 h 3357"/>
              <a:gd name="T50" fmla="*/ 3367 w 3380"/>
              <a:gd name="T51" fmla="*/ 1890 h 3357"/>
              <a:gd name="T52" fmla="*/ 3300 w 3380"/>
              <a:gd name="T53" fmla="*/ 2192 h 3357"/>
              <a:gd name="T54" fmla="*/ 3183 w 3380"/>
              <a:gd name="T55" fmla="*/ 2470 h 3357"/>
              <a:gd name="T56" fmla="*/ 3018 w 3380"/>
              <a:gd name="T57" fmla="*/ 2719 h 3357"/>
              <a:gd name="T58" fmla="*/ 2813 w 3380"/>
              <a:gd name="T59" fmla="*/ 2935 h 3357"/>
              <a:gd name="T60" fmla="*/ 2573 w 3380"/>
              <a:gd name="T61" fmla="*/ 3111 h 3357"/>
              <a:gd name="T62" fmla="*/ 2302 w 3380"/>
              <a:gd name="T63" fmla="*/ 3245 h 3357"/>
              <a:gd name="T64" fmla="*/ 2006 w 3380"/>
              <a:gd name="T65" fmla="*/ 3328 h 3357"/>
              <a:gd name="T66" fmla="*/ 1690 w 3380"/>
              <a:gd name="T67" fmla="*/ 3357 h 3357"/>
              <a:gd name="T68" fmla="*/ 1374 w 3380"/>
              <a:gd name="T69" fmla="*/ 3328 h 3357"/>
              <a:gd name="T70" fmla="*/ 1078 w 3380"/>
              <a:gd name="T71" fmla="*/ 3245 h 3357"/>
              <a:gd name="T72" fmla="*/ 806 w 3380"/>
              <a:gd name="T73" fmla="*/ 3111 h 3357"/>
              <a:gd name="T74" fmla="*/ 565 w 3380"/>
              <a:gd name="T75" fmla="*/ 2935 h 3357"/>
              <a:gd name="T76" fmla="*/ 361 w 3380"/>
              <a:gd name="T77" fmla="*/ 2719 h 3357"/>
              <a:gd name="T78" fmla="*/ 197 w 3380"/>
              <a:gd name="T79" fmla="*/ 2470 h 3357"/>
              <a:gd name="T80" fmla="*/ 79 w 3380"/>
              <a:gd name="T81" fmla="*/ 2192 h 3357"/>
              <a:gd name="T82" fmla="*/ 13 w 3380"/>
              <a:gd name="T83" fmla="*/ 1890 h 3357"/>
              <a:gd name="T84" fmla="*/ 3 w 3380"/>
              <a:gd name="T85" fmla="*/ 1573 h 3357"/>
              <a:gd name="T86" fmla="*/ 51 w 3380"/>
              <a:gd name="T87" fmla="*/ 1265 h 3357"/>
              <a:gd name="T88" fmla="*/ 152 w 3380"/>
              <a:gd name="T89" fmla="*/ 978 h 3357"/>
              <a:gd name="T90" fmla="*/ 301 w 3380"/>
              <a:gd name="T91" fmla="*/ 718 h 3357"/>
              <a:gd name="T92" fmla="*/ 493 w 3380"/>
              <a:gd name="T93" fmla="*/ 491 h 3357"/>
              <a:gd name="T94" fmla="*/ 722 w 3380"/>
              <a:gd name="T95" fmla="*/ 300 h 3357"/>
              <a:gd name="T96" fmla="*/ 984 w 3380"/>
              <a:gd name="T97" fmla="*/ 152 h 3357"/>
              <a:gd name="T98" fmla="*/ 1273 w 3380"/>
              <a:gd name="T99" fmla="*/ 51 h 3357"/>
              <a:gd name="T100" fmla="*/ 1583 w 3380"/>
              <a:gd name="T10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380" h="3357">
                <a:moveTo>
                  <a:pt x="2504" y="924"/>
                </a:moveTo>
                <a:lnTo>
                  <a:pt x="2485" y="926"/>
                </a:lnTo>
                <a:lnTo>
                  <a:pt x="2467" y="933"/>
                </a:lnTo>
                <a:lnTo>
                  <a:pt x="2450" y="946"/>
                </a:lnTo>
                <a:lnTo>
                  <a:pt x="2443" y="946"/>
                </a:lnTo>
                <a:lnTo>
                  <a:pt x="1413" y="2007"/>
                </a:lnTo>
                <a:lnTo>
                  <a:pt x="1401" y="2015"/>
                </a:lnTo>
                <a:lnTo>
                  <a:pt x="1386" y="2018"/>
                </a:lnTo>
                <a:lnTo>
                  <a:pt x="1372" y="2015"/>
                </a:lnTo>
                <a:lnTo>
                  <a:pt x="1360" y="2007"/>
                </a:lnTo>
                <a:lnTo>
                  <a:pt x="937" y="1557"/>
                </a:lnTo>
                <a:lnTo>
                  <a:pt x="929" y="1549"/>
                </a:lnTo>
                <a:lnTo>
                  <a:pt x="913" y="1536"/>
                </a:lnTo>
                <a:lnTo>
                  <a:pt x="895" y="1529"/>
                </a:lnTo>
                <a:lnTo>
                  <a:pt x="875" y="1525"/>
                </a:lnTo>
                <a:lnTo>
                  <a:pt x="856" y="1529"/>
                </a:lnTo>
                <a:lnTo>
                  <a:pt x="838" y="1536"/>
                </a:lnTo>
                <a:lnTo>
                  <a:pt x="821" y="1549"/>
                </a:lnTo>
                <a:lnTo>
                  <a:pt x="714" y="1656"/>
                </a:lnTo>
                <a:lnTo>
                  <a:pt x="704" y="1668"/>
                </a:lnTo>
                <a:lnTo>
                  <a:pt x="697" y="1683"/>
                </a:lnTo>
                <a:lnTo>
                  <a:pt x="692" y="1697"/>
                </a:lnTo>
                <a:lnTo>
                  <a:pt x="691" y="1709"/>
                </a:lnTo>
                <a:lnTo>
                  <a:pt x="692" y="1721"/>
                </a:lnTo>
                <a:lnTo>
                  <a:pt x="697" y="1736"/>
                </a:lnTo>
                <a:lnTo>
                  <a:pt x="704" y="1750"/>
                </a:lnTo>
                <a:lnTo>
                  <a:pt x="714" y="1763"/>
                </a:lnTo>
                <a:lnTo>
                  <a:pt x="730" y="1778"/>
                </a:lnTo>
                <a:lnTo>
                  <a:pt x="1329" y="2418"/>
                </a:lnTo>
                <a:lnTo>
                  <a:pt x="1337" y="2429"/>
                </a:lnTo>
                <a:lnTo>
                  <a:pt x="1350" y="2435"/>
                </a:lnTo>
                <a:lnTo>
                  <a:pt x="1365" y="2440"/>
                </a:lnTo>
                <a:lnTo>
                  <a:pt x="1382" y="2442"/>
                </a:lnTo>
                <a:lnTo>
                  <a:pt x="1399" y="2440"/>
                </a:lnTo>
                <a:lnTo>
                  <a:pt x="1413" y="2435"/>
                </a:lnTo>
                <a:lnTo>
                  <a:pt x="1424" y="2429"/>
                </a:lnTo>
                <a:lnTo>
                  <a:pt x="1436" y="2418"/>
                </a:lnTo>
                <a:lnTo>
                  <a:pt x="2666" y="1152"/>
                </a:lnTo>
                <a:lnTo>
                  <a:pt x="2677" y="1138"/>
                </a:lnTo>
                <a:lnTo>
                  <a:pt x="2684" y="1124"/>
                </a:lnTo>
                <a:lnTo>
                  <a:pt x="2687" y="1107"/>
                </a:lnTo>
                <a:lnTo>
                  <a:pt x="2687" y="1093"/>
                </a:lnTo>
                <a:lnTo>
                  <a:pt x="2684" y="1078"/>
                </a:lnTo>
                <a:lnTo>
                  <a:pt x="2677" y="1064"/>
                </a:lnTo>
                <a:lnTo>
                  <a:pt x="2666" y="1053"/>
                </a:lnTo>
                <a:lnTo>
                  <a:pt x="2558" y="946"/>
                </a:lnTo>
                <a:lnTo>
                  <a:pt x="2541" y="933"/>
                </a:lnTo>
                <a:lnTo>
                  <a:pt x="2523" y="926"/>
                </a:lnTo>
                <a:lnTo>
                  <a:pt x="2504" y="924"/>
                </a:lnTo>
                <a:close/>
                <a:moveTo>
                  <a:pt x="1690" y="0"/>
                </a:moveTo>
                <a:lnTo>
                  <a:pt x="1797" y="3"/>
                </a:lnTo>
                <a:lnTo>
                  <a:pt x="1902" y="14"/>
                </a:lnTo>
                <a:lnTo>
                  <a:pt x="2006" y="29"/>
                </a:lnTo>
                <a:lnTo>
                  <a:pt x="2107" y="51"/>
                </a:lnTo>
                <a:lnTo>
                  <a:pt x="2206" y="79"/>
                </a:lnTo>
                <a:lnTo>
                  <a:pt x="2302" y="113"/>
                </a:lnTo>
                <a:lnTo>
                  <a:pt x="2396" y="152"/>
                </a:lnTo>
                <a:lnTo>
                  <a:pt x="2486" y="197"/>
                </a:lnTo>
                <a:lnTo>
                  <a:pt x="2573" y="246"/>
                </a:lnTo>
                <a:lnTo>
                  <a:pt x="2657" y="300"/>
                </a:lnTo>
                <a:lnTo>
                  <a:pt x="2737" y="359"/>
                </a:lnTo>
                <a:lnTo>
                  <a:pt x="2813" y="422"/>
                </a:lnTo>
                <a:lnTo>
                  <a:pt x="2886" y="491"/>
                </a:lnTo>
                <a:lnTo>
                  <a:pt x="2954" y="562"/>
                </a:lnTo>
                <a:lnTo>
                  <a:pt x="3018" y="638"/>
                </a:lnTo>
                <a:lnTo>
                  <a:pt x="3078" y="718"/>
                </a:lnTo>
                <a:lnTo>
                  <a:pt x="3133" y="802"/>
                </a:lnTo>
                <a:lnTo>
                  <a:pt x="3183" y="888"/>
                </a:lnTo>
                <a:lnTo>
                  <a:pt x="3227" y="978"/>
                </a:lnTo>
                <a:lnTo>
                  <a:pt x="3267" y="1070"/>
                </a:lnTo>
                <a:lnTo>
                  <a:pt x="3300" y="1166"/>
                </a:lnTo>
                <a:lnTo>
                  <a:pt x="3328" y="1265"/>
                </a:lnTo>
                <a:lnTo>
                  <a:pt x="3350" y="1365"/>
                </a:lnTo>
                <a:lnTo>
                  <a:pt x="3367" y="1468"/>
                </a:lnTo>
                <a:lnTo>
                  <a:pt x="3376" y="1573"/>
                </a:lnTo>
                <a:lnTo>
                  <a:pt x="3380" y="1678"/>
                </a:lnTo>
                <a:lnTo>
                  <a:pt x="3376" y="1785"/>
                </a:lnTo>
                <a:lnTo>
                  <a:pt x="3367" y="1890"/>
                </a:lnTo>
                <a:lnTo>
                  <a:pt x="3350" y="1993"/>
                </a:lnTo>
                <a:lnTo>
                  <a:pt x="3328" y="2093"/>
                </a:lnTo>
                <a:lnTo>
                  <a:pt x="3300" y="2192"/>
                </a:lnTo>
                <a:lnTo>
                  <a:pt x="3267" y="2287"/>
                </a:lnTo>
                <a:lnTo>
                  <a:pt x="3227" y="2380"/>
                </a:lnTo>
                <a:lnTo>
                  <a:pt x="3183" y="2470"/>
                </a:lnTo>
                <a:lnTo>
                  <a:pt x="3133" y="2556"/>
                </a:lnTo>
                <a:lnTo>
                  <a:pt x="3078" y="2638"/>
                </a:lnTo>
                <a:lnTo>
                  <a:pt x="3018" y="2719"/>
                </a:lnTo>
                <a:lnTo>
                  <a:pt x="2954" y="2795"/>
                </a:lnTo>
                <a:lnTo>
                  <a:pt x="2886" y="2866"/>
                </a:lnTo>
                <a:lnTo>
                  <a:pt x="2813" y="2935"/>
                </a:lnTo>
                <a:lnTo>
                  <a:pt x="2737" y="2998"/>
                </a:lnTo>
                <a:lnTo>
                  <a:pt x="2657" y="3056"/>
                </a:lnTo>
                <a:lnTo>
                  <a:pt x="2573" y="3111"/>
                </a:lnTo>
                <a:lnTo>
                  <a:pt x="2486" y="3161"/>
                </a:lnTo>
                <a:lnTo>
                  <a:pt x="2396" y="3205"/>
                </a:lnTo>
                <a:lnTo>
                  <a:pt x="2302" y="3245"/>
                </a:lnTo>
                <a:lnTo>
                  <a:pt x="2206" y="3278"/>
                </a:lnTo>
                <a:lnTo>
                  <a:pt x="2107" y="3306"/>
                </a:lnTo>
                <a:lnTo>
                  <a:pt x="2006" y="3328"/>
                </a:lnTo>
                <a:lnTo>
                  <a:pt x="1902" y="3344"/>
                </a:lnTo>
                <a:lnTo>
                  <a:pt x="1797" y="3354"/>
                </a:lnTo>
                <a:lnTo>
                  <a:pt x="1690" y="3357"/>
                </a:lnTo>
                <a:lnTo>
                  <a:pt x="1583" y="3354"/>
                </a:lnTo>
                <a:lnTo>
                  <a:pt x="1477" y="3344"/>
                </a:lnTo>
                <a:lnTo>
                  <a:pt x="1374" y="3328"/>
                </a:lnTo>
                <a:lnTo>
                  <a:pt x="1273" y="3306"/>
                </a:lnTo>
                <a:lnTo>
                  <a:pt x="1174" y="3278"/>
                </a:lnTo>
                <a:lnTo>
                  <a:pt x="1078" y="3245"/>
                </a:lnTo>
                <a:lnTo>
                  <a:pt x="984" y="3205"/>
                </a:lnTo>
                <a:lnTo>
                  <a:pt x="894" y="3161"/>
                </a:lnTo>
                <a:lnTo>
                  <a:pt x="806" y="3111"/>
                </a:lnTo>
                <a:lnTo>
                  <a:pt x="722" y="3056"/>
                </a:lnTo>
                <a:lnTo>
                  <a:pt x="642" y="2998"/>
                </a:lnTo>
                <a:lnTo>
                  <a:pt x="565" y="2935"/>
                </a:lnTo>
                <a:lnTo>
                  <a:pt x="493" y="2866"/>
                </a:lnTo>
                <a:lnTo>
                  <a:pt x="425" y="2795"/>
                </a:lnTo>
                <a:lnTo>
                  <a:pt x="361" y="2719"/>
                </a:lnTo>
                <a:lnTo>
                  <a:pt x="301" y="2638"/>
                </a:lnTo>
                <a:lnTo>
                  <a:pt x="247" y="2556"/>
                </a:lnTo>
                <a:lnTo>
                  <a:pt x="197" y="2470"/>
                </a:lnTo>
                <a:lnTo>
                  <a:pt x="152" y="2380"/>
                </a:lnTo>
                <a:lnTo>
                  <a:pt x="113" y="2287"/>
                </a:lnTo>
                <a:lnTo>
                  <a:pt x="79" y="2192"/>
                </a:lnTo>
                <a:lnTo>
                  <a:pt x="51" y="2093"/>
                </a:lnTo>
                <a:lnTo>
                  <a:pt x="29" y="1993"/>
                </a:lnTo>
                <a:lnTo>
                  <a:pt x="13" y="1890"/>
                </a:lnTo>
                <a:lnTo>
                  <a:pt x="3" y="1785"/>
                </a:lnTo>
                <a:lnTo>
                  <a:pt x="0" y="1678"/>
                </a:lnTo>
                <a:lnTo>
                  <a:pt x="3" y="1573"/>
                </a:lnTo>
                <a:lnTo>
                  <a:pt x="13" y="1468"/>
                </a:lnTo>
                <a:lnTo>
                  <a:pt x="29" y="1365"/>
                </a:lnTo>
                <a:lnTo>
                  <a:pt x="51" y="1265"/>
                </a:lnTo>
                <a:lnTo>
                  <a:pt x="79" y="1166"/>
                </a:lnTo>
                <a:lnTo>
                  <a:pt x="113" y="1070"/>
                </a:lnTo>
                <a:lnTo>
                  <a:pt x="152" y="978"/>
                </a:lnTo>
                <a:lnTo>
                  <a:pt x="197" y="888"/>
                </a:lnTo>
                <a:lnTo>
                  <a:pt x="247" y="802"/>
                </a:lnTo>
                <a:lnTo>
                  <a:pt x="301" y="718"/>
                </a:lnTo>
                <a:lnTo>
                  <a:pt x="361" y="638"/>
                </a:lnTo>
                <a:lnTo>
                  <a:pt x="425" y="562"/>
                </a:lnTo>
                <a:lnTo>
                  <a:pt x="493" y="491"/>
                </a:lnTo>
                <a:lnTo>
                  <a:pt x="565" y="422"/>
                </a:lnTo>
                <a:lnTo>
                  <a:pt x="642" y="359"/>
                </a:lnTo>
                <a:lnTo>
                  <a:pt x="722" y="300"/>
                </a:lnTo>
                <a:lnTo>
                  <a:pt x="806" y="246"/>
                </a:lnTo>
                <a:lnTo>
                  <a:pt x="894" y="197"/>
                </a:lnTo>
                <a:lnTo>
                  <a:pt x="984" y="152"/>
                </a:lnTo>
                <a:lnTo>
                  <a:pt x="1078" y="113"/>
                </a:lnTo>
                <a:lnTo>
                  <a:pt x="1174" y="79"/>
                </a:lnTo>
                <a:lnTo>
                  <a:pt x="1273" y="51"/>
                </a:lnTo>
                <a:lnTo>
                  <a:pt x="1374" y="29"/>
                </a:lnTo>
                <a:lnTo>
                  <a:pt x="1477" y="14"/>
                </a:lnTo>
                <a:lnTo>
                  <a:pt x="1583" y="3"/>
                </a:lnTo>
                <a:lnTo>
                  <a:pt x="169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7" name="Inhaltsplatzhalter 4"/>
          <p:cNvSpPr txBox="1">
            <a:spLocks/>
          </p:cNvSpPr>
          <p:nvPr/>
        </p:nvSpPr>
        <p:spPr>
          <a:xfrm>
            <a:off x="1108225" y="2142619"/>
            <a:ext cx="10019320" cy="143116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5000" b="1" dirty="0">
                <a:solidFill>
                  <a:srgbClr val="E6B22D"/>
                </a:solidFill>
                <a:latin typeface="+mj-lt"/>
              </a:rPr>
              <a:t>Donations</a:t>
            </a:r>
            <a:br>
              <a:rPr lang="en-US" sz="1867" b="1" dirty="0">
                <a:solidFill>
                  <a:schemeClr val="accent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48" name="Inhaltsplatzhalter 4"/>
          <p:cNvSpPr txBox="1">
            <a:spLocks/>
          </p:cNvSpPr>
          <p:nvPr/>
        </p:nvSpPr>
        <p:spPr>
          <a:xfrm>
            <a:off x="1108225" y="3176067"/>
            <a:ext cx="10019320" cy="154337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5000" b="1" dirty="0">
                <a:solidFill>
                  <a:schemeClr val="tx1"/>
                </a:solidFill>
                <a:latin typeface="+mj-lt"/>
              </a:rPr>
              <a:t>Committees</a:t>
            </a:r>
            <a:br>
              <a:rPr lang="en-US" sz="1867" b="1" dirty="0">
                <a:solidFill>
                  <a:schemeClr val="accent1"/>
                </a:solidFill>
                <a:latin typeface="+mj-lt"/>
              </a:rPr>
            </a:br>
            <a:r>
              <a:rPr lang="en-US" sz="1467" dirty="0">
                <a:solidFill>
                  <a:schemeClr val="tx1"/>
                </a:solidFill>
                <a:latin typeface="+mn-lt"/>
              </a:rPr>
              <a:t> </a:t>
            </a:r>
            <a:endParaRPr lang="en-US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9" name="Inhaltsplatzhalter 4"/>
          <p:cNvSpPr txBox="1">
            <a:spLocks/>
          </p:cNvSpPr>
          <p:nvPr/>
        </p:nvSpPr>
        <p:spPr>
          <a:xfrm>
            <a:off x="1108225" y="4182311"/>
            <a:ext cx="10019320" cy="143116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5000" b="1" dirty="0">
                <a:solidFill>
                  <a:srgbClr val="882930"/>
                </a:solidFill>
                <a:latin typeface="+mj-lt"/>
              </a:rPr>
              <a:t>Events</a:t>
            </a:r>
            <a:br>
              <a:rPr lang="en-US" sz="1867" b="1" dirty="0">
                <a:solidFill>
                  <a:schemeClr val="accent1"/>
                </a:solidFill>
                <a:latin typeface="+mj-lt"/>
              </a:rPr>
            </a:br>
            <a:r>
              <a:rPr lang="en-US" sz="1200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sp>
        <p:nvSpPr>
          <p:cNvPr id="50" name="Inhaltsplatzhalter 4"/>
          <p:cNvSpPr txBox="1">
            <a:spLocks/>
          </p:cNvSpPr>
          <p:nvPr/>
        </p:nvSpPr>
        <p:spPr>
          <a:xfrm>
            <a:off x="1108225" y="5316957"/>
            <a:ext cx="10019321" cy="21657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5000" b="1" dirty="0">
                <a:solidFill>
                  <a:schemeClr val="accent4"/>
                </a:solidFill>
                <a:latin typeface="+mj-lt"/>
              </a:rPr>
              <a:t>New in 2018 – Strategic Plan!</a:t>
            </a:r>
            <a:br>
              <a:rPr lang="en-US" sz="5000" b="1" dirty="0">
                <a:solidFill>
                  <a:schemeClr val="accent1"/>
                </a:solidFill>
                <a:latin typeface="+mj-lt"/>
              </a:rPr>
            </a:br>
            <a:endParaRPr lang="en-US" sz="5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477372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>
          <a:xfrm>
            <a:off x="517091" y="697407"/>
            <a:ext cx="11157817" cy="660511"/>
          </a:xfrm>
        </p:spPr>
        <p:txBody>
          <a:bodyPr/>
          <a:lstStyle/>
          <a:p>
            <a:r>
              <a:rPr lang="en-US" sz="6000" b="1" dirty="0">
                <a:solidFill>
                  <a:srgbClr val="882930"/>
                </a:solidFill>
              </a:rPr>
              <a:t>Contacting USJE Finance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76147" y="2390907"/>
            <a:ext cx="2694082" cy="2696547"/>
          </a:xfrm>
          <a:prstGeom prst="rect">
            <a:avLst/>
          </a:prstGeom>
          <a:solidFill>
            <a:srgbClr val="E6B22D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3370229" y="2390907"/>
            <a:ext cx="8145625" cy="26965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USJEFinanceSESJ@psac-afpc.com</a:t>
            </a:r>
          </a:p>
        </p:txBody>
      </p:sp>
      <p:sp>
        <p:nvSpPr>
          <p:cNvPr id="11" name="Freeform 153"/>
          <p:cNvSpPr>
            <a:spLocks noEditPoints="1"/>
          </p:cNvSpPr>
          <p:nvPr/>
        </p:nvSpPr>
        <p:spPr bwMode="auto">
          <a:xfrm>
            <a:off x="1354166" y="3060909"/>
            <a:ext cx="1338043" cy="1356542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118" y="59"/>
              </a:cxn>
              <a:cxn ang="0">
                <a:pos x="111" y="57"/>
              </a:cxn>
              <a:cxn ang="0">
                <a:pos x="83" y="33"/>
              </a:cxn>
              <a:cxn ang="0">
                <a:pos x="111" y="57"/>
              </a:cxn>
              <a:cxn ang="0">
                <a:pos x="41" y="91"/>
              </a:cxn>
              <a:cxn ang="0">
                <a:pos x="57" y="111"/>
              </a:cxn>
              <a:cxn ang="0">
                <a:pos x="61" y="8"/>
              </a:cxn>
              <a:cxn ang="0">
                <a:pos x="61" y="34"/>
              </a:cxn>
              <a:cxn ang="0">
                <a:pos x="61" y="8"/>
              </a:cxn>
              <a:cxn ang="0">
                <a:pos x="95" y="22"/>
              </a:cxn>
              <a:cxn ang="0">
                <a:pos x="67" y="8"/>
              </a:cxn>
              <a:cxn ang="0">
                <a:pos x="57" y="34"/>
              </a:cxn>
              <a:cxn ang="0">
                <a:pos x="57" y="8"/>
              </a:cxn>
              <a:cxn ang="0">
                <a:pos x="36" y="30"/>
              </a:cxn>
              <a:cxn ang="0">
                <a:pos x="50" y="8"/>
              </a:cxn>
              <a:cxn ang="0">
                <a:pos x="38" y="35"/>
              </a:cxn>
              <a:cxn ang="0">
                <a:pos x="57" y="57"/>
              </a:cxn>
              <a:cxn ang="0">
                <a:pos x="38" y="35"/>
              </a:cxn>
              <a:cxn ang="0">
                <a:pos x="57" y="84"/>
              </a:cxn>
              <a:cxn ang="0">
                <a:pos x="34" y="61"/>
              </a:cxn>
              <a:cxn ang="0">
                <a:pos x="50" y="110"/>
              </a:cxn>
              <a:cxn ang="0">
                <a:pos x="38" y="92"/>
              </a:cxn>
              <a:cxn ang="0">
                <a:pos x="61" y="111"/>
              </a:cxn>
              <a:cxn ang="0">
                <a:pos x="77" y="91"/>
              </a:cxn>
              <a:cxn ang="0">
                <a:pos x="61" y="111"/>
              </a:cxn>
              <a:cxn ang="0">
                <a:pos x="93" y="99"/>
              </a:cxn>
              <a:cxn ang="0">
                <a:pos x="80" y="92"/>
              </a:cxn>
              <a:cxn ang="0">
                <a:pos x="61" y="84"/>
              </a:cxn>
              <a:cxn ang="0">
                <a:pos x="84" y="61"/>
              </a:cxn>
              <a:cxn ang="0">
                <a:pos x="61" y="57"/>
              </a:cxn>
              <a:cxn ang="0">
                <a:pos x="80" y="35"/>
              </a:cxn>
              <a:cxn ang="0">
                <a:pos x="61" y="57"/>
              </a:cxn>
              <a:cxn ang="0">
                <a:pos x="35" y="33"/>
              </a:cxn>
              <a:cxn ang="0">
                <a:pos x="7" y="57"/>
              </a:cxn>
              <a:cxn ang="0">
                <a:pos x="7" y="61"/>
              </a:cxn>
              <a:cxn ang="0">
                <a:pos x="36" y="89"/>
              </a:cxn>
              <a:cxn ang="0">
                <a:pos x="7" y="61"/>
              </a:cxn>
              <a:cxn ang="0">
                <a:pos x="82" y="89"/>
              </a:cxn>
              <a:cxn ang="0">
                <a:pos x="111" y="61"/>
              </a:cxn>
              <a:cxn ang="0">
                <a:pos x="95" y="96"/>
              </a:cxn>
            </a:cxnLst>
            <a:rect l="0" t="0" r="r" b="b"/>
            <a:pathLst>
              <a:path w="118" h="119">
                <a:moveTo>
                  <a:pt x="59" y="0"/>
                </a:moveTo>
                <a:cubicBezTo>
                  <a:pt x="26" y="0"/>
                  <a:pt x="0" y="27"/>
                  <a:pt x="0" y="59"/>
                </a:cubicBezTo>
                <a:cubicBezTo>
                  <a:pt x="0" y="92"/>
                  <a:pt x="26" y="119"/>
                  <a:pt x="59" y="119"/>
                </a:cubicBezTo>
                <a:cubicBezTo>
                  <a:pt x="92" y="119"/>
                  <a:pt x="118" y="92"/>
                  <a:pt x="118" y="59"/>
                </a:cubicBezTo>
                <a:cubicBezTo>
                  <a:pt x="118" y="27"/>
                  <a:pt x="92" y="0"/>
                  <a:pt x="59" y="0"/>
                </a:cubicBezTo>
                <a:close/>
                <a:moveTo>
                  <a:pt x="111" y="57"/>
                </a:moveTo>
                <a:cubicBezTo>
                  <a:pt x="88" y="57"/>
                  <a:pt x="88" y="57"/>
                  <a:pt x="88" y="57"/>
                </a:cubicBezTo>
                <a:cubicBezTo>
                  <a:pt x="87" y="49"/>
                  <a:pt x="86" y="41"/>
                  <a:pt x="83" y="33"/>
                </a:cubicBezTo>
                <a:cubicBezTo>
                  <a:pt x="88" y="31"/>
                  <a:pt x="93" y="28"/>
                  <a:pt x="98" y="25"/>
                </a:cubicBezTo>
                <a:cubicBezTo>
                  <a:pt x="105" y="34"/>
                  <a:pt x="110" y="45"/>
                  <a:pt x="111" y="57"/>
                </a:cubicBezTo>
                <a:close/>
                <a:moveTo>
                  <a:pt x="57" y="111"/>
                </a:moveTo>
                <a:cubicBezTo>
                  <a:pt x="50" y="106"/>
                  <a:pt x="45" y="99"/>
                  <a:pt x="41" y="91"/>
                </a:cubicBezTo>
                <a:cubicBezTo>
                  <a:pt x="46" y="89"/>
                  <a:pt x="52" y="88"/>
                  <a:pt x="57" y="88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lose/>
                <a:moveTo>
                  <a:pt x="61" y="8"/>
                </a:moveTo>
                <a:cubicBezTo>
                  <a:pt x="68" y="14"/>
                  <a:pt x="74" y="22"/>
                  <a:pt x="78" y="31"/>
                </a:cubicBezTo>
                <a:cubicBezTo>
                  <a:pt x="73" y="33"/>
                  <a:pt x="67" y="34"/>
                  <a:pt x="61" y="34"/>
                </a:cubicBezTo>
                <a:cubicBezTo>
                  <a:pt x="61" y="8"/>
                  <a:pt x="61" y="8"/>
                  <a:pt x="61" y="8"/>
                </a:cubicBezTo>
                <a:cubicBezTo>
                  <a:pt x="61" y="8"/>
                  <a:pt x="61" y="8"/>
                  <a:pt x="61" y="8"/>
                </a:cubicBezTo>
                <a:close/>
                <a:moveTo>
                  <a:pt x="67" y="8"/>
                </a:moveTo>
                <a:cubicBezTo>
                  <a:pt x="78" y="10"/>
                  <a:pt x="88" y="15"/>
                  <a:pt x="95" y="22"/>
                </a:cubicBezTo>
                <a:cubicBezTo>
                  <a:pt x="91" y="25"/>
                  <a:pt x="87" y="28"/>
                  <a:pt x="82" y="30"/>
                </a:cubicBezTo>
                <a:cubicBezTo>
                  <a:pt x="78" y="22"/>
                  <a:pt x="73" y="14"/>
                  <a:pt x="67" y="8"/>
                </a:cubicBezTo>
                <a:close/>
                <a:moveTo>
                  <a:pt x="57" y="8"/>
                </a:moveTo>
                <a:cubicBezTo>
                  <a:pt x="57" y="34"/>
                  <a:pt x="57" y="34"/>
                  <a:pt x="57" y="34"/>
                </a:cubicBezTo>
                <a:cubicBezTo>
                  <a:pt x="51" y="34"/>
                  <a:pt x="45" y="33"/>
                  <a:pt x="40" y="31"/>
                </a:cubicBezTo>
                <a:cubicBezTo>
                  <a:pt x="44" y="22"/>
                  <a:pt x="50" y="14"/>
                  <a:pt x="57" y="8"/>
                </a:cubicBezTo>
                <a:cubicBezTo>
                  <a:pt x="57" y="8"/>
                  <a:pt x="57" y="8"/>
                  <a:pt x="57" y="8"/>
                </a:cubicBezTo>
                <a:close/>
                <a:moveTo>
                  <a:pt x="36" y="30"/>
                </a:moveTo>
                <a:cubicBezTo>
                  <a:pt x="31" y="28"/>
                  <a:pt x="27" y="25"/>
                  <a:pt x="23" y="22"/>
                </a:cubicBezTo>
                <a:cubicBezTo>
                  <a:pt x="30" y="15"/>
                  <a:pt x="40" y="10"/>
                  <a:pt x="50" y="8"/>
                </a:cubicBezTo>
                <a:cubicBezTo>
                  <a:pt x="45" y="14"/>
                  <a:pt x="40" y="22"/>
                  <a:pt x="36" y="30"/>
                </a:cubicBezTo>
                <a:close/>
                <a:moveTo>
                  <a:pt x="38" y="35"/>
                </a:moveTo>
                <a:cubicBezTo>
                  <a:pt x="44" y="37"/>
                  <a:pt x="50" y="38"/>
                  <a:pt x="57" y="38"/>
                </a:cubicBezTo>
                <a:cubicBezTo>
                  <a:pt x="57" y="57"/>
                  <a:pt x="57" y="57"/>
                  <a:pt x="57" y="57"/>
                </a:cubicBezTo>
                <a:cubicBezTo>
                  <a:pt x="34" y="57"/>
                  <a:pt x="34" y="57"/>
                  <a:pt x="34" y="57"/>
                </a:cubicBezTo>
                <a:cubicBezTo>
                  <a:pt x="34" y="49"/>
                  <a:pt x="36" y="42"/>
                  <a:pt x="38" y="35"/>
                </a:cubicBezTo>
                <a:close/>
                <a:moveTo>
                  <a:pt x="57" y="61"/>
                </a:moveTo>
                <a:cubicBezTo>
                  <a:pt x="57" y="84"/>
                  <a:pt x="57" y="84"/>
                  <a:pt x="57" y="84"/>
                </a:cubicBezTo>
                <a:cubicBezTo>
                  <a:pt x="51" y="85"/>
                  <a:pt x="45" y="86"/>
                  <a:pt x="40" y="87"/>
                </a:cubicBezTo>
                <a:cubicBezTo>
                  <a:pt x="36" y="79"/>
                  <a:pt x="34" y="71"/>
                  <a:pt x="34" y="61"/>
                </a:cubicBezTo>
                <a:lnTo>
                  <a:pt x="57" y="61"/>
                </a:lnTo>
                <a:close/>
                <a:moveTo>
                  <a:pt x="50" y="110"/>
                </a:moveTo>
                <a:cubicBezTo>
                  <a:pt x="41" y="109"/>
                  <a:pt x="32" y="105"/>
                  <a:pt x="25" y="99"/>
                </a:cubicBezTo>
                <a:cubicBezTo>
                  <a:pt x="29" y="96"/>
                  <a:pt x="33" y="94"/>
                  <a:pt x="38" y="92"/>
                </a:cubicBezTo>
                <a:cubicBezTo>
                  <a:pt x="41" y="99"/>
                  <a:pt x="45" y="105"/>
                  <a:pt x="50" y="110"/>
                </a:cubicBezTo>
                <a:close/>
                <a:moveTo>
                  <a:pt x="61" y="111"/>
                </a:moveTo>
                <a:cubicBezTo>
                  <a:pt x="61" y="88"/>
                  <a:pt x="61" y="88"/>
                  <a:pt x="61" y="88"/>
                </a:cubicBezTo>
                <a:cubicBezTo>
                  <a:pt x="66" y="88"/>
                  <a:pt x="72" y="89"/>
                  <a:pt x="77" y="91"/>
                </a:cubicBezTo>
                <a:cubicBezTo>
                  <a:pt x="73" y="99"/>
                  <a:pt x="67" y="106"/>
                  <a:pt x="61" y="111"/>
                </a:cubicBezTo>
                <a:cubicBezTo>
                  <a:pt x="61" y="111"/>
                  <a:pt x="61" y="111"/>
                  <a:pt x="61" y="111"/>
                </a:cubicBezTo>
                <a:close/>
                <a:moveTo>
                  <a:pt x="80" y="92"/>
                </a:moveTo>
                <a:cubicBezTo>
                  <a:pt x="85" y="94"/>
                  <a:pt x="89" y="96"/>
                  <a:pt x="93" y="99"/>
                </a:cubicBezTo>
                <a:cubicBezTo>
                  <a:pt x="86" y="105"/>
                  <a:pt x="77" y="109"/>
                  <a:pt x="67" y="110"/>
                </a:cubicBezTo>
                <a:cubicBezTo>
                  <a:pt x="73" y="105"/>
                  <a:pt x="77" y="99"/>
                  <a:pt x="80" y="92"/>
                </a:cubicBezTo>
                <a:close/>
                <a:moveTo>
                  <a:pt x="78" y="87"/>
                </a:moveTo>
                <a:cubicBezTo>
                  <a:pt x="73" y="86"/>
                  <a:pt x="67" y="85"/>
                  <a:pt x="61" y="84"/>
                </a:cubicBezTo>
                <a:cubicBezTo>
                  <a:pt x="61" y="61"/>
                  <a:pt x="61" y="61"/>
                  <a:pt x="61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71"/>
                  <a:pt x="82" y="79"/>
                  <a:pt x="78" y="87"/>
                </a:cubicBezTo>
                <a:close/>
                <a:moveTo>
                  <a:pt x="61" y="57"/>
                </a:moveTo>
                <a:cubicBezTo>
                  <a:pt x="61" y="38"/>
                  <a:pt x="61" y="38"/>
                  <a:pt x="61" y="38"/>
                </a:cubicBezTo>
                <a:cubicBezTo>
                  <a:pt x="67" y="38"/>
                  <a:pt x="74" y="37"/>
                  <a:pt x="80" y="35"/>
                </a:cubicBezTo>
                <a:cubicBezTo>
                  <a:pt x="82" y="42"/>
                  <a:pt x="84" y="49"/>
                  <a:pt x="84" y="57"/>
                </a:cubicBezTo>
                <a:lnTo>
                  <a:pt x="61" y="57"/>
                </a:lnTo>
                <a:close/>
                <a:moveTo>
                  <a:pt x="20" y="25"/>
                </a:moveTo>
                <a:cubicBezTo>
                  <a:pt x="25" y="28"/>
                  <a:pt x="30" y="31"/>
                  <a:pt x="35" y="33"/>
                </a:cubicBezTo>
                <a:cubicBezTo>
                  <a:pt x="32" y="41"/>
                  <a:pt x="30" y="49"/>
                  <a:pt x="30" y="57"/>
                </a:cubicBezTo>
                <a:cubicBezTo>
                  <a:pt x="7" y="57"/>
                  <a:pt x="7" y="57"/>
                  <a:pt x="7" y="57"/>
                </a:cubicBezTo>
                <a:cubicBezTo>
                  <a:pt x="8" y="45"/>
                  <a:pt x="13" y="34"/>
                  <a:pt x="20" y="25"/>
                </a:cubicBezTo>
                <a:close/>
                <a:moveTo>
                  <a:pt x="7" y="61"/>
                </a:moveTo>
                <a:cubicBezTo>
                  <a:pt x="30" y="61"/>
                  <a:pt x="30" y="61"/>
                  <a:pt x="30" y="61"/>
                </a:cubicBezTo>
                <a:cubicBezTo>
                  <a:pt x="31" y="71"/>
                  <a:pt x="33" y="80"/>
                  <a:pt x="36" y="89"/>
                </a:cubicBezTo>
                <a:cubicBezTo>
                  <a:pt x="31" y="91"/>
                  <a:pt x="27" y="93"/>
                  <a:pt x="22" y="96"/>
                </a:cubicBezTo>
                <a:cubicBezTo>
                  <a:pt x="13" y="87"/>
                  <a:pt x="8" y="75"/>
                  <a:pt x="7" y="61"/>
                </a:cubicBezTo>
                <a:close/>
                <a:moveTo>
                  <a:pt x="95" y="96"/>
                </a:moveTo>
                <a:cubicBezTo>
                  <a:pt x="91" y="93"/>
                  <a:pt x="87" y="91"/>
                  <a:pt x="82" y="89"/>
                </a:cubicBezTo>
                <a:cubicBezTo>
                  <a:pt x="85" y="80"/>
                  <a:pt x="87" y="71"/>
                  <a:pt x="88" y="61"/>
                </a:cubicBezTo>
                <a:cubicBezTo>
                  <a:pt x="111" y="61"/>
                  <a:pt x="111" y="61"/>
                  <a:pt x="111" y="61"/>
                </a:cubicBezTo>
                <a:cubicBezTo>
                  <a:pt x="110" y="75"/>
                  <a:pt x="104" y="87"/>
                  <a:pt x="95" y="96"/>
                </a:cubicBezTo>
                <a:close/>
                <a:moveTo>
                  <a:pt x="95" y="96"/>
                </a:moveTo>
                <a:cubicBezTo>
                  <a:pt x="95" y="96"/>
                  <a:pt x="95" y="96"/>
                  <a:pt x="95" y="96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21338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73512"/>
            <a:ext cx="9791113" cy="33093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0843" y="3821644"/>
            <a:ext cx="11099409" cy="19976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DEPARTMENT OF POLICY, PROJECTS </a:t>
            </a:r>
          </a:p>
          <a:p>
            <a:pPr algn="ctr"/>
            <a:r>
              <a:rPr lang="en-US" sz="3600" b="1" dirty="0"/>
              <a:t>AND MEDIA RELATIONS</a:t>
            </a:r>
          </a:p>
        </p:txBody>
      </p:sp>
    </p:spTree>
    <p:extLst>
      <p:ext uri="{BB962C8B-B14F-4D97-AF65-F5344CB8AC3E}">
        <p14:creationId xmlns:p14="http://schemas.microsoft.com/office/powerpoint/2010/main" val="80184744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Theme 83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EFDE03"/>
      </a:accent1>
      <a:accent2>
        <a:srgbClr val="323D4F"/>
      </a:accent2>
      <a:accent3>
        <a:srgbClr val="FFC000"/>
      </a:accent3>
      <a:accent4>
        <a:srgbClr val="666666"/>
      </a:accent4>
      <a:accent5>
        <a:srgbClr val="EFDE03"/>
      </a:accent5>
      <a:accent6>
        <a:srgbClr val="323D4F"/>
      </a:accent6>
      <a:hlink>
        <a:srgbClr val="FFFFFF"/>
      </a:hlink>
      <a:folHlink>
        <a:srgbClr val="595959"/>
      </a:folHlink>
    </a:clrScheme>
    <a:fontScheme name="Custom 1">
      <a:majorFont>
        <a:latin typeface="Roboto"/>
        <a:ea typeface=""/>
        <a:cs typeface="Roboto"/>
      </a:majorFont>
      <a:minorFont>
        <a:latin typeface="Roboto"/>
        <a:ea typeface=""/>
        <a:cs typeface="Robot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44855</TotalTime>
  <Words>909</Words>
  <Application>Microsoft Office PowerPoint</Application>
  <PresentationFormat>Widescreen</PresentationFormat>
  <Paragraphs>294</Paragraphs>
  <Slides>53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2" baseType="lpstr">
      <vt:lpstr>Arial</vt:lpstr>
      <vt:lpstr>Calibri</vt:lpstr>
      <vt:lpstr>Calibri Light</vt:lpstr>
      <vt:lpstr>Franklin Gothic Demi Cond</vt:lpstr>
      <vt:lpstr>Roboto</vt:lpstr>
      <vt:lpstr>Times New Roman</vt:lpstr>
      <vt:lpstr>Wingdings</vt:lpstr>
      <vt:lpstr>Office Theme</vt:lpstr>
      <vt:lpstr>Image</vt:lpstr>
      <vt:lpstr>PowerPoint Presentation</vt:lpstr>
      <vt:lpstr>PowerPoint Presentation</vt:lpstr>
      <vt:lpstr>Department of Finance and Administration</vt:lpstr>
      <vt:lpstr>PowerPoint Presentation</vt:lpstr>
      <vt:lpstr>Revenues</vt:lpstr>
      <vt:lpstr>Expenses </vt:lpstr>
      <vt:lpstr>Contingencies</vt:lpstr>
      <vt:lpstr>Contacting USJE Finance</vt:lpstr>
      <vt:lpstr>PowerPoint Presentation</vt:lpstr>
      <vt:lpstr>Department of Policy, Projects and Media Relations</vt:lpstr>
      <vt:lpstr>Objectives</vt:lpstr>
      <vt:lpstr>Objectives</vt:lpstr>
      <vt:lpstr>Objectives</vt:lpstr>
      <vt:lpstr>Objectives</vt:lpstr>
      <vt:lpstr>Objectives</vt:lpstr>
      <vt:lpstr>POLICY</vt:lpstr>
      <vt:lpstr>POLICY</vt:lpstr>
      <vt:lpstr>POLICY</vt:lpstr>
      <vt:lpstr>POLICY</vt:lpstr>
      <vt:lpstr>POLICY</vt:lpstr>
      <vt:lpstr>Key Policy Topics for USJE</vt:lpstr>
      <vt:lpstr>Key Policy Topics for USJE</vt:lpstr>
      <vt:lpstr>Key Policy Topics for USJE</vt:lpstr>
      <vt:lpstr>Key Policy Topics for USJE</vt:lpstr>
      <vt:lpstr>PROJECTS</vt:lpstr>
      <vt:lpstr>Our New Member Handbook!</vt:lpstr>
      <vt:lpstr>Our New Member Postcard!</vt:lpstr>
      <vt:lpstr>Our New Member Handbook!</vt:lpstr>
      <vt:lpstr>Our New Member Handbook!</vt:lpstr>
      <vt:lpstr>Our New Member Handbook!</vt:lpstr>
      <vt:lpstr>Our New Member Handbook!</vt:lpstr>
      <vt:lpstr>Our New Member Handbook!</vt:lpstr>
      <vt:lpstr>Our New Member Handbook!</vt:lpstr>
      <vt:lpstr>Our New Member Handbook!</vt:lpstr>
      <vt:lpstr>Our New Member Handbook!</vt:lpstr>
      <vt:lpstr>Our New Member Handbook!</vt:lpstr>
      <vt:lpstr>Our New Member Handbook!</vt:lpstr>
      <vt:lpstr>Our New Member Handbook!</vt:lpstr>
      <vt:lpstr>PROJECTS</vt:lpstr>
      <vt:lpstr>Sign up for Alerts!</vt:lpstr>
      <vt:lpstr>PROJECTS</vt:lpstr>
      <vt:lpstr>Like us on Facebook!</vt:lpstr>
      <vt:lpstr>PROJECTS</vt:lpstr>
      <vt:lpstr>Award-winning Videos!</vt:lpstr>
      <vt:lpstr>PROJECTS</vt:lpstr>
      <vt:lpstr>PowerPoint Presentation</vt:lpstr>
      <vt:lpstr>PowerPoint Presentation</vt:lpstr>
      <vt:lpstr>Read our Newsletter!</vt:lpstr>
      <vt:lpstr>Direct messages to members</vt:lpstr>
      <vt:lpstr>MEDIA</vt:lpstr>
      <vt:lpstr>More Information Required?</vt:lpstr>
      <vt:lpstr>Stay Connected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</dc:creator>
  <cp:lastModifiedBy>Renee Savoie</cp:lastModifiedBy>
  <cp:revision>3180</cp:revision>
  <dcterms:created xsi:type="dcterms:W3CDTF">2017-03-08T18:15:26Z</dcterms:created>
  <dcterms:modified xsi:type="dcterms:W3CDTF">2019-05-29T13:27:36Z</dcterms:modified>
</cp:coreProperties>
</file>