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59" r:id="rId4"/>
    <p:sldId id="257" r:id="rId5"/>
    <p:sldId id="272" r:id="rId6"/>
    <p:sldId id="260" r:id="rId7"/>
    <p:sldId id="261" r:id="rId8"/>
    <p:sldId id="262" r:id="rId9"/>
    <p:sldId id="266" r:id="rId10"/>
    <p:sldId id="270" r:id="rId11"/>
    <p:sldId id="271" r:id="rId12"/>
  </p:sldIdLst>
  <p:sldSz cx="12192000" cy="6858000"/>
  <p:notesSz cx="7010400" cy="92360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3874963B-2AAE-4BBB-89BF-478CC9A1E79C}" type="datetimeFigureOut">
              <a:rPr lang="fr-CA" smtClean="0"/>
              <a:t>2019-05-07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210B42C9-1E6C-4351-8EEC-FAD735D9C15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12831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B42C9-1E6C-4351-8EEC-FAD735D9C159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2572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0333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761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5020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54754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4065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4997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10053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029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959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195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400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96234-6EF2-4DFA-ACFB-B6EDBDCA847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905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RÉGIME DE PENSION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/>
              <a:t>Fonction publique fédérale</a:t>
            </a:r>
          </a:p>
          <a:p>
            <a:pPr algn="just"/>
            <a:r>
              <a:rPr lang="fr-CA" dirty="0"/>
              <a:t>L’âge normal de la retraite varie en fonction de la date d’embauche:</a:t>
            </a:r>
          </a:p>
          <a:p>
            <a:pPr algn="just"/>
            <a:r>
              <a:rPr lang="fr-CA" dirty="0"/>
              <a:t>Les employés embauchés avant le 1</a:t>
            </a:r>
            <a:r>
              <a:rPr lang="fr-CA" baseline="30000" dirty="0"/>
              <a:t>er</a:t>
            </a:r>
            <a:r>
              <a:rPr lang="fr-CA" dirty="0"/>
              <a:t> janvier 2013 font partie du GROUPE 1.</a:t>
            </a:r>
          </a:p>
          <a:p>
            <a:pPr algn="just"/>
            <a:r>
              <a:rPr lang="fr-CA" dirty="0"/>
              <a:t>Les employés embauchés depuis le 1</a:t>
            </a:r>
            <a:r>
              <a:rPr lang="fr-CA" baseline="30000" dirty="0"/>
              <a:t>er</a:t>
            </a:r>
            <a:r>
              <a:rPr lang="fr-CA" dirty="0"/>
              <a:t> janvier 2013 font partie du GROUPE 2.</a:t>
            </a:r>
          </a:p>
          <a:p>
            <a:pPr algn="just"/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0805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PENSION INDEXÉE ET CONGÉS : QUELQUES TRUCS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Les prestations de retraite sont ajustées annuellement en fonction de l’indice des prix à la consommation (IPC).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Pour que les employés bénéficiant de la prestation de retraite bonifiée du SCC aient droit à l’indexation, il faut que le total de l’âge et des années de service soit de 85 ou plus.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La première année suivant votre retraite, l’augmentation sera calculée en proportion du </a:t>
            </a:r>
            <a:r>
              <a:rPr lang="fr-CA" sz="2000" u="sng" dirty="0">
                <a:latin typeface="Arial" panose="020B0604020202020204" pitchFamily="34" charset="0"/>
                <a:cs typeface="Arial" panose="020B0604020202020204" pitchFamily="34" charset="0"/>
              </a:rPr>
              <a:t>nombre de mois complets </a:t>
            </a: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depuis la date de votre retraite.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Ainsi, pour maximiser le calcul de l’indexation, vous avez intérêt à prendre votre retraite à la fin du mois plutôt qu’au début.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Le seuil mensuel pour avoir droit aux crédits de congés annuels et de maladies est de 75 heures de rémunération.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Ainsi, pour maximiser vos congés, vous avez intérêt à prendre votre retraite après le dixième jour ouvrable.</a:t>
            </a:r>
          </a:p>
          <a:p>
            <a:pPr marL="457200" lvl="1" indent="0">
              <a:buNone/>
            </a:pPr>
            <a:endParaRPr lang="fr-CA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fr-C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>
                <a:solidFill>
                  <a:prstClr val="black">
                    <a:tint val="75000"/>
                  </a:prstClr>
                </a:solidFill>
              </a:rPr>
              <a:t>29 mai 2019</a:t>
            </a: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705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LES ASSURANCES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 dirty="0"/>
          </a:p>
          <a:p>
            <a:r>
              <a:rPr lang="fr-CA" dirty="0"/>
              <a:t>Les retraités ont accès à: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dirty="0"/>
              <a:t> Régime de prestation supplémentaire de décès. Le capital assuré diminue à compter de 66 ans pour atteindre le plancher de 10 000 $ à 75 ans.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dirty="0"/>
              <a:t>Régime de soins de santé de la fonction publique.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dirty="0"/>
              <a:t>Régime de services dentaires pour </a:t>
            </a:r>
            <a:r>
              <a:rPr lang="fr-CA"/>
              <a:t>les pensionnés.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5541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	PRESTATIONS OU COTISATIONS DÉTERMINÉES ??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Prestations déterminées: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Vous </a:t>
            </a:r>
            <a:r>
              <a:rPr lang="fr-CA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savez à l’avance </a:t>
            </a: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quel sera le montant de vos prestations de retraite.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Vous ne contrôlez pas le montant des cotisations déduites à chaque paye.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Dans un régime à prestations déterminées, </a:t>
            </a:r>
            <a:r>
              <a:rPr lang="fr-CA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le montant de la rente est fixé à l'avance </a:t>
            </a: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selon une formule précise. Le montant des cotisations est fixé par un actuaire. En général, les cotisations des participants sont fixées à l'avance par le régime et l'employeur assume le solde des cotisations à verser.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Cotisations déterminées: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Vous contrôlez le montant des cotisations déduites à chaque paye.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Vous </a:t>
            </a:r>
            <a:r>
              <a:rPr lang="fr-CA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ne savez pas  </a:t>
            </a: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à l’avance quel sera le montant de vos prestations de retraite.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Dans un régime à cotisation déterminée, c’est le montant des cotisations qui est fixé à l'avance et non le revenu de retraite. Ça fonctionne un peu comme un REER.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67707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	LES 5 OPTIONS DE VOTRE RÉGIME: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Remboursement des cotisations:</a:t>
            </a:r>
          </a:p>
          <a:p>
            <a:pPr marL="457200" lvl="1" indent="0">
              <a:buNone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=&gt; Si vous avez moins de 2 ans de service (vos cotisations + intérêts).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Pension immédiate:</a:t>
            </a:r>
          </a:p>
          <a:p>
            <a:pPr marL="457200" lvl="1" indent="0">
              <a:buNone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=&gt; Pension sans pénalité en fonction des seuils d’admissibilité (prochaine diapo).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Pension différée:</a:t>
            </a:r>
          </a:p>
          <a:p>
            <a:pPr marL="457200" lvl="1" indent="0">
              <a:buNone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=&gt; Prestation payable à 60 ans (groupe 1) ou 65 ans (groupe 2) si vous quittez la fonction publique avant 60 ans / 65 ans  et que vous n’êtes pas admissible à une pension immédiate.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Allocation annuelle:</a:t>
            </a:r>
          </a:p>
          <a:p>
            <a:pPr marL="457200" lvl="1" indent="0">
              <a:buNone/>
            </a:pPr>
            <a:r>
              <a:rPr lang="fr-C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Pension réduite (pension avec pénalité d’âge ou d’années de service).</a:t>
            </a:r>
            <a:endParaRPr lang="fr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Valeur de transfert:</a:t>
            </a:r>
          </a:p>
          <a:p>
            <a:pPr marL="457200" lvl="1" indent="0">
              <a:buNone/>
            </a:pP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=&gt; Transfert vers un autre régime si vous quittez la fonction publique avec au moins 2 années de service et que vous avez moins de 50 ans (groupe 1) / 55 ans (groupe 2).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02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SEUILS D’ADMISSIBILITÉ PENSION IMMÉDIATE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ÂGE = 55 ans ou plus (Groupe 1) / 60 ans ou plus (Groupe 2) </a:t>
            </a:r>
            <a:r>
              <a:rPr lang="fr-CA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 minimum 30 ans de service.</a:t>
            </a:r>
          </a:p>
          <a:p>
            <a:pPr marL="1371600" lvl="3" indent="0">
              <a:buNone/>
            </a:pPr>
            <a:r>
              <a:rPr lang="fr-CA" sz="3600" dirty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ÂGE = 60 ans ou plus (Groupe 1) / 65 ans ou plus (Groupe 2) ET minimum de 2 ans de service.</a:t>
            </a:r>
          </a:p>
          <a:p>
            <a:pPr>
              <a:buFont typeface="Wingdings" panose="05000000000000000000" pitchFamily="2" charset="2"/>
              <a:buChar char="Ø"/>
            </a:pPr>
            <a:endParaRPr lang="fr-C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Wingdings" panose="05000000000000000000" pitchFamily="2" charset="2"/>
              <a:buChar char="v"/>
            </a:pPr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À noter qu’il n’existe pas de formule « total = 85 ans ». Vous n’avez donc pas droit à une pension immédiate si vous avez 52 ans et 33 ans de service.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3631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EA1AC-02F1-4C4F-92AE-0DE3A03D2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SERVICE OPÉRATIONNEL / SERVICE CORRECTIONNEL DU CANADA (SCC)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99DA2E-3A03-4F34-ADBA-CFDF3588C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Définition: les employés du SCC sauf ceux travaillant 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dirty="0"/>
              <a:t>à l’administration centrale ou régionale;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dirty="0"/>
              <a:t>dans les bureaux du commissaire du SCC;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dirty="0"/>
              <a:t>dans un collège régional ou un autre établissement de formation.</a:t>
            </a:r>
          </a:p>
          <a:p>
            <a:r>
              <a:rPr lang="fr-CA" dirty="0"/>
              <a:t>Il faut compter un minimum de 10 années de service opérationnel pour pouvoir « acheter » du service opérationnel et bénéficier d’une </a:t>
            </a: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prestation de retraite bonifiée</a:t>
            </a:r>
            <a:r>
              <a:rPr lang="fr-CA" dirty="0"/>
              <a:t>.</a:t>
            </a:r>
          </a:p>
          <a:p>
            <a:r>
              <a:rPr lang="fr-CA" dirty="0"/>
              <a:t>Voir les options applicables aux pages 11 et 12 du manuel de l’AFPC.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r-CA" dirty="0"/>
          </a:p>
          <a:p>
            <a:pPr lvl="1">
              <a:buFont typeface="Wingdings" panose="05000000000000000000" pitchFamily="2" charset="2"/>
              <a:buChar char="Ø"/>
            </a:pPr>
            <a:endParaRPr lang="fr-CA" dirty="0"/>
          </a:p>
          <a:p>
            <a:pPr lvl="1">
              <a:buFont typeface="Wingdings" panose="05000000000000000000" pitchFamily="2" charset="2"/>
              <a:buChar char="Ø"/>
            </a:pPr>
            <a:endParaRPr lang="fr-CA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E1CD24-87E1-4C6F-BF1B-AE5E8D532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EC3CD5-9967-4ED7-A77A-4A64A61C2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B47B24-21C8-4313-A972-BDC8098CB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69611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CALCUL DE LA PENSION IMMÉDIATE</a:t>
            </a:r>
            <a:b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(quelques définitions)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Salaire moyen : votre </a:t>
            </a:r>
            <a:r>
              <a:rPr lang="fr-CA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salaire</a:t>
            </a: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 des 5 années consécutives les mieux payées. Ça ne comprend pas le temps supplémentaires ni les primes de quarts.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Années de service: nombre d’années de service au moment de la retraite, y compris le rachat de service. Les années qui n’ont pas été entièrement payées pourront être payées à même les prestations de retraite.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MMGP: Moyenne des Maximums des Gains ouvrant droit à Pension en vertu de la RRQ.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Le maximum des gains ouvrant droit à pension en vertu de la RRQ en 2019 est 57 400 $. En 2019, vous cotiserez donc jusqu’à concurrence de 57 400$ et le salaire qui dépasse ce seuil ne sera pas couvert par la RRQ.</a:t>
            </a:r>
          </a:p>
          <a:p>
            <a:pPr marL="0" indent="0">
              <a:buNone/>
            </a:pPr>
            <a:endParaRPr lang="fr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2705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800" dirty="0">
                <a:latin typeface="Arial" panose="020B0604020202020204" pitchFamily="34" charset="0"/>
                <a:cs typeface="Arial" panose="020B0604020202020204" pitchFamily="34" charset="0"/>
              </a:rPr>
              <a:t>VOTRE RÉGIME DE PENSION ET LA RRQ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Votre régime de pension est ajusté pour tenir compte de la RRQ.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À 65 ans, il y aura diminution de vos prestations de retraite de la fonction publique d’un montant équivalent aux prestations de la RRQ (liées à votre période d’emploi dans la fonction publique) auxquels vous auriez eu droit si vous aviez pris votre retraite à 65 ans.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Si vous prenez votre retraite avant 65 ans </a:t>
            </a:r>
            <a:r>
              <a:rPr lang="fr-CA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 que vous ne recevez pas de prestations d’invalidité de la RRQ, vous aurez droit aux prestations de raccordement.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Si vous avez droit à une prestation d’invalidité de la RRQ, alors vous n’avez pas droit à la prestation de raccordement.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2593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PENSION IMMÉDIATE : COMBIEN  $$$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AVANT 65 ANS: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Rente annuelle = 2% X salaire moyen (5 ans) X </a:t>
            </a:r>
            <a:r>
              <a:rPr lang="fr-CA" sz="1800" dirty="0" err="1">
                <a:latin typeface="Arial" panose="020B0604020202020204" pitchFamily="34" charset="0"/>
                <a:cs typeface="Arial" panose="020B0604020202020204" pitchFamily="34" charset="0"/>
              </a:rPr>
              <a:t>nbre</a:t>
            </a:r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. d’années (max 35 ans).</a:t>
            </a:r>
          </a:p>
          <a:p>
            <a:pPr marL="914400" lvl="2" indent="0">
              <a:buNone/>
            </a:pPr>
            <a:r>
              <a:rPr lang="fr-CA" sz="1400" dirty="0">
                <a:latin typeface="Arial" panose="020B0604020202020204" pitchFamily="34" charset="0"/>
                <a:cs typeface="Arial" panose="020B0604020202020204" pitchFamily="34" charset="0"/>
              </a:rPr>
              <a:t>(NOTE: Avant 65 ans, le 2% inclus la prestation de raccordement à la RRQ qui correspond à 0,625%.)</a:t>
            </a:r>
          </a:p>
          <a:p>
            <a:pPr marL="457200" lvl="1" indent="0">
              <a:buNone/>
            </a:pPr>
            <a:endParaRPr lang="fr-C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fr-C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CA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APRÈS 65 ANS OU PENSION D’INVALIDITÉ: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Rente annuelle = 1.375% X salaire moyen (5 ans) jusqu’aux gains RRQ X </a:t>
            </a:r>
            <a:r>
              <a:rPr lang="fr-CA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nbre</a:t>
            </a: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d’années (max 35 ans)</a:t>
            </a:r>
          </a:p>
          <a:p>
            <a:pPr marL="1371600" lvl="3" indent="0">
              <a:buNone/>
            </a:pP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fr-CA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marL="1371600" lvl="3" indent="0">
              <a:buNone/>
            </a:pPr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2% X salaire moyen (5 ans) au-delà des gains RRQ X </a:t>
            </a:r>
            <a:r>
              <a:rPr lang="fr-CA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nbre</a:t>
            </a: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d’années (max 35 ans).</a:t>
            </a:r>
            <a:endParaRPr lang="fr-C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3799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GROUPE 1</a:t>
            </a:r>
            <a:b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PENSION RÉDUITE / ALLOCATION ANNUELLE</a:t>
            </a:r>
            <a:b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CA" sz="2400" dirty="0">
                <a:latin typeface="Arial" panose="020B0604020202020204" pitchFamily="34" charset="0"/>
                <a:cs typeface="Arial" panose="020B0604020202020204" pitchFamily="34" charset="0"/>
              </a:rPr>
              <a:t>(Pension avec pénalités)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Ne s’applique pas en cas de pension d’invalidité.</a:t>
            </a:r>
          </a:p>
          <a:p>
            <a:r>
              <a:rPr lang="fr-CA" sz="2000" dirty="0">
                <a:latin typeface="Arial" panose="020B0604020202020204" pitchFamily="34" charset="0"/>
                <a:cs typeface="Arial" panose="020B0604020202020204" pitchFamily="34" charset="0"/>
              </a:rPr>
              <a:t>Il y a 2 formules et on utilise la formule qui avantage le retraité.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Formule # 1 : ÂGE ENTRE 50 ET 60 ANS ET MINIMUM DE 2 ANS DE SERVICE: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Pénalité = 5% X (60 ans – votre âge au moment de la retraite).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CA" sz="1400" dirty="0">
                <a:latin typeface="Arial" panose="020B0604020202020204" pitchFamily="34" charset="0"/>
                <a:cs typeface="Arial" panose="020B0604020202020204" pitchFamily="34" charset="0"/>
              </a:rPr>
              <a:t>Ex.: j’ai 53 ans et 6 mois, pénalité = 5% X (60 – 53.5) = 32.5%.</a:t>
            </a:r>
          </a:p>
          <a:p>
            <a:pPr marL="457200" lvl="1" indent="0">
              <a:buNone/>
            </a:pPr>
            <a:endParaRPr lang="fr-C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Formule # 2 : ÂGE 50 ANS OU PLUS ET MINIMUM DE 25 ANS DE SERVICE: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calcule la pénalité en fonction de l’âge </a:t>
            </a:r>
            <a:r>
              <a:rPr lang="fr-CA" sz="16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années de service, et on utilise le pourcentage le plus élevé: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Pénalité pour l’âge = 5% X (55 ans – votre âge au moment de la retraite).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CA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Pénalité pour années de service = 5% X (30 ans – nombre d’années de service).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CA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Ex.: j’ai 53 ans et 6 mois, et 28 ans et 4 mois de service: </a:t>
            </a:r>
          </a:p>
          <a:p>
            <a:pPr marL="1371600" lvl="3" indent="0">
              <a:buNone/>
            </a:pPr>
            <a:r>
              <a:rPr lang="fr-CA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Pénalité d’âge = 5% X (55 – 53.5) = 7.5% </a:t>
            </a:r>
            <a:r>
              <a:rPr lang="fr-CA" sz="14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fr-CA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Pénalité d’années service = 5% X (30 – 28,3)= 8.5%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CA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pénalité serait donc de 8.5 %</a:t>
            </a:r>
          </a:p>
          <a:p>
            <a:pPr marL="457200" lvl="1" indent="0">
              <a:buNone/>
            </a:pPr>
            <a:endParaRPr lang="fr-CA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fr-C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29 mai 2019</a:t>
            </a:r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96234-6EF2-4DFA-ACFB-B6EDBDCA8472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84020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1263</Words>
  <Application>Microsoft Office PowerPoint</Application>
  <PresentationFormat>Widescreen</PresentationFormat>
  <Paragraphs>109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Wingdings</vt:lpstr>
      <vt:lpstr>Thème Office</vt:lpstr>
      <vt:lpstr>RÉGIME DE PENSION </vt:lpstr>
      <vt:lpstr> PRESTATIONS OU COTISATIONS DÉTERMINÉES ??</vt:lpstr>
      <vt:lpstr> LES 5 OPTIONS DE VOTRE RÉGIME:</vt:lpstr>
      <vt:lpstr>SEUILS D’ADMISSIBILITÉ PENSION IMMÉDIATE</vt:lpstr>
      <vt:lpstr>SERVICE OPÉRATIONNEL / SERVICE CORRECTIONNEL DU CANADA (SCC)</vt:lpstr>
      <vt:lpstr>CALCUL DE LA PENSION IMMÉDIATE (quelques définitions)</vt:lpstr>
      <vt:lpstr>VOTRE RÉGIME DE PENSION ET LA RRQ</vt:lpstr>
      <vt:lpstr>PENSION IMMÉDIATE : COMBIEN  $$$ ?</vt:lpstr>
      <vt:lpstr>GROUPE 1 PENSION RÉDUITE / ALLOCATION ANNUELLE (Pension avec pénalités)</vt:lpstr>
      <vt:lpstr>PENSION INDEXÉE ET CONGÉS : QUELQUES TRUCS</vt:lpstr>
      <vt:lpstr>LES ASSURANCES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RÉGIME DE PENSION</dc:title>
  <dc:creator>DANIEL DUBE</dc:creator>
  <cp:lastModifiedBy>Christina Hatchard</cp:lastModifiedBy>
  <cp:revision>31</cp:revision>
  <cp:lastPrinted>2018-03-17T23:56:16Z</cp:lastPrinted>
  <dcterms:created xsi:type="dcterms:W3CDTF">2018-03-17T14:39:42Z</dcterms:created>
  <dcterms:modified xsi:type="dcterms:W3CDTF">2019-05-07T14:56:27Z</dcterms:modified>
</cp:coreProperties>
</file>