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6.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0.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13.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15.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6.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7.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notesSlides/notesSlide18.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notesSlides/notesSlide1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0.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21.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3.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4.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32"/>
  </p:notesMasterIdLst>
  <p:handoutMasterIdLst>
    <p:handoutMasterId r:id="rId33"/>
  </p:handoutMasterIdLst>
  <p:sldIdLst>
    <p:sldId id="256" r:id="rId2"/>
    <p:sldId id="257" r:id="rId3"/>
    <p:sldId id="258" r:id="rId4"/>
    <p:sldId id="259" r:id="rId5"/>
    <p:sldId id="260" r:id="rId6"/>
    <p:sldId id="261" r:id="rId7"/>
    <p:sldId id="280" r:id="rId8"/>
    <p:sldId id="278" r:id="rId9"/>
    <p:sldId id="279" r:id="rId10"/>
    <p:sldId id="281" r:id="rId11"/>
    <p:sldId id="282" r:id="rId12"/>
    <p:sldId id="283" r:id="rId13"/>
    <p:sldId id="284" r:id="rId14"/>
    <p:sldId id="286" r:id="rId15"/>
    <p:sldId id="288" r:id="rId16"/>
    <p:sldId id="290" r:id="rId17"/>
    <p:sldId id="287" r:id="rId18"/>
    <p:sldId id="291" r:id="rId19"/>
    <p:sldId id="272" r:id="rId20"/>
    <p:sldId id="273" r:id="rId21"/>
    <p:sldId id="274" r:id="rId22"/>
    <p:sldId id="269" r:id="rId23"/>
    <p:sldId id="262" r:id="rId24"/>
    <p:sldId id="271" r:id="rId25"/>
    <p:sldId id="263" r:id="rId26"/>
    <p:sldId id="270" r:id="rId27"/>
    <p:sldId id="268" r:id="rId28"/>
    <p:sldId id="275" r:id="rId29"/>
    <p:sldId id="266" r:id="rId30"/>
    <p:sldId id="26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p:restoredLeft sz="9960" autoAdjust="0"/>
    <p:restoredTop sz="93692" autoAdjust="0"/>
  </p:normalViewPr>
  <p:slideViewPr>
    <p:cSldViewPr snapToGrid="0" snapToObjects="1">
      <p:cViewPr varScale="1">
        <p:scale>
          <a:sx n="64" d="100"/>
          <a:sy n="64" d="100"/>
        </p:scale>
        <p:origin x="324"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29CFD4-B567-0B4B-B456-BC8DA41F0E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7C01F2D-06C7-8249-9962-364C2BB4B90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372711-7A0F-EC42-B03A-170633E54C7E}" type="datetimeFigureOut">
              <a:rPr lang="en-US" smtClean="0"/>
              <a:t>5/11/2019</a:t>
            </a:fld>
            <a:endParaRPr lang="en-US"/>
          </a:p>
        </p:txBody>
      </p:sp>
      <p:sp>
        <p:nvSpPr>
          <p:cNvPr id="4" name="Footer Placeholder 3">
            <a:extLst>
              <a:ext uri="{FF2B5EF4-FFF2-40B4-BE49-F238E27FC236}">
                <a16:creationId xmlns:a16="http://schemas.microsoft.com/office/drawing/2014/main" id="{5381C458-4FE5-DB41-9052-416393DD998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7FB7502-93D1-3243-8D8E-EEFB2D85E9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F471C7-6FB5-2244-B33B-0F345CF94884}" type="slidenum">
              <a:rPr lang="en-US" smtClean="0"/>
              <a:t>‹#›</a:t>
            </a:fld>
            <a:endParaRPr lang="en-US"/>
          </a:p>
        </p:txBody>
      </p:sp>
    </p:spTree>
    <p:extLst>
      <p:ext uri="{BB962C8B-B14F-4D97-AF65-F5344CB8AC3E}">
        <p14:creationId xmlns:p14="http://schemas.microsoft.com/office/powerpoint/2010/main" val="2295337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CB4300-FF36-7346-A91E-3428C7BA3FD4}" type="datetimeFigureOut">
              <a:rPr lang="en-US" smtClean="0"/>
              <a:t>5/11/2019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7939AD-E4FF-9B4D-8761-BAB9D262062A}" type="slidenum">
              <a:rPr lang="en-US" smtClean="0"/>
              <a:t>‹#›</a:t>
            </a:fld>
            <a:endParaRPr lang="en-US"/>
          </a:p>
        </p:txBody>
      </p:sp>
    </p:spTree>
    <p:extLst>
      <p:ext uri="{BB962C8B-B14F-4D97-AF65-F5344CB8AC3E}">
        <p14:creationId xmlns:p14="http://schemas.microsoft.com/office/powerpoint/2010/main" val="3867767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1</a:t>
            </a:fld>
            <a:endParaRPr lang="en-US"/>
          </a:p>
        </p:txBody>
      </p:sp>
    </p:spTree>
    <p:extLst>
      <p:ext uri="{BB962C8B-B14F-4D97-AF65-F5344CB8AC3E}">
        <p14:creationId xmlns:p14="http://schemas.microsoft.com/office/powerpoint/2010/main" val="2022592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11</a:t>
            </a:fld>
            <a:endParaRPr lang="en-US" dirty="0"/>
          </a:p>
        </p:txBody>
      </p:sp>
    </p:spTree>
    <p:extLst>
      <p:ext uri="{BB962C8B-B14F-4D97-AF65-F5344CB8AC3E}">
        <p14:creationId xmlns:p14="http://schemas.microsoft.com/office/powerpoint/2010/main" val="3821607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12</a:t>
            </a:fld>
            <a:endParaRPr lang="en-US" dirty="0"/>
          </a:p>
        </p:txBody>
      </p:sp>
    </p:spTree>
    <p:extLst>
      <p:ext uri="{BB962C8B-B14F-4D97-AF65-F5344CB8AC3E}">
        <p14:creationId xmlns:p14="http://schemas.microsoft.com/office/powerpoint/2010/main" val="4292720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13</a:t>
            </a:fld>
            <a:endParaRPr lang="en-US" dirty="0"/>
          </a:p>
        </p:txBody>
      </p:sp>
    </p:spTree>
    <p:extLst>
      <p:ext uri="{BB962C8B-B14F-4D97-AF65-F5344CB8AC3E}">
        <p14:creationId xmlns:p14="http://schemas.microsoft.com/office/powerpoint/2010/main" val="1476197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C7939AD-E4FF-9B4D-8761-BAB9D262062A}" type="slidenum">
              <a:rPr lang="en-US" smtClean="0"/>
              <a:t>16</a:t>
            </a:fld>
            <a:endParaRPr lang="en-US"/>
          </a:p>
        </p:txBody>
      </p:sp>
    </p:spTree>
    <p:extLst>
      <p:ext uri="{BB962C8B-B14F-4D97-AF65-F5344CB8AC3E}">
        <p14:creationId xmlns:p14="http://schemas.microsoft.com/office/powerpoint/2010/main" val="3621394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mj-lt"/>
              <a:buAutoNum type="arabicPeriod"/>
            </a:pPr>
            <a:r>
              <a:rPr lang="fr-CA" dirty="0"/>
              <a:t>Une demande claire et bien réfléchie – et non une liste d’épicerie.</a:t>
            </a:r>
          </a:p>
          <a:p>
            <a:pPr marL="457200" indent="-457200">
              <a:buFont typeface="+mj-lt"/>
              <a:buAutoNum type="arabicPeriod"/>
            </a:pPr>
            <a:r>
              <a:rPr lang="fr-CA" dirty="0"/>
              <a:t>Une campagne à multiples volets : relations medias, medias sociaux, relations gouvernementales, publicités, partenariats – avec accent sur des activités sur le terrain partout au pays.</a:t>
            </a:r>
          </a:p>
          <a:p>
            <a:pPr marL="457200" indent="-457200">
              <a:buFont typeface="+mj-lt"/>
              <a:buAutoNum type="arabicPeriod"/>
            </a:pPr>
            <a:r>
              <a:rPr lang="fr-CA" dirty="0"/>
              <a:t>Une solution positionnée afin d’être en harmonie avec les priorités du gouvernement et des partis. (150 M $ pour </a:t>
            </a:r>
            <a:r>
              <a:rPr lang="fr-CA" i="1" dirty="0"/>
              <a:t>Voix et leadership des femmes</a:t>
            </a:r>
            <a:r>
              <a:rPr lang="fr-CA" dirty="0"/>
              <a:t>) </a:t>
            </a:r>
          </a:p>
          <a:p>
            <a:pPr marL="457200" indent="-457200">
              <a:buFont typeface="+mj-lt"/>
              <a:buAutoNum type="arabicPeriod"/>
            </a:pPr>
            <a:r>
              <a:rPr lang="fr-CA" dirty="0"/>
              <a:t>Stratégie et équipe d’</a:t>
            </a:r>
            <a:r>
              <a:rPr lang="fr-CA" dirty="0" err="1"/>
              <a:t>éxécution</a:t>
            </a:r>
            <a:r>
              <a:rPr lang="fr-CA" dirty="0"/>
              <a:t> souple. Le plan va changer, c’est certain !</a:t>
            </a:r>
          </a:p>
          <a:p>
            <a:pPr marL="457200" indent="-457200">
              <a:buFont typeface="+mj-lt"/>
              <a:buAutoNum type="arabicPeriod"/>
            </a:pPr>
            <a:r>
              <a:rPr lang="fr-CA" dirty="0"/>
              <a:t>Vision macro – une parmi 70 000 associations au Canada.</a:t>
            </a:r>
          </a:p>
          <a:p>
            <a:pPr marL="457200" indent="-457200">
              <a:buFont typeface="+mj-lt"/>
              <a:buAutoNum type="arabicPeriod"/>
            </a:pPr>
            <a:r>
              <a:rPr lang="fr-CA" dirty="0"/>
              <a:t>Engagement soutenu de la part de tous ses membres à travers le Canada. </a:t>
            </a:r>
          </a:p>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19</a:t>
            </a:fld>
            <a:endParaRPr lang="en-US"/>
          </a:p>
        </p:txBody>
      </p:sp>
    </p:spTree>
    <p:extLst>
      <p:ext uri="{BB962C8B-B14F-4D97-AF65-F5344CB8AC3E}">
        <p14:creationId xmlns:p14="http://schemas.microsoft.com/office/powerpoint/2010/main" val="68653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mj-lt"/>
              <a:buAutoNum type="arabicPeriod"/>
            </a:pPr>
            <a:r>
              <a:rPr lang="fr-CA"/>
              <a:t>Une demande claire et bien réfléchie – et non une liste d’épicerie.</a:t>
            </a:r>
          </a:p>
          <a:p>
            <a:pPr marL="457200" indent="-457200">
              <a:buFont typeface="+mj-lt"/>
              <a:buAutoNum type="arabicPeriod"/>
            </a:pPr>
            <a:r>
              <a:rPr lang="fr-CA"/>
              <a:t>Une campagne à multiples volets : relations </a:t>
            </a:r>
            <a:r>
              <a:rPr lang="fr-CA" err="1"/>
              <a:t>medias</a:t>
            </a:r>
            <a:r>
              <a:rPr lang="fr-CA"/>
              <a:t>, </a:t>
            </a:r>
            <a:r>
              <a:rPr lang="fr-CA" err="1"/>
              <a:t>medias</a:t>
            </a:r>
            <a:r>
              <a:rPr lang="fr-CA"/>
              <a:t> sociaux, relations </a:t>
            </a:r>
            <a:r>
              <a:rPr lang="fr-CA" err="1"/>
              <a:t>governementales</a:t>
            </a:r>
            <a:r>
              <a:rPr lang="fr-CA"/>
              <a:t>, publicités, partenariats – avec accent sur des activités sur le terrain partout au pays.</a:t>
            </a:r>
          </a:p>
          <a:p>
            <a:pPr marL="457200" indent="-457200">
              <a:buFont typeface="+mj-lt"/>
              <a:buAutoNum type="arabicPeriod"/>
            </a:pPr>
            <a:r>
              <a:rPr lang="fr-CA"/>
              <a:t>Une solution </a:t>
            </a:r>
            <a:r>
              <a:rPr lang="fr-CA" err="1"/>
              <a:t>positionée</a:t>
            </a:r>
            <a:r>
              <a:rPr lang="fr-CA"/>
              <a:t> afin d’</a:t>
            </a:r>
            <a:r>
              <a:rPr lang="fr-CA" err="1"/>
              <a:t>etre</a:t>
            </a:r>
            <a:r>
              <a:rPr lang="fr-CA"/>
              <a:t> enlignée avec les priorités du gouvernement et des partis. (150 M $ pour </a:t>
            </a:r>
            <a:r>
              <a:rPr lang="fr-CA" i="1"/>
              <a:t>Voix et leadership des femmes</a:t>
            </a:r>
            <a:r>
              <a:rPr lang="fr-CA"/>
              <a:t>) </a:t>
            </a:r>
          </a:p>
          <a:p>
            <a:pPr marL="457200" indent="-457200">
              <a:buFont typeface="+mj-lt"/>
              <a:buAutoNum type="arabicPeriod"/>
            </a:pPr>
            <a:r>
              <a:rPr lang="fr-CA"/>
              <a:t>Stratégie et équipe d’</a:t>
            </a:r>
            <a:r>
              <a:rPr lang="fr-CA" err="1"/>
              <a:t>éxécution</a:t>
            </a:r>
            <a:r>
              <a:rPr lang="fr-CA"/>
              <a:t> souple. Le plan va changer, c’est certain !</a:t>
            </a:r>
          </a:p>
          <a:p>
            <a:pPr marL="457200" indent="-457200">
              <a:buFont typeface="+mj-lt"/>
              <a:buAutoNum type="arabicPeriod"/>
            </a:pPr>
            <a:r>
              <a:rPr lang="fr-CA"/>
              <a:t>Vision macro – une parmi 70 000 associations au Canada.</a:t>
            </a:r>
          </a:p>
          <a:p>
            <a:pPr marL="457200" indent="-457200">
              <a:buFont typeface="+mj-lt"/>
              <a:buAutoNum type="arabicPeriod"/>
            </a:pPr>
            <a:r>
              <a:rPr lang="fr-CA"/>
              <a:t>Engagement soutenu de la part de tous ses </a:t>
            </a:r>
            <a:r>
              <a:rPr lang="fr-CA" err="1"/>
              <a:t>members</a:t>
            </a:r>
            <a:r>
              <a:rPr lang="fr-CA"/>
              <a:t> à travers le Canada. </a:t>
            </a:r>
          </a:p>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20</a:t>
            </a:fld>
            <a:endParaRPr lang="en-US"/>
          </a:p>
        </p:txBody>
      </p:sp>
    </p:spTree>
    <p:extLst>
      <p:ext uri="{BB962C8B-B14F-4D97-AF65-F5344CB8AC3E}">
        <p14:creationId xmlns:p14="http://schemas.microsoft.com/office/powerpoint/2010/main" val="4023899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fr-CA" sz="1200"/>
              <a:t> Très peu d’investissement dans le logement social et abordable au cours des derniers 30 ans.</a:t>
            </a:r>
          </a:p>
          <a:p>
            <a:pPr>
              <a:buFont typeface="Arial" panose="020B0604020202020204" pitchFamily="34" charset="0"/>
              <a:buChar char="•"/>
            </a:pPr>
            <a:r>
              <a:rPr lang="fr-CA" sz="1200"/>
              <a:t> Crise de logement abordable dans plusieurs villes et longue liste d’attente pour un logement social.</a:t>
            </a:r>
          </a:p>
          <a:p>
            <a:pPr>
              <a:buFont typeface="Arial" panose="020B0604020202020204" pitchFamily="34" charset="0"/>
              <a:buChar char="•"/>
            </a:pPr>
            <a:r>
              <a:rPr lang="fr-CA" sz="1200"/>
              <a:t> Enjeu compliqué à expliquer et donc peu de traction médiatique et d’engagement de la part des élu(e)s</a:t>
            </a:r>
          </a:p>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21</a:t>
            </a:fld>
            <a:endParaRPr lang="en-US"/>
          </a:p>
        </p:txBody>
      </p:sp>
    </p:spTree>
    <p:extLst>
      <p:ext uri="{BB962C8B-B14F-4D97-AF65-F5344CB8AC3E}">
        <p14:creationId xmlns:p14="http://schemas.microsoft.com/office/powerpoint/2010/main" val="1681187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22</a:t>
            </a:fld>
            <a:endParaRPr lang="en-US"/>
          </a:p>
        </p:txBody>
      </p:sp>
    </p:spTree>
    <p:extLst>
      <p:ext uri="{BB962C8B-B14F-4D97-AF65-F5344CB8AC3E}">
        <p14:creationId xmlns:p14="http://schemas.microsoft.com/office/powerpoint/2010/main" val="24979174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mj-lt"/>
              <a:buAutoNum type="arabicPeriod"/>
            </a:pPr>
            <a:r>
              <a:rPr lang="fr-CA"/>
              <a:t>Une demande claire et bien réfléchie – et non une liste d’épicerie.</a:t>
            </a:r>
          </a:p>
          <a:p>
            <a:pPr marL="457200" indent="-457200">
              <a:buFont typeface="+mj-lt"/>
              <a:buAutoNum type="arabicPeriod"/>
            </a:pPr>
            <a:r>
              <a:rPr lang="fr-CA"/>
              <a:t>Une campagne à multiples volets : relations </a:t>
            </a:r>
            <a:r>
              <a:rPr lang="fr-CA" err="1"/>
              <a:t>medias</a:t>
            </a:r>
            <a:r>
              <a:rPr lang="fr-CA"/>
              <a:t>, </a:t>
            </a:r>
            <a:r>
              <a:rPr lang="fr-CA" err="1"/>
              <a:t>medias</a:t>
            </a:r>
            <a:r>
              <a:rPr lang="fr-CA"/>
              <a:t> sociaux, relations </a:t>
            </a:r>
            <a:r>
              <a:rPr lang="fr-CA" err="1"/>
              <a:t>governementales</a:t>
            </a:r>
            <a:r>
              <a:rPr lang="fr-CA"/>
              <a:t>, publicités, partenariats – avec accent sur des activités sur le terrain partout au pays.</a:t>
            </a:r>
          </a:p>
          <a:p>
            <a:pPr marL="457200" indent="-457200">
              <a:buFont typeface="+mj-lt"/>
              <a:buAutoNum type="arabicPeriod"/>
            </a:pPr>
            <a:r>
              <a:rPr lang="fr-CA"/>
              <a:t>Une solution </a:t>
            </a:r>
            <a:r>
              <a:rPr lang="fr-CA" err="1"/>
              <a:t>positionée</a:t>
            </a:r>
            <a:r>
              <a:rPr lang="fr-CA"/>
              <a:t> afin d’</a:t>
            </a:r>
            <a:r>
              <a:rPr lang="fr-CA" err="1"/>
              <a:t>etre</a:t>
            </a:r>
            <a:r>
              <a:rPr lang="fr-CA"/>
              <a:t> enlignée avec les priorités du gouvernement et des partis. (150 M $ pour </a:t>
            </a:r>
            <a:r>
              <a:rPr lang="fr-CA" i="1"/>
              <a:t>Voix et leadership des femmes</a:t>
            </a:r>
            <a:r>
              <a:rPr lang="fr-CA"/>
              <a:t>) </a:t>
            </a:r>
          </a:p>
          <a:p>
            <a:pPr marL="457200" indent="-457200">
              <a:buFont typeface="+mj-lt"/>
              <a:buAutoNum type="arabicPeriod"/>
            </a:pPr>
            <a:r>
              <a:rPr lang="fr-CA"/>
              <a:t>Stratégie et équipe d’</a:t>
            </a:r>
            <a:r>
              <a:rPr lang="fr-CA" err="1"/>
              <a:t>éxécution</a:t>
            </a:r>
            <a:r>
              <a:rPr lang="fr-CA"/>
              <a:t> souple. Le plan va changer, c’est certain !</a:t>
            </a:r>
          </a:p>
          <a:p>
            <a:pPr marL="457200" indent="-457200">
              <a:buFont typeface="+mj-lt"/>
              <a:buAutoNum type="arabicPeriod"/>
            </a:pPr>
            <a:r>
              <a:rPr lang="fr-CA"/>
              <a:t>Vision macro – une parmi 70 000 associations au Canada.</a:t>
            </a:r>
          </a:p>
          <a:p>
            <a:pPr marL="457200" indent="-457200">
              <a:buFont typeface="+mj-lt"/>
              <a:buAutoNum type="arabicPeriod"/>
            </a:pPr>
            <a:r>
              <a:rPr lang="fr-CA"/>
              <a:t>Engagement soutenu de la part de tous ses </a:t>
            </a:r>
            <a:r>
              <a:rPr lang="fr-CA" err="1"/>
              <a:t>members</a:t>
            </a:r>
            <a:r>
              <a:rPr lang="fr-CA"/>
              <a:t> à travers le Canada. </a:t>
            </a:r>
          </a:p>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23</a:t>
            </a:fld>
            <a:endParaRPr lang="en-US"/>
          </a:p>
        </p:txBody>
      </p:sp>
    </p:spTree>
    <p:extLst>
      <p:ext uri="{BB962C8B-B14F-4D97-AF65-F5344CB8AC3E}">
        <p14:creationId xmlns:p14="http://schemas.microsoft.com/office/powerpoint/2010/main" val="1288914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457200">
              <a:buFont typeface="+mj-lt"/>
              <a:buAutoNum type="arabicPeriod"/>
            </a:pPr>
            <a:r>
              <a:rPr lang="fr-CA" dirty="0"/>
              <a:t>Une demande claire et bien réfléchie – et non une liste d’épicerie.</a:t>
            </a:r>
          </a:p>
          <a:p>
            <a:pPr marL="457200" indent="-457200">
              <a:buFont typeface="+mj-lt"/>
              <a:buAutoNum type="arabicPeriod"/>
            </a:pPr>
            <a:r>
              <a:rPr lang="fr-CA" dirty="0"/>
              <a:t>Une campagne à multiples volets : relations </a:t>
            </a:r>
            <a:r>
              <a:rPr lang="fr-CA" dirty="0" err="1"/>
              <a:t>medias</a:t>
            </a:r>
            <a:r>
              <a:rPr lang="fr-CA" dirty="0"/>
              <a:t>, </a:t>
            </a:r>
            <a:r>
              <a:rPr lang="fr-CA" dirty="0" err="1"/>
              <a:t>medias</a:t>
            </a:r>
            <a:r>
              <a:rPr lang="fr-CA" dirty="0"/>
              <a:t> sociaux, relations </a:t>
            </a:r>
            <a:r>
              <a:rPr lang="fr-CA" dirty="0" err="1"/>
              <a:t>governementales</a:t>
            </a:r>
            <a:r>
              <a:rPr lang="fr-CA" dirty="0"/>
              <a:t>, publicités, partenariats – avec accent sur des activités sur le terrain partout au pays.</a:t>
            </a:r>
          </a:p>
          <a:p>
            <a:pPr marL="457200" indent="-457200">
              <a:buFont typeface="+mj-lt"/>
              <a:buAutoNum type="arabicPeriod"/>
            </a:pPr>
            <a:r>
              <a:rPr lang="fr-CA" dirty="0"/>
              <a:t>Une solution </a:t>
            </a:r>
            <a:r>
              <a:rPr lang="fr-CA" dirty="0" err="1"/>
              <a:t>positionée</a:t>
            </a:r>
            <a:r>
              <a:rPr lang="fr-CA" dirty="0"/>
              <a:t> afin d’</a:t>
            </a:r>
            <a:r>
              <a:rPr lang="fr-CA" dirty="0" err="1"/>
              <a:t>etre</a:t>
            </a:r>
            <a:r>
              <a:rPr lang="fr-CA" dirty="0"/>
              <a:t> enlignée avec les priorités du gouvernement et des partis. (150 M $ pour </a:t>
            </a:r>
            <a:r>
              <a:rPr lang="fr-CA" i="1" dirty="0"/>
              <a:t>Voix et leadership des femmes</a:t>
            </a:r>
            <a:r>
              <a:rPr lang="fr-CA" dirty="0"/>
              <a:t>) </a:t>
            </a:r>
          </a:p>
          <a:p>
            <a:pPr marL="457200" indent="-457200">
              <a:buFont typeface="+mj-lt"/>
              <a:buAutoNum type="arabicPeriod"/>
            </a:pPr>
            <a:r>
              <a:rPr lang="fr-CA" dirty="0"/>
              <a:t>Stratégie et équipe d’</a:t>
            </a:r>
            <a:r>
              <a:rPr lang="fr-CA" dirty="0" err="1"/>
              <a:t>éxécution</a:t>
            </a:r>
            <a:r>
              <a:rPr lang="fr-CA" dirty="0"/>
              <a:t> souple. Le plan va changer, c’est certain !</a:t>
            </a:r>
          </a:p>
          <a:p>
            <a:pPr marL="457200" indent="-457200">
              <a:buFont typeface="+mj-lt"/>
              <a:buAutoNum type="arabicPeriod"/>
            </a:pPr>
            <a:r>
              <a:rPr lang="fr-CA" dirty="0"/>
              <a:t>Vision macro – une parmi 70 000 associations au Canada.</a:t>
            </a:r>
          </a:p>
          <a:p>
            <a:pPr marL="457200" indent="-457200">
              <a:buFont typeface="+mj-lt"/>
              <a:buAutoNum type="arabicPeriod"/>
            </a:pPr>
            <a:r>
              <a:rPr lang="fr-CA" dirty="0"/>
              <a:t>Engagement soutenu de la part de tous ses </a:t>
            </a:r>
            <a:r>
              <a:rPr lang="fr-CA" dirty="0" err="1"/>
              <a:t>members</a:t>
            </a:r>
            <a:r>
              <a:rPr lang="fr-CA" dirty="0"/>
              <a:t> à travers le Canada. </a:t>
            </a:r>
          </a:p>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24</a:t>
            </a:fld>
            <a:endParaRPr lang="en-US"/>
          </a:p>
        </p:txBody>
      </p:sp>
    </p:spTree>
    <p:extLst>
      <p:ext uri="{BB962C8B-B14F-4D97-AF65-F5344CB8AC3E}">
        <p14:creationId xmlns:p14="http://schemas.microsoft.com/office/powerpoint/2010/main" val="101636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5"/>
          </p:nvPr>
        </p:nvSpPr>
        <p:spPr/>
        <p:txBody>
          <a:bodyPr/>
          <a:lstStyle/>
          <a:p>
            <a:fld id="{1C7939AD-E4FF-9B4D-8761-BAB9D262062A}" type="slidenum">
              <a:rPr lang="en-US" smtClean="0"/>
              <a:t>2</a:t>
            </a:fld>
            <a:endParaRPr lang="en-US"/>
          </a:p>
        </p:txBody>
      </p:sp>
    </p:spTree>
    <p:extLst>
      <p:ext uri="{BB962C8B-B14F-4D97-AF65-F5344CB8AC3E}">
        <p14:creationId xmlns:p14="http://schemas.microsoft.com/office/powerpoint/2010/main" val="17878644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25</a:t>
            </a:fld>
            <a:endParaRPr lang="en-US"/>
          </a:p>
        </p:txBody>
      </p:sp>
    </p:spTree>
    <p:extLst>
      <p:ext uri="{BB962C8B-B14F-4D97-AF65-F5344CB8AC3E}">
        <p14:creationId xmlns:p14="http://schemas.microsoft.com/office/powerpoint/2010/main" val="1892264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26</a:t>
            </a:fld>
            <a:endParaRPr lang="en-US"/>
          </a:p>
        </p:txBody>
      </p:sp>
    </p:spTree>
    <p:extLst>
      <p:ext uri="{BB962C8B-B14F-4D97-AF65-F5344CB8AC3E}">
        <p14:creationId xmlns:p14="http://schemas.microsoft.com/office/powerpoint/2010/main" val="38158583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27</a:t>
            </a:fld>
            <a:endParaRPr lang="en-US"/>
          </a:p>
        </p:txBody>
      </p:sp>
    </p:spTree>
    <p:extLst>
      <p:ext uri="{BB962C8B-B14F-4D97-AF65-F5344CB8AC3E}">
        <p14:creationId xmlns:p14="http://schemas.microsoft.com/office/powerpoint/2010/main" val="763983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28</a:t>
            </a:fld>
            <a:endParaRPr lang="en-US"/>
          </a:p>
        </p:txBody>
      </p:sp>
    </p:spTree>
    <p:extLst>
      <p:ext uri="{BB962C8B-B14F-4D97-AF65-F5344CB8AC3E}">
        <p14:creationId xmlns:p14="http://schemas.microsoft.com/office/powerpoint/2010/main" val="15464314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29</a:t>
            </a:fld>
            <a:endParaRPr lang="en-US"/>
          </a:p>
        </p:txBody>
      </p:sp>
    </p:spTree>
    <p:extLst>
      <p:ext uri="{BB962C8B-B14F-4D97-AF65-F5344CB8AC3E}">
        <p14:creationId xmlns:p14="http://schemas.microsoft.com/office/powerpoint/2010/main" val="3716704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r>
              <a:rPr lang="fr-CA" noProof="0" dirty="0">
                <a:solidFill>
                  <a:srgbClr val="FFFFFF"/>
                </a:solidFill>
              </a:rPr>
              <a:t>Perturbations dans la Chambre des communes de la part des Conservateurs lors du </a:t>
            </a:r>
            <a:r>
              <a:rPr lang="fr-CA" noProof="0" dirty="0" err="1">
                <a:solidFill>
                  <a:srgbClr val="FFFFFF"/>
                </a:solidFill>
              </a:rPr>
              <a:t>depot</a:t>
            </a:r>
            <a:r>
              <a:rPr lang="fr-CA" noProof="0" dirty="0">
                <a:solidFill>
                  <a:srgbClr val="FFFFFF"/>
                </a:solidFill>
              </a:rPr>
              <a:t> du budget </a:t>
            </a:r>
            <a:r>
              <a:rPr lang="fr-CA" noProof="0" dirty="0" err="1">
                <a:solidFill>
                  <a:srgbClr val="FFFFFF"/>
                </a:solidFill>
              </a:rPr>
              <a:t>federal</a:t>
            </a:r>
            <a:r>
              <a:rPr lang="fr-CA" noProof="0" dirty="0">
                <a:solidFill>
                  <a:srgbClr val="FFFFFF"/>
                </a:solidFill>
              </a:rPr>
              <a:t>.</a:t>
            </a:r>
          </a:p>
          <a:p>
            <a:pPr lvl="1">
              <a:buFont typeface="Arial" panose="020B0604020202020204" pitchFamily="34" charset="0"/>
              <a:buChar char="•"/>
            </a:pPr>
            <a:r>
              <a:rPr lang="fr-CA" noProof="0" dirty="0">
                <a:solidFill>
                  <a:srgbClr val="FFFFFF"/>
                </a:solidFill>
              </a:rPr>
              <a:t>Jeux politiques avec les jeunes femmes déléguées des </a:t>
            </a:r>
            <a:r>
              <a:rPr lang="fr-CA" i="1" noProof="0" dirty="0">
                <a:solidFill>
                  <a:srgbClr val="FFFFFF"/>
                </a:solidFill>
              </a:rPr>
              <a:t>Héritières du suffrage</a:t>
            </a:r>
            <a:r>
              <a:rPr lang="fr-CA" noProof="0" dirty="0">
                <a:solidFill>
                  <a:srgbClr val="FFFFFF"/>
                </a:solidFill>
              </a:rPr>
              <a:t>. </a:t>
            </a:r>
          </a:p>
          <a:p>
            <a:pPr lvl="1">
              <a:buFont typeface="Arial" panose="020B0604020202020204" pitchFamily="34" charset="0"/>
              <a:buChar char="•"/>
            </a:pPr>
            <a:r>
              <a:rPr lang="fr-CA" noProof="0" dirty="0">
                <a:solidFill>
                  <a:srgbClr val="FFFFFF"/>
                </a:solidFill>
              </a:rPr>
              <a:t>Trudeau menace Scheer d’une poursuite relié </a:t>
            </a:r>
          </a:p>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3</a:t>
            </a:fld>
            <a:endParaRPr lang="en-US"/>
          </a:p>
        </p:txBody>
      </p:sp>
    </p:spTree>
    <p:extLst>
      <p:ext uri="{BB962C8B-B14F-4D97-AF65-F5344CB8AC3E}">
        <p14:creationId xmlns:p14="http://schemas.microsoft.com/office/powerpoint/2010/main" val="3213962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7939AD-E4FF-9B4D-8761-BAB9D262062A}" type="slidenum">
              <a:rPr lang="en-US" smtClean="0"/>
              <a:t>4</a:t>
            </a:fld>
            <a:endParaRPr lang="en-US"/>
          </a:p>
        </p:txBody>
      </p:sp>
    </p:spTree>
    <p:extLst>
      <p:ext uri="{BB962C8B-B14F-4D97-AF65-F5344CB8AC3E}">
        <p14:creationId xmlns:p14="http://schemas.microsoft.com/office/powerpoint/2010/main" val="1160709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6</a:t>
            </a:fld>
            <a:endParaRPr lang="en-US"/>
          </a:p>
        </p:txBody>
      </p:sp>
    </p:spTree>
    <p:extLst>
      <p:ext uri="{BB962C8B-B14F-4D97-AF65-F5344CB8AC3E}">
        <p14:creationId xmlns:p14="http://schemas.microsoft.com/office/powerpoint/2010/main" val="3713372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7</a:t>
            </a:fld>
            <a:endParaRPr lang="en-US"/>
          </a:p>
        </p:txBody>
      </p:sp>
    </p:spTree>
    <p:extLst>
      <p:ext uri="{BB962C8B-B14F-4D97-AF65-F5344CB8AC3E}">
        <p14:creationId xmlns:p14="http://schemas.microsoft.com/office/powerpoint/2010/main" val="1390042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8</a:t>
            </a:fld>
            <a:endParaRPr lang="en-US" dirty="0"/>
          </a:p>
        </p:txBody>
      </p:sp>
    </p:spTree>
    <p:extLst>
      <p:ext uri="{BB962C8B-B14F-4D97-AF65-F5344CB8AC3E}">
        <p14:creationId xmlns:p14="http://schemas.microsoft.com/office/powerpoint/2010/main" val="37199749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9</a:t>
            </a:fld>
            <a:endParaRPr lang="en-US" dirty="0"/>
          </a:p>
        </p:txBody>
      </p:sp>
    </p:spTree>
    <p:extLst>
      <p:ext uri="{BB962C8B-B14F-4D97-AF65-F5344CB8AC3E}">
        <p14:creationId xmlns:p14="http://schemas.microsoft.com/office/powerpoint/2010/main" val="4012149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7939AD-E4FF-9B4D-8761-BAB9D262062A}" type="slidenum">
              <a:rPr lang="en-US" smtClean="0"/>
              <a:t>10</a:t>
            </a:fld>
            <a:endParaRPr lang="en-US" dirty="0"/>
          </a:p>
        </p:txBody>
      </p:sp>
    </p:spTree>
    <p:extLst>
      <p:ext uri="{BB962C8B-B14F-4D97-AF65-F5344CB8AC3E}">
        <p14:creationId xmlns:p14="http://schemas.microsoft.com/office/powerpoint/2010/main" val="27766441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5/11/2019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713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5/11/2019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787900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5/11/2019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6742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5/11/2019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31502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24" y="8"/>
            <a:ext cx="12191978" cy="4571994"/>
          </a:xfrm>
          <a:custGeom>
            <a:avLst/>
            <a:gdLst/>
            <a:ahLst/>
            <a:cxnLst/>
            <a:rect l="l" t="t" r="r" b="b"/>
            <a:pathLst>
              <a:path w="12191978" h="4571994">
                <a:moveTo>
                  <a:pt x="1" y="4316129"/>
                </a:moveTo>
                <a:lnTo>
                  <a:pt x="255863" y="4571991"/>
                </a:lnTo>
                <a:lnTo>
                  <a:pt x="203619" y="4571991"/>
                </a:lnTo>
                <a:lnTo>
                  <a:pt x="1" y="4368373"/>
                </a:lnTo>
                <a:close/>
                <a:moveTo>
                  <a:pt x="12191973" y="4312831"/>
                </a:moveTo>
                <a:lnTo>
                  <a:pt x="12191972" y="4365076"/>
                </a:lnTo>
                <a:lnTo>
                  <a:pt x="11985055" y="4571992"/>
                </a:lnTo>
                <a:lnTo>
                  <a:pt x="11932811" y="4571993"/>
                </a:lnTo>
                <a:close/>
                <a:moveTo>
                  <a:pt x="11817249" y="4076816"/>
                </a:moveTo>
                <a:lnTo>
                  <a:pt x="11928074" y="4076816"/>
                </a:lnTo>
                <a:lnTo>
                  <a:pt x="11928074" y="4187641"/>
                </a:lnTo>
                <a:lnTo>
                  <a:pt x="11817249" y="4187641"/>
                </a:lnTo>
                <a:close/>
                <a:moveTo>
                  <a:pt x="10766437" y="4076816"/>
                </a:moveTo>
                <a:lnTo>
                  <a:pt x="10877262" y="4076816"/>
                </a:lnTo>
                <a:lnTo>
                  <a:pt x="10877262" y="4187641"/>
                </a:lnTo>
                <a:lnTo>
                  <a:pt x="10766437" y="4187641"/>
                </a:lnTo>
                <a:close/>
                <a:moveTo>
                  <a:pt x="9715629" y="4076816"/>
                </a:moveTo>
                <a:lnTo>
                  <a:pt x="9826454" y="4076816"/>
                </a:lnTo>
                <a:lnTo>
                  <a:pt x="9826454" y="4187641"/>
                </a:lnTo>
                <a:lnTo>
                  <a:pt x="9715629" y="4187641"/>
                </a:lnTo>
                <a:close/>
                <a:moveTo>
                  <a:pt x="8664821" y="4076816"/>
                </a:moveTo>
                <a:lnTo>
                  <a:pt x="8775646" y="4076816"/>
                </a:lnTo>
                <a:lnTo>
                  <a:pt x="8775646" y="4187641"/>
                </a:lnTo>
                <a:lnTo>
                  <a:pt x="8664821" y="4187641"/>
                </a:lnTo>
                <a:close/>
                <a:moveTo>
                  <a:pt x="7614013" y="4076816"/>
                </a:moveTo>
                <a:lnTo>
                  <a:pt x="7724838" y="4076816"/>
                </a:lnTo>
                <a:lnTo>
                  <a:pt x="7724838" y="4187641"/>
                </a:lnTo>
                <a:lnTo>
                  <a:pt x="7614013" y="4187641"/>
                </a:lnTo>
                <a:close/>
                <a:moveTo>
                  <a:pt x="6563205" y="4076816"/>
                </a:moveTo>
                <a:lnTo>
                  <a:pt x="6674030" y="4076816"/>
                </a:lnTo>
                <a:lnTo>
                  <a:pt x="6674030" y="4187641"/>
                </a:lnTo>
                <a:lnTo>
                  <a:pt x="6563205" y="4187641"/>
                </a:lnTo>
                <a:close/>
                <a:moveTo>
                  <a:pt x="5512397" y="4076816"/>
                </a:moveTo>
                <a:lnTo>
                  <a:pt x="5623222" y="4076816"/>
                </a:lnTo>
                <a:lnTo>
                  <a:pt x="5623222" y="4187641"/>
                </a:lnTo>
                <a:lnTo>
                  <a:pt x="5512397" y="4187641"/>
                </a:lnTo>
                <a:close/>
                <a:moveTo>
                  <a:pt x="4461589" y="4076816"/>
                </a:moveTo>
                <a:lnTo>
                  <a:pt x="4572414" y="4076816"/>
                </a:lnTo>
                <a:lnTo>
                  <a:pt x="4572414" y="4187641"/>
                </a:lnTo>
                <a:lnTo>
                  <a:pt x="4461589" y="4187641"/>
                </a:lnTo>
                <a:close/>
                <a:moveTo>
                  <a:pt x="3410782" y="4076816"/>
                </a:moveTo>
                <a:lnTo>
                  <a:pt x="3521608" y="4076816"/>
                </a:lnTo>
                <a:lnTo>
                  <a:pt x="3521608" y="4187641"/>
                </a:lnTo>
                <a:lnTo>
                  <a:pt x="3410782" y="4187641"/>
                </a:lnTo>
                <a:close/>
                <a:moveTo>
                  <a:pt x="2359975" y="4076816"/>
                </a:moveTo>
                <a:lnTo>
                  <a:pt x="2470800" y="4076816"/>
                </a:lnTo>
                <a:lnTo>
                  <a:pt x="2470800" y="4187641"/>
                </a:lnTo>
                <a:lnTo>
                  <a:pt x="2359975" y="4187641"/>
                </a:lnTo>
                <a:close/>
                <a:moveTo>
                  <a:pt x="1309167" y="4076816"/>
                </a:moveTo>
                <a:lnTo>
                  <a:pt x="1419992" y="4076816"/>
                </a:lnTo>
                <a:lnTo>
                  <a:pt x="1419992" y="4187641"/>
                </a:lnTo>
                <a:lnTo>
                  <a:pt x="1309167" y="4187641"/>
                </a:lnTo>
                <a:close/>
                <a:moveTo>
                  <a:pt x="258359" y="4076816"/>
                </a:moveTo>
                <a:lnTo>
                  <a:pt x="369184" y="4076816"/>
                </a:lnTo>
                <a:lnTo>
                  <a:pt x="369184" y="4187641"/>
                </a:lnTo>
                <a:lnTo>
                  <a:pt x="258359" y="4187641"/>
                </a:lnTo>
                <a:close/>
                <a:moveTo>
                  <a:pt x="11291841" y="3551209"/>
                </a:moveTo>
                <a:lnTo>
                  <a:pt x="11402666" y="3551209"/>
                </a:lnTo>
                <a:lnTo>
                  <a:pt x="11402666" y="3662034"/>
                </a:lnTo>
                <a:lnTo>
                  <a:pt x="11291841" y="3662034"/>
                </a:lnTo>
                <a:close/>
                <a:moveTo>
                  <a:pt x="10241033" y="3551209"/>
                </a:moveTo>
                <a:lnTo>
                  <a:pt x="10351858" y="3551209"/>
                </a:lnTo>
                <a:lnTo>
                  <a:pt x="10351858" y="3662034"/>
                </a:lnTo>
                <a:lnTo>
                  <a:pt x="10241033" y="3662034"/>
                </a:lnTo>
                <a:close/>
                <a:moveTo>
                  <a:pt x="9190225" y="3551209"/>
                </a:moveTo>
                <a:lnTo>
                  <a:pt x="9301050" y="3551209"/>
                </a:lnTo>
                <a:lnTo>
                  <a:pt x="9301050" y="3662034"/>
                </a:lnTo>
                <a:lnTo>
                  <a:pt x="9190225" y="3662034"/>
                </a:lnTo>
                <a:close/>
                <a:moveTo>
                  <a:pt x="8139417" y="3551209"/>
                </a:moveTo>
                <a:lnTo>
                  <a:pt x="8250242" y="3551209"/>
                </a:lnTo>
                <a:lnTo>
                  <a:pt x="8250242" y="3662034"/>
                </a:lnTo>
                <a:lnTo>
                  <a:pt x="8139417" y="3662034"/>
                </a:lnTo>
                <a:close/>
                <a:moveTo>
                  <a:pt x="7088609" y="3551209"/>
                </a:moveTo>
                <a:lnTo>
                  <a:pt x="7199434" y="3551209"/>
                </a:lnTo>
                <a:lnTo>
                  <a:pt x="7199434" y="3662034"/>
                </a:lnTo>
                <a:lnTo>
                  <a:pt x="7088609" y="3662034"/>
                </a:lnTo>
                <a:close/>
                <a:moveTo>
                  <a:pt x="6037801" y="3551209"/>
                </a:moveTo>
                <a:lnTo>
                  <a:pt x="6148626" y="3551209"/>
                </a:lnTo>
                <a:lnTo>
                  <a:pt x="6148626" y="3662034"/>
                </a:lnTo>
                <a:lnTo>
                  <a:pt x="6037801" y="3662034"/>
                </a:lnTo>
                <a:close/>
                <a:moveTo>
                  <a:pt x="4986998" y="3551209"/>
                </a:moveTo>
                <a:lnTo>
                  <a:pt x="5097826" y="3551209"/>
                </a:lnTo>
                <a:lnTo>
                  <a:pt x="5097826" y="3662034"/>
                </a:lnTo>
                <a:lnTo>
                  <a:pt x="4986998" y="3662034"/>
                </a:lnTo>
                <a:close/>
                <a:moveTo>
                  <a:pt x="3936196" y="3551209"/>
                </a:moveTo>
                <a:lnTo>
                  <a:pt x="4047020" y="3551209"/>
                </a:lnTo>
                <a:lnTo>
                  <a:pt x="4047020" y="3662034"/>
                </a:lnTo>
                <a:lnTo>
                  <a:pt x="3936196" y="3662034"/>
                </a:lnTo>
                <a:close/>
                <a:moveTo>
                  <a:pt x="2885389" y="3551209"/>
                </a:moveTo>
                <a:lnTo>
                  <a:pt x="2996214" y="3551209"/>
                </a:lnTo>
                <a:lnTo>
                  <a:pt x="2996214" y="3662034"/>
                </a:lnTo>
                <a:lnTo>
                  <a:pt x="2885389" y="3662034"/>
                </a:lnTo>
                <a:close/>
                <a:moveTo>
                  <a:pt x="1834579" y="3551209"/>
                </a:moveTo>
                <a:lnTo>
                  <a:pt x="1945404" y="3551209"/>
                </a:lnTo>
                <a:lnTo>
                  <a:pt x="1945404" y="3662034"/>
                </a:lnTo>
                <a:lnTo>
                  <a:pt x="1834579" y="3662034"/>
                </a:lnTo>
                <a:close/>
                <a:moveTo>
                  <a:pt x="783773" y="3551209"/>
                </a:moveTo>
                <a:lnTo>
                  <a:pt x="894598" y="3551209"/>
                </a:lnTo>
                <a:lnTo>
                  <a:pt x="894598" y="3662034"/>
                </a:lnTo>
                <a:lnTo>
                  <a:pt x="783773" y="3662034"/>
                </a:lnTo>
                <a:close/>
                <a:moveTo>
                  <a:pt x="2942310" y="3107960"/>
                </a:moveTo>
                <a:lnTo>
                  <a:pt x="2470811" y="3579460"/>
                </a:lnTo>
                <a:lnTo>
                  <a:pt x="2470811" y="3634896"/>
                </a:lnTo>
                <a:lnTo>
                  <a:pt x="2942311" y="4106397"/>
                </a:lnTo>
                <a:lnTo>
                  <a:pt x="3410794" y="3637915"/>
                </a:lnTo>
                <a:lnTo>
                  <a:pt x="3410794" y="3576442"/>
                </a:lnTo>
                <a:close/>
                <a:moveTo>
                  <a:pt x="840944" y="3107960"/>
                </a:moveTo>
                <a:lnTo>
                  <a:pt x="369194" y="3579710"/>
                </a:lnTo>
                <a:lnTo>
                  <a:pt x="369194" y="3634648"/>
                </a:lnTo>
                <a:lnTo>
                  <a:pt x="840944" y="4106399"/>
                </a:lnTo>
                <a:lnTo>
                  <a:pt x="1309176" y="3638165"/>
                </a:lnTo>
                <a:lnTo>
                  <a:pt x="1309176" y="3576193"/>
                </a:lnTo>
                <a:close/>
                <a:moveTo>
                  <a:pt x="3992986" y="3107959"/>
                </a:moveTo>
                <a:lnTo>
                  <a:pt x="3521621" y="3579335"/>
                </a:lnTo>
                <a:lnTo>
                  <a:pt x="3521621" y="3635021"/>
                </a:lnTo>
                <a:lnTo>
                  <a:pt x="3992986" y="4106398"/>
                </a:lnTo>
                <a:lnTo>
                  <a:pt x="4461593" y="3637778"/>
                </a:lnTo>
                <a:lnTo>
                  <a:pt x="4461593" y="3576578"/>
                </a:lnTo>
                <a:close/>
                <a:moveTo>
                  <a:pt x="1891624" y="3107959"/>
                </a:moveTo>
                <a:lnTo>
                  <a:pt x="1420001" y="3579584"/>
                </a:lnTo>
                <a:lnTo>
                  <a:pt x="1420001" y="3634774"/>
                </a:lnTo>
                <a:lnTo>
                  <a:pt x="1891623" y="4106397"/>
                </a:lnTo>
                <a:lnTo>
                  <a:pt x="2359987" y="3638040"/>
                </a:lnTo>
                <a:lnTo>
                  <a:pt x="2359987" y="3576315"/>
                </a:lnTo>
                <a:close/>
                <a:moveTo>
                  <a:pt x="8195689" y="3107959"/>
                </a:moveTo>
                <a:lnTo>
                  <a:pt x="7724838" y="3578810"/>
                </a:lnTo>
                <a:lnTo>
                  <a:pt x="7724838" y="3635541"/>
                </a:lnTo>
                <a:lnTo>
                  <a:pt x="8195691" y="4106395"/>
                </a:lnTo>
                <a:lnTo>
                  <a:pt x="8664821" y="3637265"/>
                </a:lnTo>
                <a:lnTo>
                  <a:pt x="8664821" y="3577091"/>
                </a:lnTo>
                <a:close/>
                <a:moveTo>
                  <a:pt x="5043664" y="3107959"/>
                </a:moveTo>
                <a:lnTo>
                  <a:pt x="4572419" y="3579197"/>
                </a:lnTo>
                <a:lnTo>
                  <a:pt x="4572419" y="3635159"/>
                </a:lnTo>
                <a:lnTo>
                  <a:pt x="5043662" y="4106396"/>
                </a:lnTo>
                <a:lnTo>
                  <a:pt x="5512402" y="3637650"/>
                </a:lnTo>
                <a:lnTo>
                  <a:pt x="5512402" y="3576704"/>
                </a:lnTo>
                <a:close/>
                <a:moveTo>
                  <a:pt x="6094326" y="3107958"/>
                </a:moveTo>
                <a:lnTo>
                  <a:pt x="5623226" y="3579070"/>
                </a:lnTo>
                <a:lnTo>
                  <a:pt x="5623226" y="3635285"/>
                </a:lnTo>
                <a:lnTo>
                  <a:pt x="6094326" y="4106397"/>
                </a:lnTo>
                <a:lnTo>
                  <a:pt x="6563205" y="3637518"/>
                </a:lnTo>
                <a:lnTo>
                  <a:pt x="6563205" y="3576837"/>
                </a:lnTo>
                <a:close/>
                <a:moveTo>
                  <a:pt x="9246372" y="3107957"/>
                </a:moveTo>
                <a:lnTo>
                  <a:pt x="8775646" y="3578683"/>
                </a:lnTo>
                <a:lnTo>
                  <a:pt x="8775646" y="3635671"/>
                </a:lnTo>
                <a:lnTo>
                  <a:pt x="9246369" y="4106395"/>
                </a:lnTo>
                <a:lnTo>
                  <a:pt x="9715629" y="3637135"/>
                </a:lnTo>
                <a:lnTo>
                  <a:pt x="9715629" y="3577215"/>
                </a:lnTo>
                <a:close/>
                <a:moveTo>
                  <a:pt x="7145009" y="3107957"/>
                </a:moveTo>
                <a:lnTo>
                  <a:pt x="6674030" y="3578936"/>
                </a:lnTo>
                <a:lnTo>
                  <a:pt x="6674030" y="3635418"/>
                </a:lnTo>
                <a:lnTo>
                  <a:pt x="7145007" y="4106396"/>
                </a:lnTo>
                <a:lnTo>
                  <a:pt x="7614013" y="3637390"/>
                </a:lnTo>
                <a:lnTo>
                  <a:pt x="7614013" y="3576961"/>
                </a:lnTo>
                <a:close/>
                <a:moveTo>
                  <a:pt x="11347734" y="3107957"/>
                </a:moveTo>
                <a:lnTo>
                  <a:pt x="10877262" y="3578428"/>
                </a:lnTo>
                <a:lnTo>
                  <a:pt x="10877262" y="3635922"/>
                </a:lnTo>
                <a:lnTo>
                  <a:pt x="11347735" y="4106396"/>
                </a:lnTo>
                <a:lnTo>
                  <a:pt x="11817249" y="3636882"/>
                </a:lnTo>
                <a:lnTo>
                  <a:pt x="11817249" y="3577472"/>
                </a:lnTo>
                <a:close/>
                <a:moveTo>
                  <a:pt x="10297053" y="3107955"/>
                </a:moveTo>
                <a:lnTo>
                  <a:pt x="9826454" y="3578554"/>
                </a:lnTo>
                <a:lnTo>
                  <a:pt x="9826454" y="3635794"/>
                </a:lnTo>
                <a:lnTo>
                  <a:pt x="10297054" y="4106394"/>
                </a:lnTo>
                <a:lnTo>
                  <a:pt x="10766437" y="3637011"/>
                </a:lnTo>
                <a:lnTo>
                  <a:pt x="10766437" y="3577339"/>
                </a:lnTo>
                <a:close/>
                <a:moveTo>
                  <a:pt x="11817249" y="3027334"/>
                </a:moveTo>
                <a:lnTo>
                  <a:pt x="11928074" y="3027334"/>
                </a:lnTo>
                <a:lnTo>
                  <a:pt x="11928074" y="3138159"/>
                </a:lnTo>
                <a:lnTo>
                  <a:pt x="11817249" y="3138159"/>
                </a:lnTo>
                <a:close/>
                <a:moveTo>
                  <a:pt x="10766437" y="3027334"/>
                </a:moveTo>
                <a:lnTo>
                  <a:pt x="10877262" y="3027334"/>
                </a:lnTo>
                <a:lnTo>
                  <a:pt x="10877262" y="3138159"/>
                </a:lnTo>
                <a:lnTo>
                  <a:pt x="10766437" y="3138159"/>
                </a:lnTo>
                <a:close/>
                <a:moveTo>
                  <a:pt x="9715629" y="3027334"/>
                </a:moveTo>
                <a:lnTo>
                  <a:pt x="9826454" y="3027334"/>
                </a:lnTo>
                <a:lnTo>
                  <a:pt x="9826454" y="3138159"/>
                </a:lnTo>
                <a:lnTo>
                  <a:pt x="9715629" y="3138159"/>
                </a:lnTo>
                <a:close/>
                <a:moveTo>
                  <a:pt x="8664821" y="3027334"/>
                </a:moveTo>
                <a:lnTo>
                  <a:pt x="8775646" y="3027334"/>
                </a:lnTo>
                <a:lnTo>
                  <a:pt x="8775646" y="3138159"/>
                </a:lnTo>
                <a:lnTo>
                  <a:pt x="8664821" y="3138159"/>
                </a:lnTo>
                <a:close/>
                <a:moveTo>
                  <a:pt x="7614013" y="3027334"/>
                </a:moveTo>
                <a:lnTo>
                  <a:pt x="7724838" y="3027334"/>
                </a:lnTo>
                <a:lnTo>
                  <a:pt x="7724838" y="3138159"/>
                </a:lnTo>
                <a:lnTo>
                  <a:pt x="7614013" y="3138159"/>
                </a:lnTo>
                <a:close/>
                <a:moveTo>
                  <a:pt x="6563205" y="3027334"/>
                </a:moveTo>
                <a:lnTo>
                  <a:pt x="6674030" y="3027334"/>
                </a:lnTo>
                <a:lnTo>
                  <a:pt x="6674030" y="3138159"/>
                </a:lnTo>
                <a:lnTo>
                  <a:pt x="6563205" y="3138159"/>
                </a:lnTo>
                <a:close/>
                <a:moveTo>
                  <a:pt x="5512400" y="3027334"/>
                </a:moveTo>
                <a:lnTo>
                  <a:pt x="5623225" y="3027334"/>
                </a:lnTo>
                <a:lnTo>
                  <a:pt x="5623225" y="3138159"/>
                </a:lnTo>
                <a:lnTo>
                  <a:pt x="5512400" y="3138159"/>
                </a:lnTo>
                <a:close/>
                <a:moveTo>
                  <a:pt x="4461592" y="3027334"/>
                </a:moveTo>
                <a:lnTo>
                  <a:pt x="4572417" y="3027334"/>
                </a:lnTo>
                <a:lnTo>
                  <a:pt x="4572417" y="3138159"/>
                </a:lnTo>
                <a:lnTo>
                  <a:pt x="4461592" y="3138159"/>
                </a:lnTo>
                <a:close/>
                <a:moveTo>
                  <a:pt x="3410790" y="3027334"/>
                </a:moveTo>
                <a:lnTo>
                  <a:pt x="3521616" y="3027334"/>
                </a:lnTo>
                <a:lnTo>
                  <a:pt x="3521616" y="3138159"/>
                </a:lnTo>
                <a:lnTo>
                  <a:pt x="3410790" y="3138159"/>
                </a:lnTo>
                <a:close/>
                <a:moveTo>
                  <a:pt x="2359982" y="3027334"/>
                </a:moveTo>
                <a:lnTo>
                  <a:pt x="2470807" y="3027334"/>
                </a:lnTo>
                <a:lnTo>
                  <a:pt x="2470807" y="3138159"/>
                </a:lnTo>
                <a:lnTo>
                  <a:pt x="2359982" y="3138159"/>
                </a:lnTo>
                <a:close/>
                <a:moveTo>
                  <a:pt x="1309173" y="3027334"/>
                </a:moveTo>
                <a:lnTo>
                  <a:pt x="1419997" y="3027334"/>
                </a:lnTo>
                <a:lnTo>
                  <a:pt x="1419997" y="3138159"/>
                </a:lnTo>
                <a:lnTo>
                  <a:pt x="1309173" y="3138159"/>
                </a:lnTo>
                <a:close/>
                <a:moveTo>
                  <a:pt x="258365" y="3027334"/>
                </a:moveTo>
                <a:lnTo>
                  <a:pt x="369190" y="3027334"/>
                </a:lnTo>
                <a:lnTo>
                  <a:pt x="369190" y="3138159"/>
                </a:lnTo>
                <a:lnTo>
                  <a:pt x="258365" y="3138159"/>
                </a:lnTo>
                <a:close/>
                <a:moveTo>
                  <a:pt x="10794114" y="2610895"/>
                </a:moveTo>
                <a:lnTo>
                  <a:pt x="10323174" y="3081834"/>
                </a:lnTo>
                <a:lnTo>
                  <a:pt x="10792548" y="3551209"/>
                </a:lnTo>
                <a:lnTo>
                  <a:pt x="10852239" y="3551209"/>
                </a:lnTo>
                <a:lnTo>
                  <a:pt x="11321612" y="3081835"/>
                </a:lnTo>
                <a:lnTo>
                  <a:pt x="10850672" y="2610895"/>
                </a:lnTo>
                <a:close/>
                <a:moveTo>
                  <a:pt x="9743434" y="2610895"/>
                </a:moveTo>
                <a:lnTo>
                  <a:pt x="9272494" y="3081834"/>
                </a:lnTo>
                <a:lnTo>
                  <a:pt x="9741869" y="3551209"/>
                </a:lnTo>
                <a:lnTo>
                  <a:pt x="9801555" y="3551209"/>
                </a:lnTo>
                <a:lnTo>
                  <a:pt x="10270931" y="3081833"/>
                </a:lnTo>
                <a:lnTo>
                  <a:pt x="9799992" y="2610895"/>
                </a:lnTo>
                <a:close/>
                <a:moveTo>
                  <a:pt x="8692754" y="2610895"/>
                </a:moveTo>
                <a:lnTo>
                  <a:pt x="8221811" y="3081837"/>
                </a:lnTo>
                <a:lnTo>
                  <a:pt x="8691183" y="3551209"/>
                </a:lnTo>
                <a:lnTo>
                  <a:pt x="8750876" y="3551209"/>
                </a:lnTo>
                <a:lnTo>
                  <a:pt x="9220250" y="3081835"/>
                </a:lnTo>
                <a:lnTo>
                  <a:pt x="8749310" y="2610895"/>
                </a:lnTo>
                <a:close/>
                <a:moveTo>
                  <a:pt x="7642070" y="2610895"/>
                </a:moveTo>
                <a:lnTo>
                  <a:pt x="7171131" y="3081835"/>
                </a:lnTo>
                <a:lnTo>
                  <a:pt x="7640505" y="3551209"/>
                </a:lnTo>
                <a:lnTo>
                  <a:pt x="7700194" y="3551209"/>
                </a:lnTo>
                <a:lnTo>
                  <a:pt x="8169567" y="3081836"/>
                </a:lnTo>
                <a:lnTo>
                  <a:pt x="7698625" y="2610895"/>
                </a:lnTo>
                <a:close/>
                <a:moveTo>
                  <a:pt x="6591389" y="2610895"/>
                </a:moveTo>
                <a:lnTo>
                  <a:pt x="6120448" y="3081836"/>
                </a:lnTo>
                <a:lnTo>
                  <a:pt x="6589820" y="3551209"/>
                </a:lnTo>
                <a:lnTo>
                  <a:pt x="6649514" y="3551209"/>
                </a:lnTo>
                <a:lnTo>
                  <a:pt x="7118887" y="3081836"/>
                </a:lnTo>
                <a:lnTo>
                  <a:pt x="6647947" y="2610895"/>
                </a:lnTo>
                <a:close/>
                <a:moveTo>
                  <a:pt x="5540722" y="2610895"/>
                </a:moveTo>
                <a:lnTo>
                  <a:pt x="5069790" y="3081837"/>
                </a:lnTo>
                <a:lnTo>
                  <a:pt x="5539152" y="3551209"/>
                </a:lnTo>
                <a:lnTo>
                  <a:pt x="5598843" y="3551209"/>
                </a:lnTo>
                <a:lnTo>
                  <a:pt x="6068204" y="3081836"/>
                </a:lnTo>
                <a:lnTo>
                  <a:pt x="5597274" y="2610895"/>
                </a:lnTo>
                <a:close/>
                <a:moveTo>
                  <a:pt x="4490039" y="2610895"/>
                </a:moveTo>
                <a:lnTo>
                  <a:pt x="4019108" y="3081837"/>
                </a:lnTo>
                <a:lnTo>
                  <a:pt x="4488467" y="3551209"/>
                </a:lnTo>
                <a:lnTo>
                  <a:pt x="4548162" y="3551209"/>
                </a:lnTo>
                <a:lnTo>
                  <a:pt x="5017539" y="3081837"/>
                </a:lnTo>
                <a:lnTo>
                  <a:pt x="4546591" y="2610895"/>
                </a:lnTo>
                <a:close/>
                <a:moveTo>
                  <a:pt x="3439377" y="2610895"/>
                </a:moveTo>
                <a:lnTo>
                  <a:pt x="2968431" y="3081838"/>
                </a:lnTo>
                <a:lnTo>
                  <a:pt x="3437805" y="3551209"/>
                </a:lnTo>
                <a:lnTo>
                  <a:pt x="3497502" y="3551209"/>
                </a:lnTo>
                <a:lnTo>
                  <a:pt x="3966864" y="3081837"/>
                </a:lnTo>
                <a:lnTo>
                  <a:pt x="3495931" y="2610895"/>
                </a:lnTo>
                <a:close/>
                <a:moveTo>
                  <a:pt x="2388695" y="2610895"/>
                </a:moveTo>
                <a:lnTo>
                  <a:pt x="1917746" y="3081837"/>
                </a:lnTo>
                <a:lnTo>
                  <a:pt x="2387125" y="3551209"/>
                </a:lnTo>
                <a:lnTo>
                  <a:pt x="2446819" y="3551209"/>
                </a:lnTo>
                <a:lnTo>
                  <a:pt x="2916188" y="3081838"/>
                </a:lnTo>
                <a:lnTo>
                  <a:pt x="2445246" y="2610895"/>
                </a:lnTo>
                <a:close/>
                <a:moveTo>
                  <a:pt x="1338007" y="2610895"/>
                </a:moveTo>
                <a:lnTo>
                  <a:pt x="867066" y="3081838"/>
                </a:lnTo>
                <a:lnTo>
                  <a:pt x="1336436" y="3551209"/>
                </a:lnTo>
                <a:lnTo>
                  <a:pt x="1396132" y="3551209"/>
                </a:lnTo>
                <a:lnTo>
                  <a:pt x="1865502" y="3081837"/>
                </a:lnTo>
                <a:lnTo>
                  <a:pt x="1394561" y="2610895"/>
                </a:lnTo>
                <a:close/>
                <a:moveTo>
                  <a:pt x="11291841" y="2500070"/>
                </a:moveTo>
                <a:lnTo>
                  <a:pt x="11402666" y="2500070"/>
                </a:lnTo>
                <a:lnTo>
                  <a:pt x="11402666" y="2610895"/>
                </a:lnTo>
                <a:lnTo>
                  <a:pt x="11291841" y="2610895"/>
                </a:lnTo>
                <a:close/>
                <a:moveTo>
                  <a:pt x="10241033" y="2500070"/>
                </a:moveTo>
                <a:lnTo>
                  <a:pt x="10351858" y="2500070"/>
                </a:lnTo>
                <a:lnTo>
                  <a:pt x="10351858" y="2610895"/>
                </a:lnTo>
                <a:lnTo>
                  <a:pt x="10241033" y="2610895"/>
                </a:lnTo>
                <a:close/>
                <a:moveTo>
                  <a:pt x="9190225" y="2500070"/>
                </a:moveTo>
                <a:lnTo>
                  <a:pt x="9301050" y="2500070"/>
                </a:lnTo>
                <a:lnTo>
                  <a:pt x="9301050" y="2610895"/>
                </a:lnTo>
                <a:lnTo>
                  <a:pt x="9190225" y="2610895"/>
                </a:lnTo>
                <a:close/>
                <a:moveTo>
                  <a:pt x="8139417" y="2500070"/>
                </a:moveTo>
                <a:lnTo>
                  <a:pt x="8250242" y="2500070"/>
                </a:lnTo>
                <a:lnTo>
                  <a:pt x="8250242" y="2610895"/>
                </a:lnTo>
                <a:lnTo>
                  <a:pt x="8139417" y="2610895"/>
                </a:lnTo>
                <a:close/>
                <a:moveTo>
                  <a:pt x="7088609" y="2500070"/>
                </a:moveTo>
                <a:lnTo>
                  <a:pt x="7199434" y="2500070"/>
                </a:lnTo>
                <a:lnTo>
                  <a:pt x="7199434" y="2610895"/>
                </a:lnTo>
                <a:lnTo>
                  <a:pt x="7088609" y="2610895"/>
                </a:lnTo>
                <a:close/>
                <a:moveTo>
                  <a:pt x="6037801" y="2500070"/>
                </a:moveTo>
                <a:lnTo>
                  <a:pt x="6148626" y="2500070"/>
                </a:lnTo>
                <a:lnTo>
                  <a:pt x="6148626" y="2610895"/>
                </a:lnTo>
                <a:lnTo>
                  <a:pt x="6037801" y="2610895"/>
                </a:lnTo>
                <a:close/>
                <a:moveTo>
                  <a:pt x="4987000" y="2500070"/>
                </a:moveTo>
                <a:lnTo>
                  <a:pt x="5097829" y="2500070"/>
                </a:lnTo>
                <a:lnTo>
                  <a:pt x="5097829" y="2610895"/>
                </a:lnTo>
                <a:lnTo>
                  <a:pt x="4987000" y="2610895"/>
                </a:lnTo>
                <a:close/>
                <a:moveTo>
                  <a:pt x="3936200" y="2500070"/>
                </a:moveTo>
                <a:lnTo>
                  <a:pt x="4047024" y="2500070"/>
                </a:lnTo>
                <a:lnTo>
                  <a:pt x="4047024" y="2610895"/>
                </a:lnTo>
                <a:lnTo>
                  <a:pt x="3936200" y="2610895"/>
                </a:lnTo>
                <a:close/>
                <a:moveTo>
                  <a:pt x="2885393" y="2500070"/>
                </a:moveTo>
                <a:lnTo>
                  <a:pt x="2996218" y="2500070"/>
                </a:lnTo>
                <a:lnTo>
                  <a:pt x="2996218" y="2610895"/>
                </a:lnTo>
                <a:lnTo>
                  <a:pt x="2885393" y="2610895"/>
                </a:lnTo>
                <a:close/>
                <a:moveTo>
                  <a:pt x="1834583" y="2500070"/>
                </a:moveTo>
                <a:lnTo>
                  <a:pt x="1945408" y="2500070"/>
                </a:lnTo>
                <a:lnTo>
                  <a:pt x="1945408" y="2610895"/>
                </a:lnTo>
                <a:lnTo>
                  <a:pt x="1834583" y="2610895"/>
                </a:lnTo>
                <a:close/>
                <a:moveTo>
                  <a:pt x="783777" y="2500070"/>
                </a:moveTo>
                <a:lnTo>
                  <a:pt x="894602" y="2500070"/>
                </a:lnTo>
                <a:lnTo>
                  <a:pt x="894602" y="2610895"/>
                </a:lnTo>
                <a:lnTo>
                  <a:pt x="783777" y="2610895"/>
                </a:lnTo>
                <a:close/>
                <a:moveTo>
                  <a:pt x="1891623" y="2057291"/>
                </a:moveTo>
                <a:lnTo>
                  <a:pt x="1420005" y="2528898"/>
                </a:lnTo>
                <a:lnTo>
                  <a:pt x="1420005" y="2584095"/>
                </a:lnTo>
                <a:lnTo>
                  <a:pt x="1891624" y="3055715"/>
                </a:lnTo>
                <a:lnTo>
                  <a:pt x="2359991" y="2587356"/>
                </a:lnTo>
                <a:lnTo>
                  <a:pt x="2359991" y="2525640"/>
                </a:lnTo>
                <a:close/>
                <a:moveTo>
                  <a:pt x="2942310" y="2057291"/>
                </a:moveTo>
                <a:lnTo>
                  <a:pt x="2470816" y="2528774"/>
                </a:lnTo>
                <a:lnTo>
                  <a:pt x="2470816" y="2584221"/>
                </a:lnTo>
                <a:lnTo>
                  <a:pt x="2942310" y="3055716"/>
                </a:lnTo>
                <a:lnTo>
                  <a:pt x="3410799" y="2587229"/>
                </a:lnTo>
                <a:lnTo>
                  <a:pt x="3410799" y="2525765"/>
                </a:lnTo>
                <a:close/>
                <a:moveTo>
                  <a:pt x="3992986" y="2057290"/>
                </a:moveTo>
                <a:lnTo>
                  <a:pt x="3521627" y="2528649"/>
                </a:lnTo>
                <a:lnTo>
                  <a:pt x="3521627" y="2584345"/>
                </a:lnTo>
                <a:lnTo>
                  <a:pt x="3992986" y="3055715"/>
                </a:lnTo>
                <a:lnTo>
                  <a:pt x="4461596" y="2587094"/>
                </a:lnTo>
                <a:lnTo>
                  <a:pt x="4461596" y="2525899"/>
                </a:lnTo>
                <a:close/>
                <a:moveTo>
                  <a:pt x="840944" y="2057289"/>
                </a:moveTo>
                <a:lnTo>
                  <a:pt x="369198" y="2529024"/>
                </a:lnTo>
                <a:lnTo>
                  <a:pt x="369198" y="2583969"/>
                </a:lnTo>
                <a:lnTo>
                  <a:pt x="840944" y="3055716"/>
                </a:lnTo>
                <a:lnTo>
                  <a:pt x="1309180" y="2587479"/>
                </a:lnTo>
                <a:lnTo>
                  <a:pt x="1309180" y="2525514"/>
                </a:lnTo>
                <a:close/>
                <a:moveTo>
                  <a:pt x="7145007" y="2057289"/>
                </a:moveTo>
                <a:lnTo>
                  <a:pt x="6674030" y="2528255"/>
                </a:lnTo>
                <a:lnTo>
                  <a:pt x="6674030" y="2584733"/>
                </a:lnTo>
                <a:lnTo>
                  <a:pt x="7145010" y="3055713"/>
                </a:lnTo>
                <a:lnTo>
                  <a:pt x="7614013" y="2586710"/>
                </a:lnTo>
                <a:lnTo>
                  <a:pt x="7614013" y="2526283"/>
                </a:lnTo>
                <a:close/>
                <a:moveTo>
                  <a:pt x="5043664" y="2057289"/>
                </a:moveTo>
                <a:lnTo>
                  <a:pt x="4572421" y="2528513"/>
                </a:lnTo>
                <a:lnTo>
                  <a:pt x="4572421" y="2584480"/>
                </a:lnTo>
                <a:lnTo>
                  <a:pt x="5043664" y="3055715"/>
                </a:lnTo>
                <a:lnTo>
                  <a:pt x="5512404" y="2586968"/>
                </a:lnTo>
                <a:lnTo>
                  <a:pt x="5512404" y="2526024"/>
                </a:lnTo>
                <a:close/>
                <a:moveTo>
                  <a:pt x="10297053" y="2057288"/>
                </a:moveTo>
                <a:lnTo>
                  <a:pt x="9826454" y="2527875"/>
                </a:lnTo>
                <a:lnTo>
                  <a:pt x="9826454" y="2585115"/>
                </a:lnTo>
                <a:lnTo>
                  <a:pt x="10297052" y="3055713"/>
                </a:lnTo>
                <a:lnTo>
                  <a:pt x="10766437" y="2586328"/>
                </a:lnTo>
                <a:lnTo>
                  <a:pt x="10766437" y="2526660"/>
                </a:lnTo>
                <a:close/>
                <a:moveTo>
                  <a:pt x="9246373" y="2057288"/>
                </a:moveTo>
                <a:lnTo>
                  <a:pt x="8775646" y="2528002"/>
                </a:lnTo>
                <a:lnTo>
                  <a:pt x="8775646" y="2584986"/>
                </a:lnTo>
                <a:lnTo>
                  <a:pt x="9246373" y="3055713"/>
                </a:lnTo>
                <a:lnTo>
                  <a:pt x="9715629" y="2586457"/>
                </a:lnTo>
                <a:lnTo>
                  <a:pt x="9715629" y="2526532"/>
                </a:lnTo>
                <a:close/>
                <a:moveTo>
                  <a:pt x="8195690" y="2057288"/>
                </a:moveTo>
                <a:lnTo>
                  <a:pt x="7724838" y="2528128"/>
                </a:lnTo>
                <a:lnTo>
                  <a:pt x="7724838" y="2584864"/>
                </a:lnTo>
                <a:lnTo>
                  <a:pt x="8195689" y="3055714"/>
                </a:lnTo>
                <a:lnTo>
                  <a:pt x="8664821" y="2586582"/>
                </a:lnTo>
                <a:lnTo>
                  <a:pt x="8664821" y="2526406"/>
                </a:lnTo>
                <a:close/>
                <a:moveTo>
                  <a:pt x="6094328" y="2057287"/>
                </a:moveTo>
                <a:lnTo>
                  <a:pt x="5623228" y="2528386"/>
                </a:lnTo>
                <a:lnTo>
                  <a:pt x="5623228" y="2584606"/>
                </a:lnTo>
                <a:lnTo>
                  <a:pt x="6094325" y="3055714"/>
                </a:lnTo>
                <a:lnTo>
                  <a:pt x="6563205" y="2586835"/>
                </a:lnTo>
                <a:lnTo>
                  <a:pt x="6563205" y="2526153"/>
                </a:lnTo>
                <a:close/>
                <a:moveTo>
                  <a:pt x="11347736" y="2057286"/>
                </a:moveTo>
                <a:lnTo>
                  <a:pt x="10877262" y="2527747"/>
                </a:lnTo>
                <a:lnTo>
                  <a:pt x="10877262" y="2585241"/>
                </a:lnTo>
                <a:lnTo>
                  <a:pt x="11347734" y="3055713"/>
                </a:lnTo>
                <a:lnTo>
                  <a:pt x="11817249" y="2586199"/>
                </a:lnTo>
                <a:lnTo>
                  <a:pt x="11817249" y="2526787"/>
                </a:lnTo>
                <a:close/>
                <a:moveTo>
                  <a:pt x="258363" y="1973449"/>
                </a:moveTo>
                <a:lnTo>
                  <a:pt x="369188" y="1973449"/>
                </a:lnTo>
                <a:lnTo>
                  <a:pt x="369188" y="2084274"/>
                </a:lnTo>
                <a:lnTo>
                  <a:pt x="258363" y="2084274"/>
                </a:lnTo>
                <a:close/>
                <a:moveTo>
                  <a:pt x="2359980" y="1973449"/>
                </a:moveTo>
                <a:lnTo>
                  <a:pt x="2470805" y="1973449"/>
                </a:lnTo>
                <a:lnTo>
                  <a:pt x="2470805" y="2084274"/>
                </a:lnTo>
                <a:lnTo>
                  <a:pt x="2359980" y="2084274"/>
                </a:lnTo>
                <a:close/>
                <a:moveTo>
                  <a:pt x="1309171" y="1973449"/>
                </a:moveTo>
                <a:lnTo>
                  <a:pt x="1419995" y="1973449"/>
                </a:lnTo>
                <a:lnTo>
                  <a:pt x="1419995" y="2084274"/>
                </a:lnTo>
                <a:lnTo>
                  <a:pt x="1309171" y="2084274"/>
                </a:lnTo>
                <a:close/>
                <a:moveTo>
                  <a:pt x="4461591" y="1973448"/>
                </a:moveTo>
                <a:lnTo>
                  <a:pt x="4572416" y="1973448"/>
                </a:lnTo>
                <a:lnTo>
                  <a:pt x="4572416" y="2084273"/>
                </a:lnTo>
                <a:lnTo>
                  <a:pt x="4461591" y="2084273"/>
                </a:lnTo>
                <a:close/>
                <a:moveTo>
                  <a:pt x="3410788" y="1973448"/>
                </a:moveTo>
                <a:lnTo>
                  <a:pt x="3521614" y="1973448"/>
                </a:lnTo>
                <a:lnTo>
                  <a:pt x="3521614" y="2084273"/>
                </a:lnTo>
                <a:lnTo>
                  <a:pt x="3410788" y="2084273"/>
                </a:lnTo>
                <a:close/>
                <a:moveTo>
                  <a:pt x="6563205" y="1973448"/>
                </a:moveTo>
                <a:lnTo>
                  <a:pt x="6674030" y="1973448"/>
                </a:lnTo>
                <a:lnTo>
                  <a:pt x="6674030" y="2084273"/>
                </a:lnTo>
                <a:lnTo>
                  <a:pt x="6563205" y="2084273"/>
                </a:lnTo>
                <a:close/>
                <a:moveTo>
                  <a:pt x="5512399" y="1973448"/>
                </a:moveTo>
                <a:lnTo>
                  <a:pt x="5623224" y="1973448"/>
                </a:lnTo>
                <a:lnTo>
                  <a:pt x="5623224" y="2084273"/>
                </a:lnTo>
                <a:lnTo>
                  <a:pt x="5512399" y="2084273"/>
                </a:lnTo>
                <a:close/>
                <a:moveTo>
                  <a:pt x="7614013" y="1973448"/>
                </a:moveTo>
                <a:lnTo>
                  <a:pt x="7724838" y="1973448"/>
                </a:lnTo>
                <a:lnTo>
                  <a:pt x="7724838" y="2084273"/>
                </a:lnTo>
                <a:lnTo>
                  <a:pt x="7614013" y="2084273"/>
                </a:lnTo>
                <a:close/>
                <a:moveTo>
                  <a:pt x="9715629" y="1973448"/>
                </a:moveTo>
                <a:lnTo>
                  <a:pt x="9826454" y="1973448"/>
                </a:lnTo>
                <a:lnTo>
                  <a:pt x="9826454" y="2084273"/>
                </a:lnTo>
                <a:lnTo>
                  <a:pt x="9715629" y="2084273"/>
                </a:lnTo>
                <a:close/>
                <a:moveTo>
                  <a:pt x="8664821" y="1973448"/>
                </a:moveTo>
                <a:lnTo>
                  <a:pt x="8775646" y="1973448"/>
                </a:lnTo>
                <a:lnTo>
                  <a:pt x="8775646" y="2084273"/>
                </a:lnTo>
                <a:lnTo>
                  <a:pt x="8664821" y="2084273"/>
                </a:lnTo>
                <a:close/>
                <a:moveTo>
                  <a:pt x="11817249" y="1973448"/>
                </a:moveTo>
                <a:lnTo>
                  <a:pt x="11928074" y="1973448"/>
                </a:lnTo>
                <a:lnTo>
                  <a:pt x="11928074" y="2084273"/>
                </a:lnTo>
                <a:lnTo>
                  <a:pt x="11817249" y="2084273"/>
                </a:lnTo>
                <a:close/>
                <a:moveTo>
                  <a:pt x="10766437" y="1973448"/>
                </a:moveTo>
                <a:lnTo>
                  <a:pt x="10877262" y="1973448"/>
                </a:lnTo>
                <a:lnTo>
                  <a:pt x="10877262" y="2084273"/>
                </a:lnTo>
                <a:lnTo>
                  <a:pt x="10766437" y="2084273"/>
                </a:lnTo>
                <a:close/>
                <a:moveTo>
                  <a:pt x="3441643" y="1557959"/>
                </a:moveTo>
                <a:lnTo>
                  <a:pt x="2968431" y="2031169"/>
                </a:lnTo>
                <a:lnTo>
                  <a:pt x="3437348" y="2500070"/>
                </a:lnTo>
                <a:lnTo>
                  <a:pt x="3497959" y="2500070"/>
                </a:lnTo>
                <a:lnTo>
                  <a:pt x="3966865" y="2031168"/>
                </a:lnTo>
                <a:lnTo>
                  <a:pt x="3493665" y="1557959"/>
                </a:lnTo>
                <a:close/>
                <a:moveTo>
                  <a:pt x="2390961" y="1557959"/>
                </a:moveTo>
                <a:lnTo>
                  <a:pt x="1917745" y="2031169"/>
                </a:lnTo>
                <a:lnTo>
                  <a:pt x="2386665" y="2500070"/>
                </a:lnTo>
                <a:lnTo>
                  <a:pt x="2447277" y="2500070"/>
                </a:lnTo>
                <a:lnTo>
                  <a:pt x="2916189" y="2031169"/>
                </a:lnTo>
                <a:lnTo>
                  <a:pt x="2442980" y="1557959"/>
                </a:lnTo>
                <a:close/>
                <a:moveTo>
                  <a:pt x="1340273" y="1557959"/>
                </a:moveTo>
                <a:lnTo>
                  <a:pt x="867066" y="2031167"/>
                </a:lnTo>
                <a:lnTo>
                  <a:pt x="1335980" y="2500070"/>
                </a:lnTo>
                <a:lnTo>
                  <a:pt x="1396589" y="2500070"/>
                </a:lnTo>
                <a:lnTo>
                  <a:pt x="1865501" y="2031169"/>
                </a:lnTo>
                <a:lnTo>
                  <a:pt x="1392293" y="1557959"/>
                </a:lnTo>
                <a:close/>
                <a:moveTo>
                  <a:pt x="5542986" y="1557958"/>
                </a:moveTo>
                <a:lnTo>
                  <a:pt x="5069790" y="2031167"/>
                </a:lnTo>
                <a:lnTo>
                  <a:pt x="5538694" y="2500070"/>
                </a:lnTo>
                <a:lnTo>
                  <a:pt x="5599302" y="2500070"/>
                </a:lnTo>
                <a:lnTo>
                  <a:pt x="6068206" y="2031166"/>
                </a:lnTo>
                <a:lnTo>
                  <a:pt x="5595011" y="1557958"/>
                </a:lnTo>
                <a:close/>
                <a:moveTo>
                  <a:pt x="4492305" y="1557958"/>
                </a:moveTo>
                <a:lnTo>
                  <a:pt x="4019109" y="2031168"/>
                </a:lnTo>
                <a:lnTo>
                  <a:pt x="4488010" y="2500070"/>
                </a:lnTo>
                <a:lnTo>
                  <a:pt x="4548620" y="2500070"/>
                </a:lnTo>
                <a:lnTo>
                  <a:pt x="5017539" y="2031167"/>
                </a:lnTo>
                <a:lnTo>
                  <a:pt x="4544326" y="1557958"/>
                </a:lnTo>
                <a:close/>
                <a:moveTo>
                  <a:pt x="7644337" y="1557958"/>
                </a:moveTo>
                <a:lnTo>
                  <a:pt x="7171129" y="2031167"/>
                </a:lnTo>
                <a:lnTo>
                  <a:pt x="7640044" y="2500070"/>
                </a:lnTo>
                <a:lnTo>
                  <a:pt x="7700653" y="2500070"/>
                </a:lnTo>
                <a:lnTo>
                  <a:pt x="8169569" y="2031167"/>
                </a:lnTo>
                <a:lnTo>
                  <a:pt x="7696361" y="1557958"/>
                </a:lnTo>
                <a:close/>
                <a:moveTo>
                  <a:pt x="6593656" y="1557958"/>
                </a:moveTo>
                <a:lnTo>
                  <a:pt x="6120450" y="2031165"/>
                </a:lnTo>
                <a:lnTo>
                  <a:pt x="6589366" y="2500070"/>
                </a:lnTo>
                <a:lnTo>
                  <a:pt x="6649970" y="2500070"/>
                </a:lnTo>
                <a:lnTo>
                  <a:pt x="7118885" y="2031167"/>
                </a:lnTo>
                <a:lnTo>
                  <a:pt x="6645676" y="1557958"/>
                </a:lnTo>
                <a:close/>
                <a:moveTo>
                  <a:pt x="9745703" y="1557958"/>
                </a:moveTo>
                <a:lnTo>
                  <a:pt x="9272494" y="2031167"/>
                </a:lnTo>
                <a:lnTo>
                  <a:pt x="9741408" y="2500070"/>
                </a:lnTo>
                <a:lnTo>
                  <a:pt x="9802016" y="2500070"/>
                </a:lnTo>
                <a:lnTo>
                  <a:pt x="10270931" y="2031167"/>
                </a:lnTo>
                <a:lnTo>
                  <a:pt x="9797723" y="1557958"/>
                </a:lnTo>
                <a:close/>
                <a:moveTo>
                  <a:pt x="8695019" y="1557958"/>
                </a:moveTo>
                <a:lnTo>
                  <a:pt x="8221812" y="2031166"/>
                </a:lnTo>
                <a:lnTo>
                  <a:pt x="8690730" y="2500070"/>
                </a:lnTo>
                <a:lnTo>
                  <a:pt x="8751334" y="2500070"/>
                </a:lnTo>
                <a:lnTo>
                  <a:pt x="9220250" y="2031166"/>
                </a:lnTo>
                <a:lnTo>
                  <a:pt x="8747043" y="1557958"/>
                </a:lnTo>
                <a:close/>
                <a:moveTo>
                  <a:pt x="10796383" y="1557958"/>
                </a:moveTo>
                <a:lnTo>
                  <a:pt x="10323175" y="2031166"/>
                </a:lnTo>
                <a:lnTo>
                  <a:pt x="10792091" y="2500070"/>
                </a:lnTo>
                <a:lnTo>
                  <a:pt x="10852696" y="2500070"/>
                </a:lnTo>
                <a:lnTo>
                  <a:pt x="11321614" y="2031164"/>
                </a:lnTo>
                <a:lnTo>
                  <a:pt x="10848409" y="1557958"/>
                </a:lnTo>
                <a:close/>
                <a:moveTo>
                  <a:pt x="783781" y="1447135"/>
                </a:moveTo>
                <a:lnTo>
                  <a:pt x="894606" y="1447135"/>
                </a:lnTo>
                <a:lnTo>
                  <a:pt x="894606" y="1557959"/>
                </a:lnTo>
                <a:lnTo>
                  <a:pt x="783781" y="1557959"/>
                </a:lnTo>
                <a:close/>
                <a:moveTo>
                  <a:pt x="1834586" y="1447134"/>
                </a:moveTo>
                <a:lnTo>
                  <a:pt x="1945411" y="1447134"/>
                </a:lnTo>
                <a:lnTo>
                  <a:pt x="1945411" y="1557959"/>
                </a:lnTo>
                <a:lnTo>
                  <a:pt x="1834586" y="1557959"/>
                </a:lnTo>
                <a:close/>
                <a:moveTo>
                  <a:pt x="4987002" y="1447134"/>
                </a:moveTo>
                <a:lnTo>
                  <a:pt x="5097832" y="1447134"/>
                </a:lnTo>
                <a:lnTo>
                  <a:pt x="5097832" y="1557958"/>
                </a:lnTo>
                <a:lnTo>
                  <a:pt x="4987002" y="1557958"/>
                </a:lnTo>
                <a:close/>
                <a:moveTo>
                  <a:pt x="3936204" y="1447134"/>
                </a:moveTo>
                <a:lnTo>
                  <a:pt x="4047028" y="1447134"/>
                </a:lnTo>
                <a:lnTo>
                  <a:pt x="4047028" y="1557959"/>
                </a:lnTo>
                <a:lnTo>
                  <a:pt x="3936204" y="1557959"/>
                </a:lnTo>
                <a:close/>
                <a:moveTo>
                  <a:pt x="2885398" y="1447134"/>
                </a:moveTo>
                <a:lnTo>
                  <a:pt x="2996224" y="1447134"/>
                </a:lnTo>
                <a:lnTo>
                  <a:pt x="2996224" y="1557959"/>
                </a:lnTo>
                <a:lnTo>
                  <a:pt x="2885398" y="1557959"/>
                </a:lnTo>
                <a:close/>
                <a:moveTo>
                  <a:pt x="6037801" y="1447133"/>
                </a:moveTo>
                <a:lnTo>
                  <a:pt x="6148626" y="1447133"/>
                </a:lnTo>
                <a:lnTo>
                  <a:pt x="6148626" y="1557958"/>
                </a:lnTo>
                <a:lnTo>
                  <a:pt x="6037801" y="1557958"/>
                </a:lnTo>
                <a:close/>
                <a:moveTo>
                  <a:pt x="9190225" y="1447133"/>
                </a:moveTo>
                <a:lnTo>
                  <a:pt x="9301050" y="1447133"/>
                </a:lnTo>
                <a:lnTo>
                  <a:pt x="9301050" y="1557958"/>
                </a:lnTo>
                <a:lnTo>
                  <a:pt x="9190225" y="1557958"/>
                </a:lnTo>
                <a:close/>
                <a:moveTo>
                  <a:pt x="8139417" y="1447133"/>
                </a:moveTo>
                <a:lnTo>
                  <a:pt x="8250242" y="1447133"/>
                </a:lnTo>
                <a:lnTo>
                  <a:pt x="8250242" y="1557958"/>
                </a:lnTo>
                <a:lnTo>
                  <a:pt x="8139417" y="1557958"/>
                </a:lnTo>
                <a:close/>
                <a:moveTo>
                  <a:pt x="7088609" y="1447133"/>
                </a:moveTo>
                <a:lnTo>
                  <a:pt x="7199434" y="1447133"/>
                </a:lnTo>
                <a:lnTo>
                  <a:pt x="7199434" y="1557958"/>
                </a:lnTo>
                <a:lnTo>
                  <a:pt x="7088609" y="1557958"/>
                </a:lnTo>
                <a:close/>
                <a:moveTo>
                  <a:pt x="10241033" y="1447133"/>
                </a:moveTo>
                <a:lnTo>
                  <a:pt x="10351858" y="1447133"/>
                </a:lnTo>
                <a:lnTo>
                  <a:pt x="10351858" y="1557957"/>
                </a:lnTo>
                <a:lnTo>
                  <a:pt x="10241033" y="1557957"/>
                </a:lnTo>
                <a:close/>
                <a:moveTo>
                  <a:pt x="11291841" y="1447133"/>
                </a:moveTo>
                <a:lnTo>
                  <a:pt x="11402666" y="1447133"/>
                </a:lnTo>
                <a:lnTo>
                  <a:pt x="11402666" y="1557957"/>
                </a:lnTo>
                <a:lnTo>
                  <a:pt x="11291841" y="1557957"/>
                </a:lnTo>
                <a:close/>
                <a:moveTo>
                  <a:pt x="2942310" y="1006607"/>
                </a:moveTo>
                <a:lnTo>
                  <a:pt x="2470820" y="1478100"/>
                </a:lnTo>
                <a:lnTo>
                  <a:pt x="2470820" y="1533556"/>
                </a:lnTo>
                <a:lnTo>
                  <a:pt x="2942310" y="2005047"/>
                </a:lnTo>
                <a:lnTo>
                  <a:pt x="3410804" y="1536556"/>
                </a:lnTo>
                <a:lnTo>
                  <a:pt x="3410804" y="1475099"/>
                </a:lnTo>
                <a:close/>
                <a:moveTo>
                  <a:pt x="1891623" y="1006607"/>
                </a:moveTo>
                <a:lnTo>
                  <a:pt x="1420008" y="1478224"/>
                </a:lnTo>
                <a:lnTo>
                  <a:pt x="1420008" y="1533431"/>
                </a:lnTo>
                <a:lnTo>
                  <a:pt x="1891623" y="2005047"/>
                </a:lnTo>
                <a:lnTo>
                  <a:pt x="2359996" y="1536681"/>
                </a:lnTo>
                <a:lnTo>
                  <a:pt x="2359996" y="1474975"/>
                </a:lnTo>
                <a:close/>
                <a:moveTo>
                  <a:pt x="840943" y="1006607"/>
                </a:moveTo>
                <a:lnTo>
                  <a:pt x="369202" y="1478351"/>
                </a:lnTo>
                <a:lnTo>
                  <a:pt x="369202" y="1533303"/>
                </a:lnTo>
                <a:lnTo>
                  <a:pt x="840944" y="2005046"/>
                </a:lnTo>
                <a:lnTo>
                  <a:pt x="1309184" y="1536806"/>
                </a:lnTo>
                <a:lnTo>
                  <a:pt x="1309184" y="1474850"/>
                </a:lnTo>
                <a:close/>
                <a:moveTo>
                  <a:pt x="3992987" y="1006606"/>
                </a:moveTo>
                <a:lnTo>
                  <a:pt x="3521631" y="1477974"/>
                </a:lnTo>
                <a:lnTo>
                  <a:pt x="3521631" y="1533680"/>
                </a:lnTo>
                <a:lnTo>
                  <a:pt x="3992986" y="2005046"/>
                </a:lnTo>
                <a:lnTo>
                  <a:pt x="4461598" y="1536423"/>
                </a:lnTo>
                <a:lnTo>
                  <a:pt x="4461598" y="1475230"/>
                </a:lnTo>
                <a:close/>
                <a:moveTo>
                  <a:pt x="6094326" y="1006605"/>
                </a:moveTo>
                <a:lnTo>
                  <a:pt x="5623230" y="1477714"/>
                </a:lnTo>
                <a:lnTo>
                  <a:pt x="5623230" y="1533934"/>
                </a:lnTo>
                <a:lnTo>
                  <a:pt x="6094328" y="2005044"/>
                </a:lnTo>
                <a:lnTo>
                  <a:pt x="6563205" y="1536166"/>
                </a:lnTo>
                <a:lnTo>
                  <a:pt x="6563205" y="1475487"/>
                </a:lnTo>
                <a:close/>
                <a:moveTo>
                  <a:pt x="9246371" y="1006604"/>
                </a:moveTo>
                <a:lnTo>
                  <a:pt x="8775646" y="1477332"/>
                </a:lnTo>
                <a:lnTo>
                  <a:pt x="8775646" y="1534319"/>
                </a:lnTo>
                <a:lnTo>
                  <a:pt x="9246371" y="2005045"/>
                </a:lnTo>
                <a:lnTo>
                  <a:pt x="9715629" y="1535786"/>
                </a:lnTo>
                <a:lnTo>
                  <a:pt x="9715629" y="1475864"/>
                </a:lnTo>
                <a:close/>
                <a:moveTo>
                  <a:pt x="5043669" y="1006604"/>
                </a:moveTo>
                <a:lnTo>
                  <a:pt x="4572422" y="1477843"/>
                </a:lnTo>
                <a:lnTo>
                  <a:pt x="4572422" y="1533811"/>
                </a:lnTo>
                <a:lnTo>
                  <a:pt x="5043664" y="2005045"/>
                </a:lnTo>
                <a:lnTo>
                  <a:pt x="5512407" y="1536296"/>
                </a:lnTo>
                <a:lnTo>
                  <a:pt x="5512407" y="1475351"/>
                </a:lnTo>
                <a:close/>
                <a:moveTo>
                  <a:pt x="11347735" y="1006604"/>
                </a:moveTo>
                <a:lnTo>
                  <a:pt x="10877262" y="1477079"/>
                </a:lnTo>
                <a:lnTo>
                  <a:pt x="10877262" y="1534567"/>
                </a:lnTo>
                <a:lnTo>
                  <a:pt x="11347736" y="2005041"/>
                </a:lnTo>
                <a:lnTo>
                  <a:pt x="11817249" y="1535528"/>
                </a:lnTo>
                <a:lnTo>
                  <a:pt x="11817249" y="1476120"/>
                </a:lnTo>
                <a:close/>
                <a:moveTo>
                  <a:pt x="8195690" y="1006604"/>
                </a:moveTo>
                <a:lnTo>
                  <a:pt x="7724838" y="1477458"/>
                </a:lnTo>
                <a:lnTo>
                  <a:pt x="7724838" y="1534191"/>
                </a:lnTo>
                <a:lnTo>
                  <a:pt x="8195691" y="2005044"/>
                </a:lnTo>
                <a:lnTo>
                  <a:pt x="8664821" y="1535914"/>
                </a:lnTo>
                <a:lnTo>
                  <a:pt x="8664821" y="1475736"/>
                </a:lnTo>
                <a:close/>
                <a:moveTo>
                  <a:pt x="7145009" y="1006604"/>
                </a:moveTo>
                <a:lnTo>
                  <a:pt x="6674030" y="1477584"/>
                </a:lnTo>
                <a:lnTo>
                  <a:pt x="6674030" y="1534069"/>
                </a:lnTo>
                <a:lnTo>
                  <a:pt x="7145007" y="2005046"/>
                </a:lnTo>
                <a:lnTo>
                  <a:pt x="7614013" y="1536039"/>
                </a:lnTo>
                <a:lnTo>
                  <a:pt x="7614013" y="1475610"/>
                </a:lnTo>
                <a:close/>
                <a:moveTo>
                  <a:pt x="10297056" y="1006603"/>
                </a:moveTo>
                <a:lnTo>
                  <a:pt x="9826454" y="1477207"/>
                </a:lnTo>
                <a:lnTo>
                  <a:pt x="9826454" y="1534445"/>
                </a:lnTo>
                <a:lnTo>
                  <a:pt x="10297053" y="2005045"/>
                </a:lnTo>
                <a:lnTo>
                  <a:pt x="10766437" y="1535660"/>
                </a:lnTo>
                <a:lnTo>
                  <a:pt x="10766437" y="1475986"/>
                </a:lnTo>
                <a:close/>
                <a:moveTo>
                  <a:pt x="258361" y="922634"/>
                </a:moveTo>
                <a:lnTo>
                  <a:pt x="369186" y="922634"/>
                </a:lnTo>
                <a:lnTo>
                  <a:pt x="369186" y="1033459"/>
                </a:lnTo>
                <a:lnTo>
                  <a:pt x="258361" y="1033459"/>
                </a:lnTo>
                <a:close/>
                <a:moveTo>
                  <a:pt x="2359977" y="922633"/>
                </a:moveTo>
                <a:lnTo>
                  <a:pt x="2470802" y="922633"/>
                </a:lnTo>
                <a:lnTo>
                  <a:pt x="2470802" y="1033458"/>
                </a:lnTo>
                <a:lnTo>
                  <a:pt x="2359977" y="1033458"/>
                </a:lnTo>
                <a:close/>
                <a:moveTo>
                  <a:pt x="1309169" y="922633"/>
                </a:moveTo>
                <a:lnTo>
                  <a:pt x="1419993" y="922633"/>
                </a:lnTo>
                <a:lnTo>
                  <a:pt x="1419993" y="1033458"/>
                </a:lnTo>
                <a:lnTo>
                  <a:pt x="1309169" y="1033458"/>
                </a:lnTo>
                <a:close/>
                <a:moveTo>
                  <a:pt x="5512398" y="922633"/>
                </a:moveTo>
                <a:lnTo>
                  <a:pt x="5623223" y="922633"/>
                </a:lnTo>
                <a:lnTo>
                  <a:pt x="5623223" y="1033458"/>
                </a:lnTo>
                <a:lnTo>
                  <a:pt x="5512398" y="1033458"/>
                </a:lnTo>
                <a:close/>
                <a:moveTo>
                  <a:pt x="4461591" y="922633"/>
                </a:moveTo>
                <a:lnTo>
                  <a:pt x="4572415" y="922633"/>
                </a:lnTo>
                <a:lnTo>
                  <a:pt x="4572415" y="1033458"/>
                </a:lnTo>
                <a:lnTo>
                  <a:pt x="4461591" y="1033458"/>
                </a:lnTo>
                <a:close/>
                <a:moveTo>
                  <a:pt x="3410785" y="922633"/>
                </a:moveTo>
                <a:lnTo>
                  <a:pt x="3521610" y="922633"/>
                </a:lnTo>
                <a:lnTo>
                  <a:pt x="3521610" y="1033458"/>
                </a:lnTo>
                <a:lnTo>
                  <a:pt x="3410785" y="1033458"/>
                </a:lnTo>
                <a:close/>
                <a:moveTo>
                  <a:pt x="7614013" y="922633"/>
                </a:moveTo>
                <a:lnTo>
                  <a:pt x="7724838" y="922633"/>
                </a:lnTo>
                <a:lnTo>
                  <a:pt x="7724838" y="1033458"/>
                </a:lnTo>
                <a:lnTo>
                  <a:pt x="7614013" y="1033458"/>
                </a:lnTo>
                <a:close/>
                <a:moveTo>
                  <a:pt x="6563205" y="922633"/>
                </a:moveTo>
                <a:lnTo>
                  <a:pt x="6674030" y="922633"/>
                </a:lnTo>
                <a:lnTo>
                  <a:pt x="6674030" y="1033458"/>
                </a:lnTo>
                <a:lnTo>
                  <a:pt x="6563205" y="1033458"/>
                </a:lnTo>
                <a:close/>
                <a:moveTo>
                  <a:pt x="10766437" y="922633"/>
                </a:moveTo>
                <a:lnTo>
                  <a:pt x="10877262" y="922633"/>
                </a:lnTo>
                <a:lnTo>
                  <a:pt x="10877262" y="1033458"/>
                </a:lnTo>
                <a:lnTo>
                  <a:pt x="10766437" y="1033458"/>
                </a:lnTo>
                <a:close/>
                <a:moveTo>
                  <a:pt x="9715629" y="922633"/>
                </a:moveTo>
                <a:lnTo>
                  <a:pt x="9826454" y="922633"/>
                </a:lnTo>
                <a:lnTo>
                  <a:pt x="9826454" y="1033458"/>
                </a:lnTo>
                <a:lnTo>
                  <a:pt x="9715629" y="1033458"/>
                </a:lnTo>
                <a:close/>
                <a:moveTo>
                  <a:pt x="8664821" y="922633"/>
                </a:moveTo>
                <a:lnTo>
                  <a:pt x="8775646" y="922633"/>
                </a:lnTo>
                <a:lnTo>
                  <a:pt x="8775646" y="1033458"/>
                </a:lnTo>
                <a:lnTo>
                  <a:pt x="8664821" y="1033458"/>
                </a:lnTo>
                <a:close/>
                <a:moveTo>
                  <a:pt x="11817249" y="922633"/>
                </a:moveTo>
                <a:lnTo>
                  <a:pt x="11928074" y="922633"/>
                </a:lnTo>
                <a:lnTo>
                  <a:pt x="11928074" y="1033458"/>
                </a:lnTo>
                <a:lnTo>
                  <a:pt x="11817249" y="1033458"/>
                </a:lnTo>
                <a:close/>
                <a:moveTo>
                  <a:pt x="1337485" y="510062"/>
                </a:moveTo>
                <a:lnTo>
                  <a:pt x="867065" y="980486"/>
                </a:lnTo>
                <a:lnTo>
                  <a:pt x="1333712" y="1447134"/>
                </a:lnTo>
                <a:lnTo>
                  <a:pt x="1398855" y="1447134"/>
                </a:lnTo>
                <a:lnTo>
                  <a:pt x="1865501" y="980486"/>
                </a:lnTo>
                <a:lnTo>
                  <a:pt x="1395081" y="510062"/>
                </a:lnTo>
                <a:close/>
                <a:moveTo>
                  <a:pt x="2388173" y="510062"/>
                </a:moveTo>
                <a:lnTo>
                  <a:pt x="1917745" y="980486"/>
                </a:lnTo>
                <a:lnTo>
                  <a:pt x="2384399" y="1447134"/>
                </a:lnTo>
                <a:lnTo>
                  <a:pt x="2449542" y="1447134"/>
                </a:lnTo>
                <a:lnTo>
                  <a:pt x="2916189" y="980486"/>
                </a:lnTo>
                <a:lnTo>
                  <a:pt x="2445767" y="510062"/>
                </a:lnTo>
                <a:close/>
                <a:moveTo>
                  <a:pt x="3438856" y="510062"/>
                </a:moveTo>
                <a:lnTo>
                  <a:pt x="2968432" y="980486"/>
                </a:lnTo>
                <a:lnTo>
                  <a:pt x="3435083" y="1447134"/>
                </a:lnTo>
                <a:lnTo>
                  <a:pt x="3500228" y="1447134"/>
                </a:lnTo>
                <a:lnTo>
                  <a:pt x="3966865" y="980485"/>
                </a:lnTo>
                <a:lnTo>
                  <a:pt x="3496454" y="510062"/>
                </a:lnTo>
                <a:close/>
                <a:moveTo>
                  <a:pt x="4489518" y="510062"/>
                </a:moveTo>
                <a:lnTo>
                  <a:pt x="4019109" y="980485"/>
                </a:lnTo>
                <a:lnTo>
                  <a:pt x="4485744" y="1447134"/>
                </a:lnTo>
                <a:lnTo>
                  <a:pt x="4550887" y="1447134"/>
                </a:lnTo>
                <a:lnTo>
                  <a:pt x="5017543" y="980483"/>
                </a:lnTo>
                <a:lnTo>
                  <a:pt x="4547118" y="510062"/>
                </a:lnTo>
                <a:close/>
                <a:moveTo>
                  <a:pt x="5540201" y="510062"/>
                </a:moveTo>
                <a:lnTo>
                  <a:pt x="5069792" y="980483"/>
                </a:lnTo>
                <a:lnTo>
                  <a:pt x="5536431" y="1447134"/>
                </a:lnTo>
                <a:lnTo>
                  <a:pt x="5601567" y="1447134"/>
                </a:lnTo>
                <a:lnTo>
                  <a:pt x="6068204" y="980484"/>
                </a:lnTo>
                <a:lnTo>
                  <a:pt x="5597797" y="510062"/>
                </a:lnTo>
                <a:close/>
                <a:moveTo>
                  <a:pt x="6590867" y="510062"/>
                </a:moveTo>
                <a:lnTo>
                  <a:pt x="6120447" y="980484"/>
                </a:lnTo>
                <a:lnTo>
                  <a:pt x="6587095" y="1447133"/>
                </a:lnTo>
                <a:lnTo>
                  <a:pt x="6652238" y="1447133"/>
                </a:lnTo>
                <a:lnTo>
                  <a:pt x="7118887" y="980483"/>
                </a:lnTo>
                <a:lnTo>
                  <a:pt x="6648468" y="510062"/>
                </a:lnTo>
                <a:close/>
                <a:moveTo>
                  <a:pt x="7641550" y="510061"/>
                </a:moveTo>
                <a:lnTo>
                  <a:pt x="7171131" y="980482"/>
                </a:lnTo>
                <a:lnTo>
                  <a:pt x="7637780" y="1447133"/>
                </a:lnTo>
                <a:lnTo>
                  <a:pt x="7702919" y="1447133"/>
                </a:lnTo>
                <a:lnTo>
                  <a:pt x="8169568" y="980483"/>
                </a:lnTo>
                <a:lnTo>
                  <a:pt x="7699149" y="510061"/>
                </a:lnTo>
                <a:close/>
                <a:moveTo>
                  <a:pt x="8692232" y="510061"/>
                </a:moveTo>
                <a:lnTo>
                  <a:pt x="8221811" y="980484"/>
                </a:lnTo>
                <a:lnTo>
                  <a:pt x="8688459" y="1447133"/>
                </a:lnTo>
                <a:lnTo>
                  <a:pt x="8753603" y="1447133"/>
                </a:lnTo>
                <a:lnTo>
                  <a:pt x="9220250" y="980484"/>
                </a:lnTo>
                <a:lnTo>
                  <a:pt x="8749829" y="510061"/>
                </a:lnTo>
                <a:close/>
                <a:moveTo>
                  <a:pt x="10793597" y="510061"/>
                </a:moveTo>
                <a:lnTo>
                  <a:pt x="10323178" y="980482"/>
                </a:lnTo>
                <a:lnTo>
                  <a:pt x="10789828" y="1447133"/>
                </a:lnTo>
                <a:lnTo>
                  <a:pt x="10854964" y="1447133"/>
                </a:lnTo>
                <a:lnTo>
                  <a:pt x="11321613" y="980483"/>
                </a:lnTo>
                <a:lnTo>
                  <a:pt x="10851193" y="510061"/>
                </a:lnTo>
                <a:close/>
                <a:moveTo>
                  <a:pt x="9742913" y="510061"/>
                </a:moveTo>
                <a:lnTo>
                  <a:pt x="9272493" y="980483"/>
                </a:lnTo>
                <a:lnTo>
                  <a:pt x="9739141" y="1447133"/>
                </a:lnTo>
                <a:lnTo>
                  <a:pt x="9804283" y="1447133"/>
                </a:lnTo>
                <a:lnTo>
                  <a:pt x="10270933" y="980481"/>
                </a:lnTo>
                <a:lnTo>
                  <a:pt x="9800515" y="510061"/>
                </a:lnTo>
                <a:close/>
                <a:moveTo>
                  <a:pt x="783785" y="399238"/>
                </a:moveTo>
                <a:lnTo>
                  <a:pt x="894609" y="399238"/>
                </a:lnTo>
                <a:lnTo>
                  <a:pt x="894609" y="510062"/>
                </a:lnTo>
                <a:lnTo>
                  <a:pt x="783785" y="510062"/>
                </a:lnTo>
                <a:close/>
                <a:moveTo>
                  <a:pt x="2885401" y="399237"/>
                </a:moveTo>
                <a:lnTo>
                  <a:pt x="2996227" y="399237"/>
                </a:lnTo>
                <a:lnTo>
                  <a:pt x="2996227" y="510062"/>
                </a:lnTo>
                <a:lnTo>
                  <a:pt x="2885401" y="510062"/>
                </a:lnTo>
                <a:close/>
                <a:moveTo>
                  <a:pt x="1834590" y="399237"/>
                </a:moveTo>
                <a:lnTo>
                  <a:pt x="1945415" y="399237"/>
                </a:lnTo>
                <a:lnTo>
                  <a:pt x="1945415" y="510062"/>
                </a:lnTo>
                <a:lnTo>
                  <a:pt x="1834590" y="510062"/>
                </a:lnTo>
                <a:close/>
                <a:moveTo>
                  <a:pt x="3936208" y="399237"/>
                </a:moveTo>
                <a:lnTo>
                  <a:pt x="4047032" y="399237"/>
                </a:lnTo>
                <a:lnTo>
                  <a:pt x="4047032" y="510062"/>
                </a:lnTo>
                <a:lnTo>
                  <a:pt x="3936208" y="510062"/>
                </a:lnTo>
                <a:close/>
                <a:moveTo>
                  <a:pt x="4987004" y="399237"/>
                </a:moveTo>
                <a:lnTo>
                  <a:pt x="5097834" y="399237"/>
                </a:lnTo>
                <a:lnTo>
                  <a:pt x="5097834" y="510062"/>
                </a:lnTo>
                <a:lnTo>
                  <a:pt x="4987004" y="510062"/>
                </a:lnTo>
                <a:close/>
                <a:moveTo>
                  <a:pt x="6037802" y="399237"/>
                </a:moveTo>
                <a:lnTo>
                  <a:pt x="6148626" y="399237"/>
                </a:lnTo>
                <a:lnTo>
                  <a:pt x="6148626" y="510062"/>
                </a:lnTo>
                <a:lnTo>
                  <a:pt x="6037802" y="510062"/>
                </a:lnTo>
                <a:close/>
                <a:moveTo>
                  <a:pt x="7088609" y="399237"/>
                </a:moveTo>
                <a:lnTo>
                  <a:pt x="7199434" y="399237"/>
                </a:lnTo>
                <a:lnTo>
                  <a:pt x="7199434" y="510061"/>
                </a:lnTo>
                <a:lnTo>
                  <a:pt x="7088609" y="510061"/>
                </a:lnTo>
                <a:close/>
                <a:moveTo>
                  <a:pt x="8139417" y="399237"/>
                </a:moveTo>
                <a:lnTo>
                  <a:pt x="8250242" y="399237"/>
                </a:lnTo>
                <a:lnTo>
                  <a:pt x="8250242" y="510061"/>
                </a:lnTo>
                <a:lnTo>
                  <a:pt x="8139417" y="510061"/>
                </a:lnTo>
                <a:close/>
                <a:moveTo>
                  <a:pt x="9190225" y="399236"/>
                </a:moveTo>
                <a:lnTo>
                  <a:pt x="9301050" y="399236"/>
                </a:lnTo>
                <a:lnTo>
                  <a:pt x="9301050" y="510061"/>
                </a:lnTo>
                <a:lnTo>
                  <a:pt x="9190225" y="510061"/>
                </a:lnTo>
                <a:close/>
                <a:moveTo>
                  <a:pt x="10241033" y="399236"/>
                </a:moveTo>
                <a:lnTo>
                  <a:pt x="10351858" y="399236"/>
                </a:lnTo>
                <a:lnTo>
                  <a:pt x="10351858" y="510061"/>
                </a:lnTo>
                <a:lnTo>
                  <a:pt x="10241033" y="510061"/>
                </a:lnTo>
                <a:close/>
                <a:moveTo>
                  <a:pt x="11291841" y="399236"/>
                </a:moveTo>
                <a:lnTo>
                  <a:pt x="11402666" y="399236"/>
                </a:lnTo>
                <a:lnTo>
                  <a:pt x="11402666" y="510061"/>
                </a:lnTo>
                <a:lnTo>
                  <a:pt x="11291841" y="510061"/>
                </a:lnTo>
                <a:close/>
                <a:moveTo>
                  <a:pt x="6138405" y="0"/>
                </a:moveTo>
                <a:lnTo>
                  <a:pt x="6190649" y="0"/>
                </a:lnTo>
                <a:lnTo>
                  <a:pt x="6589887" y="399237"/>
                </a:lnTo>
                <a:lnTo>
                  <a:pt x="6649449" y="399237"/>
                </a:lnTo>
                <a:lnTo>
                  <a:pt x="7048684" y="2"/>
                </a:lnTo>
                <a:lnTo>
                  <a:pt x="7100928" y="2"/>
                </a:lnTo>
                <a:lnTo>
                  <a:pt x="6674030" y="426899"/>
                </a:lnTo>
                <a:lnTo>
                  <a:pt x="6674030" y="483379"/>
                </a:lnTo>
                <a:lnTo>
                  <a:pt x="7145009" y="954361"/>
                </a:lnTo>
                <a:lnTo>
                  <a:pt x="7614013" y="485355"/>
                </a:lnTo>
                <a:lnTo>
                  <a:pt x="7614013" y="424926"/>
                </a:lnTo>
                <a:lnTo>
                  <a:pt x="7189086" y="0"/>
                </a:lnTo>
                <a:lnTo>
                  <a:pt x="7241329" y="0"/>
                </a:lnTo>
                <a:lnTo>
                  <a:pt x="7640566" y="399237"/>
                </a:lnTo>
                <a:lnTo>
                  <a:pt x="7700131" y="399237"/>
                </a:lnTo>
                <a:lnTo>
                  <a:pt x="8099367" y="1"/>
                </a:lnTo>
                <a:lnTo>
                  <a:pt x="8151611" y="1"/>
                </a:lnTo>
                <a:lnTo>
                  <a:pt x="7724838" y="426774"/>
                </a:lnTo>
                <a:lnTo>
                  <a:pt x="7724838" y="483508"/>
                </a:lnTo>
                <a:lnTo>
                  <a:pt x="8195689" y="954363"/>
                </a:lnTo>
                <a:lnTo>
                  <a:pt x="8664821" y="485229"/>
                </a:lnTo>
                <a:lnTo>
                  <a:pt x="8664821" y="425053"/>
                </a:lnTo>
                <a:lnTo>
                  <a:pt x="8239767" y="0"/>
                </a:lnTo>
                <a:lnTo>
                  <a:pt x="8292011" y="0"/>
                </a:lnTo>
                <a:lnTo>
                  <a:pt x="8691248" y="399236"/>
                </a:lnTo>
                <a:lnTo>
                  <a:pt x="8750812" y="399236"/>
                </a:lnTo>
                <a:lnTo>
                  <a:pt x="9150049" y="1"/>
                </a:lnTo>
                <a:lnTo>
                  <a:pt x="9202293" y="1"/>
                </a:lnTo>
                <a:lnTo>
                  <a:pt x="8775646" y="426647"/>
                </a:lnTo>
                <a:lnTo>
                  <a:pt x="8775646" y="483635"/>
                </a:lnTo>
                <a:lnTo>
                  <a:pt x="9246372" y="954363"/>
                </a:lnTo>
                <a:lnTo>
                  <a:pt x="9715629" y="485103"/>
                </a:lnTo>
                <a:lnTo>
                  <a:pt x="9715629" y="425175"/>
                </a:lnTo>
                <a:lnTo>
                  <a:pt x="9290453" y="0"/>
                </a:lnTo>
                <a:lnTo>
                  <a:pt x="9342696" y="0"/>
                </a:lnTo>
                <a:lnTo>
                  <a:pt x="9741934" y="399236"/>
                </a:lnTo>
                <a:lnTo>
                  <a:pt x="9801496" y="399236"/>
                </a:lnTo>
                <a:lnTo>
                  <a:pt x="10200732" y="1"/>
                </a:lnTo>
                <a:lnTo>
                  <a:pt x="10252974" y="1"/>
                </a:lnTo>
                <a:lnTo>
                  <a:pt x="9826454" y="426520"/>
                </a:lnTo>
                <a:lnTo>
                  <a:pt x="9826454" y="483756"/>
                </a:lnTo>
                <a:lnTo>
                  <a:pt x="10297055" y="954360"/>
                </a:lnTo>
                <a:lnTo>
                  <a:pt x="10766437" y="484975"/>
                </a:lnTo>
                <a:lnTo>
                  <a:pt x="10766437" y="425305"/>
                </a:lnTo>
                <a:lnTo>
                  <a:pt x="10341131" y="0"/>
                </a:lnTo>
                <a:lnTo>
                  <a:pt x="10393375" y="0"/>
                </a:lnTo>
                <a:lnTo>
                  <a:pt x="10792612" y="399236"/>
                </a:lnTo>
                <a:lnTo>
                  <a:pt x="10852176" y="399236"/>
                </a:lnTo>
                <a:lnTo>
                  <a:pt x="11251411" y="3"/>
                </a:lnTo>
                <a:lnTo>
                  <a:pt x="11303657" y="3"/>
                </a:lnTo>
                <a:lnTo>
                  <a:pt x="10877262" y="426397"/>
                </a:lnTo>
                <a:lnTo>
                  <a:pt x="10877262" y="483887"/>
                </a:lnTo>
                <a:lnTo>
                  <a:pt x="11347735" y="954362"/>
                </a:lnTo>
                <a:lnTo>
                  <a:pt x="11817249" y="484846"/>
                </a:lnTo>
                <a:lnTo>
                  <a:pt x="11817249" y="425436"/>
                </a:lnTo>
                <a:lnTo>
                  <a:pt x="11391812" y="0"/>
                </a:lnTo>
                <a:lnTo>
                  <a:pt x="11444056" y="0"/>
                </a:lnTo>
                <a:lnTo>
                  <a:pt x="11843293" y="399236"/>
                </a:lnTo>
                <a:lnTo>
                  <a:pt x="11902859" y="399236"/>
                </a:lnTo>
                <a:lnTo>
                  <a:pt x="12191973" y="110123"/>
                </a:lnTo>
                <a:lnTo>
                  <a:pt x="12191973" y="162366"/>
                </a:lnTo>
                <a:lnTo>
                  <a:pt x="11928074" y="426265"/>
                </a:lnTo>
                <a:lnTo>
                  <a:pt x="11928074" y="484017"/>
                </a:lnTo>
                <a:lnTo>
                  <a:pt x="12191974" y="747926"/>
                </a:lnTo>
                <a:lnTo>
                  <a:pt x="12191974" y="800166"/>
                </a:lnTo>
                <a:lnTo>
                  <a:pt x="11901874" y="510061"/>
                </a:lnTo>
                <a:lnTo>
                  <a:pt x="11844278" y="510061"/>
                </a:lnTo>
                <a:lnTo>
                  <a:pt x="11373857" y="980483"/>
                </a:lnTo>
                <a:lnTo>
                  <a:pt x="11840505" y="1447132"/>
                </a:lnTo>
                <a:lnTo>
                  <a:pt x="11905645" y="1447132"/>
                </a:lnTo>
                <a:lnTo>
                  <a:pt x="12191976" y="1160803"/>
                </a:lnTo>
                <a:lnTo>
                  <a:pt x="12191976" y="1213046"/>
                </a:lnTo>
                <a:lnTo>
                  <a:pt x="11928074" y="1476947"/>
                </a:lnTo>
                <a:lnTo>
                  <a:pt x="11928074" y="1534702"/>
                </a:lnTo>
                <a:lnTo>
                  <a:pt x="12191975" y="1798604"/>
                </a:lnTo>
                <a:lnTo>
                  <a:pt x="12191975" y="1850847"/>
                </a:lnTo>
                <a:lnTo>
                  <a:pt x="11899087" y="1557957"/>
                </a:lnTo>
                <a:lnTo>
                  <a:pt x="11847063" y="1557957"/>
                </a:lnTo>
                <a:lnTo>
                  <a:pt x="11373858" y="2031163"/>
                </a:lnTo>
                <a:lnTo>
                  <a:pt x="11842778" y="2500070"/>
                </a:lnTo>
                <a:lnTo>
                  <a:pt x="11903378" y="2500070"/>
                </a:lnTo>
                <a:lnTo>
                  <a:pt x="12191975" y="2211473"/>
                </a:lnTo>
                <a:lnTo>
                  <a:pt x="12191974" y="2263716"/>
                </a:lnTo>
                <a:lnTo>
                  <a:pt x="11928074" y="2527616"/>
                </a:lnTo>
                <a:lnTo>
                  <a:pt x="11928074" y="2585366"/>
                </a:lnTo>
                <a:lnTo>
                  <a:pt x="12191978" y="2849270"/>
                </a:lnTo>
                <a:lnTo>
                  <a:pt x="12191977" y="2901515"/>
                </a:lnTo>
                <a:lnTo>
                  <a:pt x="11901357" y="2610895"/>
                </a:lnTo>
                <a:lnTo>
                  <a:pt x="11844795" y="2610895"/>
                </a:lnTo>
                <a:lnTo>
                  <a:pt x="11373856" y="3081835"/>
                </a:lnTo>
                <a:lnTo>
                  <a:pt x="11843230" y="3551209"/>
                </a:lnTo>
                <a:lnTo>
                  <a:pt x="11902922" y="3551209"/>
                </a:lnTo>
                <a:lnTo>
                  <a:pt x="12191974" y="3262156"/>
                </a:lnTo>
                <a:lnTo>
                  <a:pt x="12191974" y="3314400"/>
                </a:lnTo>
                <a:lnTo>
                  <a:pt x="11928074" y="3578299"/>
                </a:lnTo>
                <a:lnTo>
                  <a:pt x="11928074" y="3636053"/>
                </a:lnTo>
                <a:lnTo>
                  <a:pt x="12191975" y="3899954"/>
                </a:lnTo>
                <a:lnTo>
                  <a:pt x="12191975" y="3952198"/>
                </a:lnTo>
                <a:lnTo>
                  <a:pt x="11901811" y="3662034"/>
                </a:lnTo>
                <a:lnTo>
                  <a:pt x="11844339" y="3662034"/>
                </a:lnTo>
                <a:lnTo>
                  <a:pt x="11373856" y="4132518"/>
                </a:lnTo>
                <a:lnTo>
                  <a:pt x="11813331" y="4571992"/>
                </a:lnTo>
                <a:lnTo>
                  <a:pt x="11761089" y="4571991"/>
                </a:lnTo>
                <a:lnTo>
                  <a:pt x="11347736" y="4158638"/>
                </a:lnTo>
                <a:lnTo>
                  <a:pt x="10934382" y="4571992"/>
                </a:lnTo>
                <a:lnTo>
                  <a:pt x="10882138" y="4571992"/>
                </a:lnTo>
                <a:lnTo>
                  <a:pt x="11321614" y="4132516"/>
                </a:lnTo>
                <a:lnTo>
                  <a:pt x="10851132" y="3662034"/>
                </a:lnTo>
                <a:lnTo>
                  <a:pt x="10793656" y="3662034"/>
                </a:lnTo>
                <a:lnTo>
                  <a:pt x="10323175" y="4132515"/>
                </a:lnTo>
                <a:lnTo>
                  <a:pt x="10762651" y="4571991"/>
                </a:lnTo>
                <a:lnTo>
                  <a:pt x="10710406" y="4571992"/>
                </a:lnTo>
                <a:lnTo>
                  <a:pt x="10297052" y="4158638"/>
                </a:lnTo>
                <a:lnTo>
                  <a:pt x="9883699" y="4571992"/>
                </a:lnTo>
                <a:lnTo>
                  <a:pt x="9831456" y="4571992"/>
                </a:lnTo>
                <a:lnTo>
                  <a:pt x="10270931" y="4132517"/>
                </a:lnTo>
                <a:lnTo>
                  <a:pt x="9800448" y="3662034"/>
                </a:lnTo>
                <a:lnTo>
                  <a:pt x="9742974" y="3662034"/>
                </a:lnTo>
                <a:lnTo>
                  <a:pt x="9272491" y="4132517"/>
                </a:lnTo>
                <a:lnTo>
                  <a:pt x="9711968" y="4571993"/>
                </a:lnTo>
                <a:lnTo>
                  <a:pt x="9659723" y="4571993"/>
                </a:lnTo>
                <a:lnTo>
                  <a:pt x="9246369" y="4158639"/>
                </a:lnTo>
                <a:lnTo>
                  <a:pt x="8833016" y="4571992"/>
                </a:lnTo>
                <a:lnTo>
                  <a:pt x="8780772" y="4571992"/>
                </a:lnTo>
                <a:lnTo>
                  <a:pt x="9220247" y="4132517"/>
                </a:lnTo>
                <a:lnTo>
                  <a:pt x="8749764" y="3662034"/>
                </a:lnTo>
                <a:lnTo>
                  <a:pt x="8692294" y="3662034"/>
                </a:lnTo>
                <a:lnTo>
                  <a:pt x="8221812" y="4132516"/>
                </a:lnTo>
                <a:lnTo>
                  <a:pt x="8661288" y="4571992"/>
                </a:lnTo>
                <a:lnTo>
                  <a:pt x="8609042" y="4571992"/>
                </a:lnTo>
                <a:lnTo>
                  <a:pt x="8195689" y="4158639"/>
                </a:lnTo>
                <a:lnTo>
                  <a:pt x="7782334" y="4571994"/>
                </a:lnTo>
                <a:lnTo>
                  <a:pt x="7730092" y="4571994"/>
                </a:lnTo>
                <a:lnTo>
                  <a:pt x="8169568" y="4132518"/>
                </a:lnTo>
                <a:lnTo>
                  <a:pt x="7699085" y="3662034"/>
                </a:lnTo>
                <a:lnTo>
                  <a:pt x="7641614" y="3662034"/>
                </a:lnTo>
                <a:lnTo>
                  <a:pt x="7171129" y="4132518"/>
                </a:lnTo>
                <a:lnTo>
                  <a:pt x="7610604" y="4571993"/>
                </a:lnTo>
                <a:lnTo>
                  <a:pt x="7558360" y="4571993"/>
                </a:lnTo>
                <a:lnTo>
                  <a:pt x="7145007" y="4158640"/>
                </a:lnTo>
                <a:lnTo>
                  <a:pt x="6731655" y="4571993"/>
                </a:lnTo>
                <a:lnTo>
                  <a:pt x="6679410" y="4571993"/>
                </a:lnTo>
                <a:lnTo>
                  <a:pt x="7118885" y="4132518"/>
                </a:lnTo>
                <a:lnTo>
                  <a:pt x="6648402" y="3662034"/>
                </a:lnTo>
                <a:lnTo>
                  <a:pt x="6590932" y="3662034"/>
                </a:lnTo>
                <a:lnTo>
                  <a:pt x="6120448" y="4132519"/>
                </a:lnTo>
                <a:lnTo>
                  <a:pt x="6559922" y="4571993"/>
                </a:lnTo>
                <a:lnTo>
                  <a:pt x="6507678" y="4571993"/>
                </a:lnTo>
                <a:lnTo>
                  <a:pt x="6094326" y="4158641"/>
                </a:lnTo>
                <a:lnTo>
                  <a:pt x="5680985" y="4571992"/>
                </a:lnTo>
                <a:lnTo>
                  <a:pt x="5628744" y="4571992"/>
                </a:lnTo>
                <a:lnTo>
                  <a:pt x="6068205" y="4132519"/>
                </a:lnTo>
                <a:lnTo>
                  <a:pt x="5597731" y="3662034"/>
                </a:lnTo>
                <a:lnTo>
                  <a:pt x="5540263" y="3662034"/>
                </a:lnTo>
                <a:lnTo>
                  <a:pt x="5069789" y="4132518"/>
                </a:lnTo>
                <a:lnTo>
                  <a:pt x="5509253" y="4571993"/>
                </a:lnTo>
                <a:lnTo>
                  <a:pt x="5457012" y="4571993"/>
                </a:lnTo>
                <a:lnTo>
                  <a:pt x="5043664" y="4158640"/>
                </a:lnTo>
                <a:lnTo>
                  <a:pt x="4630303" y="4571992"/>
                </a:lnTo>
                <a:lnTo>
                  <a:pt x="4578059" y="4571992"/>
                </a:lnTo>
                <a:lnTo>
                  <a:pt x="5017539" y="4132518"/>
                </a:lnTo>
                <a:lnTo>
                  <a:pt x="4547049" y="3662034"/>
                </a:lnTo>
                <a:lnTo>
                  <a:pt x="4489581" y="3662034"/>
                </a:lnTo>
                <a:lnTo>
                  <a:pt x="4019108" y="4132519"/>
                </a:lnTo>
                <a:lnTo>
                  <a:pt x="4458568" y="4571993"/>
                </a:lnTo>
                <a:lnTo>
                  <a:pt x="4406323" y="4571993"/>
                </a:lnTo>
                <a:lnTo>
                  <a:pt x="3992985" y="4158641"/>
                </a:lnTo>
                <a:lnTo>
                  <a:pt x="3579645" y="4571992"/>
                </a:lnTo>
                <a:lnTo>
                  <a:pt x="3527403" y="4571992"/>
                </a:lnTo>
                <a:lnTo>
                  <a:pt x="3966864" y="4132520"/>
                </a:lnTo>
                <a:lnTo>
                  <a:pt x="3496388" y="3662034"/>
                </a:lnTo>
                <a:lnTo>
                  <a:pt x="3438920" y="3662034"/>
                </a:lnTo>
                <a:lnTo>
                  <a:pt x="2968432" y="4132519"/>
                </a:lnTo>
                <a:lnTo>
                  <a:pt x="3407908" y="4571992"/>
                </a:lnTo>
                <a:lnTo>
                  <a:pt x="3355663" y="4571992"/>
                </a:lnTo>
                <a:lnTo>
                  <a:pt x="2942311" y="4158641"/>
                </a:lnTo>
                <a:lnTo>
                  <a:pt x="2528961" y="4571991"/>
                </a:lnTo>
                <a:lnTo>
                  <a:pt x="2476717" y="4571991"/>
                </a:lnTo>
                <a:lnTo>
                  <a:pt x="2916189" y="4132519"/>
                </a:lnTo>
                <a:lnTo>
                  <a:pt x="2445706" y="3662034"/>
                </a:lnTo>
                <a:lnTo>
                  <a:pt x="2388237" y="3662034"/>
                </a:lnTo>
                <a:lnTo>
                  <a:pt x="1917745" y="4132520"/>
                </a:lnTo>
                <a:lnTo>
                  <a:pt x="2357225" y="4571992"/>
                </a:lnTo>
                <a:lnTo>
                  <a:pt x="2304981" y="4571993"/>
                </a:lnTo>
                <a:lnTo>
                  <a:pt x="1891623" y="4158642"/>
                </a:lnTo>
                <a:lnTo>
                  <a:pt x="1478275" y="4571991"/>
                </a:lnTo>
                <a:lnTo>
                  <a:pt x="1426031" y="4571991"/>
                </a:lnTo>
                <a:lnTo>
                  <a:pt x="1865501" y="4132520"/>
                </a:lnTo>
                <a:lnTo>
                  <a:pt x="1395017" y="3662034"/>
                </a:lnTo>
                <a:lnTo>
                  <a:pt x="1337551" y="3662034"/>
                </a:lnTo>
                <a:lnTo>
                  <a:pt x="867066" y="4132521"/>
                </a:lnTo>
                <a:lnTo>
                  <a:pt x="1306536" y="4571992"/>
                </a:lnTo>
                <a:lnTo>
                  <a:pt x="1254292" y="4571992"/>
                </a:lnTo>
                <a:lnTo>
                  <a:pt x="840944" y="4158643"/>
                </a:lnTo>
                <a:lnTo>
                  <a:pt x="427595" y="4571993"/>
                </a:lnTo>
                <a:lnTo>
                  <a:pt x="375351" y="4571993"/>
                </a:lnTo>
                <a:lnTo>
                  <a:pt x="814822" y="4132521"/>
                </a:lnTo>
                <a:lnTo>
                  <a:pt x="344336" y="3662034"/>
                </a:lnTo>
                <a:lnTo>
                  <a:pt x="286870" y="3662034"/>
                </a:lnTo>
                <a:lnTo>
                  <a:pt x="5" y="3948900"/>
                </a:lnTo>
                <a:lnTo>
                  <a:pt x="5" y="3896656"/>
                </a:lnTo>
                <a:lnTo>
                  <a:pt x="258369" y="3638291"/>
                </a:lnTo>
                <a:lnTo>
                  <a:pt x="258369" y="3576066"/>
                </a:lnTo>
                <a:lnTo>
                  <a:pt x="1" y="3317698"/>
                </a:lnTo>
                <a:lnTo>
                  <a:pt x="1" y="3265454"/>
                </a:lnTo>
                <a:lnTo>
                  <a:pt x="285756" y="3551209"/>
                </a:lnTo>
                <a:lnTo>
                  <a:pt x="345451" y="3551209"/>
                </a:lnTo>
                <a:lnTo>
                  <a:pt x="814822" y="3081838"/>
                </a:lnTo>
                <a:lnTo>
                  <a:pt x="343880" y="2610895"/>
                </a:lnTo>
                <a:lnTo>
                  <a:pt x="287328" y="2610895"/>
                </a:lnTo>
                <a:lnTo>
                  <a:pt x="6" y="2898217"/>
                </a:lnTo>
                <a:lnTo>
                  <a:pt x="6" y="2845973"/>
                </a:lnTo>
                <a:lnTo>
                  <a:pt x="258373" y="2587605"/>
                </a:lnTo>
                <a:lnTo>
                  <a:pt x="258373" y="2525388"/>
                </a:lnTo>
                <a:lnTo>
                  <a:pt x="1" y="2267015"/>
                </a:lnTo>
                <a:lnTo>
                  <a:pt x="0" y="2214770"/>
                </a:lnTo>
                <a:lnTo>
                  <a:pt x="285299" y="2500070"/>
                </a:lnTo>
                <a:lnTo>
                  <a:pt x="345909" y="2500070"/>
                </a:lnTo>
                <a:lnTo>
                  <a:pt x="814822" y="2031167"/>
                </a:lnTo>
                <a:lnTo>
                  <a:pt x="341616" y="1557959"/>
                </a:lnTo>
                <a:lnTo>
                  <a:pt x="289593" y="1557959"/>
                </a:lnTo>
                <a:lnTo>
                  <a:pt x="4" y="1847551"/>
                </a:lnTo>
                <a:lnTo>
                  <a:pt x="4" y="1795307"/>
                </a:lnTo>
                <a:lnTo>
                  <a:pt x="258377" y="1536932"/>
                </a:lnTo>
                <a:lnTo>
                  <a:pt x="258377" y="1474721"/>
                </a:lnTo>
                <a:lnTo>
                  <a:pt x="2" y="1216345"/>
                </a:lnTo>
                <a:lnTo>
                  <a:pt x="2" y="1164102"/>
                </a:lnTo>
                <a:lnTo>
                  <a:pt x="283034" y="1447135"/>
                </a:lnTo>
                <a:lnTo>
                  <a:pt x="348175" y="1447135"/>
                </a:lnTo>
                <a:lnTo>
                  <a:pt x="814821" y="980486"/>
                </a:lnTo>
                <a:lnTo>
                  <a:pt x="344401" y="510062"/>
                </a:lnTo>
                <a:lnTo>
                  <a:pt x="286805" y="510062"/>
                </a:lnTo>
                <a:lnTo>
                  <a:pt x="5" y="796868"/>
                </a:lnTo>
                <a:lnTo>
                  <a:pt x="5" y="744628"/>
                </a:lnTo>
                <a:lnTo>
                  <a:pt x="258382" y="486242"/>
                </a:lnTo>
                <a:lnTo>
                  <a:pt x="258382" y="424043"/>
                </a:lnTo>
                <a:lnTo>
                  <a:pt x="3" y="165664"/>
                </a:lnTo>
                <a:lnTo>
                  <a:pt x="3" y="113420"/>
                </a:lnTo>
                <a:lnTo>
                  <a:pt x="285820" y="399237"/>
                </a:lnTo>
                <a:lnTo>
                  <a:pt x="345386" y="399237"/>
                </a:lnTo>
                <a:lnTo>
                  <a:pt x="744622" y="2"/>
                </a:lnTo>
                <a:lnTo>
                  <a:pt x="796865" y="2"/>
                </a:lnTo>
                <a:lnTo>
                  <a:pt x="369206" y="427661"/>
                </a:lnTo>
                <a:lnTo>
                  <a:pt x="369206" y="482624"/>
                </a:lnTo>
                <a:lnTo>
                  <a:pt x="840943" y="954364"/>
                </a:lnTo>
                <a:lnTo>
                  <a:pt x="1309187" y="486116"/>
                </a:lnTo>
                <a:lnTo>
                  <a:pt x="1309187" y="424169"/>
                </a:lnTo>
                <a:lnTo>
                  <a:pt x="885019" y="0"/>
                </a:lnTo>
                <a:lnTo>
                  <a:pt x="937262" y="0"/>
                </a:lnTo>
                <a:lnTo>
                  <a:pt x="1336499" y="399237"/>
                </a:lnTo>
                <a:lnTo>
                  <a:pt x="1396066" y="399237"/>
                </a:lnTo>
                <a:lnTo>
                  <a:pt x="1795300" y="3"/>
                </a:lnTo>
                <a:lnTo>
                  <a:pt x="1847544" y="3"/>
                </a:lnTo>
                <a:lnTo>
                  <a:pt x="1420012" y="427535"/>
                </a:lnTo>
                <a:lnTo>
                  <a:pt x="1420012" y="482750"/>
                </a:lnTo>
                <a:lnTo>
                  <a:pt x="1891623" y="954365"/>
                </a:lnTo>
                <a:lnTo>
                  <a:pt x="2360001" y="485992"/>
                </a:lnTo>
                <a:lnTo>
                  <a:pt x="2360001" y="424295"/>
                </a:lnTo>
                <a:lnTo>
                  <a:pt x="1935698" y="0"/>
                </a:lnTo>
                <a:lnTo>
                  <a:pt x="1987943" y="0"/>
                </a:lnTo>
                <a:lnTo>
                  <a:pt x="2387187" y="399237"/>
                </a:lnTo>
                <a:lnTo>
                  <a:pt x="2446755" y="399237"/>
                </a:lnTo>
                <a:lnTo>
                  <a:pt x="2845991" y="2"/>
                </a:lnTo>
                <a:lnTo>
                  <a:pt x="2898236" y="2"/>
                </a:lnTo>
                <a:lnTo>
                  <a:pt x="2470825" y="427411"/>
                </a:lnTo>
                <a:lnTo>
                  <a:pt x="2470825" y="482875"/>
                </a:lnTo>
                <a:lnTo>
                  <a:pt x="2942310" y="954365"/>
                </a:lnTo>
                <a:lnTo>
                  <a:pt x="3410809" y="485866"/>
                </a:lnTo>
                <a:lnTo>
                  <a:pt x="3410809" y="424419"/>
                </a:lnTo>
                <a:lnTo>
                  <a:pt x="2986386" y="0"/>
                </a:lnTo>
                <a:lnTo>
                  <a:pt x="3038626" y="0"/>
                </a:lnTo>
                <a:lnTo>
                  <a:pt x="3437870" y="399237"/>
                </a:lnTo>
                <a:lnTo>
                  <a:pt x="3497441" y="399237"/>
                </a:lnTo>
                <a:lnTo>
                  <a:pt x="3896667" y="2"/>
                </a:lnTo>
                <a:lnTo>
                  <a:pt x="3948913" y="2"/>
                </a:lnTo>
                <a:lnTo>
                  <a:pt x="3521637" y="427285"/>
                </a:lnTo>
                <a:lnTo>
                  <a:pt x="3521637" y="483001"/>
                </a:lnTo>
                <a:lnTo>
                  <a:pt x="3992987" y="954364"/>
                </a:lnTo>
                <a:lnTo>
                  <a:pt x="4461599" y="485738"/>
                </a:lnTo>
                <a:lnTo>
                  <a:pt x="4461599" y="424543"/>
                </a:lnTo>
                <a:lnTo>
                  <a:pt x="4037068" y="1"/>
                </a:lnTo>
                <a:lnTo>
                  <a:pt x="4089312" y="1"/>
                </a:lnTo>
                <a:lnTo>
                  <a:pt x="4488534" y="399237"/>
                </a:lnTo>
                <a:lnTo>
                  <a:pt x="4548100" y="399237"/>
                </a:lnTo>
                <a:lnTo>
                  <a:pt x="4947332" y="4"/>
                </a:lnTo>
                <a:lnTo>
                  <a:pt x="4999581" y="4"/>
                </a:lnTo>
                <a:lnTo>
                  <a:pt x="4572422" y="427156"/>
                </a:lnTo>
                <a:lnTo>
                  <a:pt x="4572422" y="483126"/>
                </a:lnTo>
                <a:lnTo>
                  <a:pt x="5043667" y="954362"/>
                </a:lnTo>
                <a:lnTo>
                  <a:pt x="5512409" y="485609"/>
                </a:lnTo>
                <a:lnTo>
                  <a:pt x="5512409" y="424674"/>
                </a:lnTo>
                <a:lnTo>
                  <a:pt x="5087742" y="1"/>
                </a:lnTo>
                <a:lnTo>
                  <a:pt x="5139977" y="1"/>
                </a:lnTo>
                <a:lnTo>
                  <a:pt x="5539215" y="399237"/>
                </a:lnTo>
                <a:lnTo>
                  <a:pt x="5598781" y="399237"/>
                </a:lnTo>
                <a:lnTo>
                  <a:pt x="5998007" y="2"/>
                </a:lnTo>
                <a:lnTo>
                  <a:pt x="6050249" y="2"/>
                </a:lnTo>
                <a:lnTo>
                  <a:pt x="5623232" y="427030"/>
                </a:lnTo>
                <a:lnTo>
                  <a:pt x="5623232" y="483255"/>
                </a:lnTo>
                <a:lnTo>
                  <a:pt x="6094326" y="954363"/>
                </a:lnTo>
                <a:lnTo>
                  <a:pt x="6563205" y="485481"/>
                </a:lnTo>
                <a:lnTo>
                  <a:pt x="6563205" y="4247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t>5/11/2019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9565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5/11/2019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26654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89320"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5/11/2019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70978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5/11/2019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243123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5/11/2019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667864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t>5/11/2019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a:p>
        </p:txBody>
      </p:sp>
    </p:spTree>
    <p:extLst>
      <p:ext uri="{BB962C8B-B14F-4D97-AF65-F5344CB8AC3E}">
        <p14:creationId xmlns:p14="http://schemas.microsoft.com/office/powerpoint/2010/main" val="169726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t>5/11/2019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7158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5/11/2019</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6330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jpg"/><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image" Target="../media/image19.jpg"/><Relationship Id="rId5" Type="http://schemas.openxmlformats.org/officeDocument/2006/relationships/notesSlide" Target="../notesSlides/notesSlide9.xml"/><Relationship Id="rId4"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20.jpg"/><Relationship Id="rId5" Type="http://schemas.openxmlformats.org/officeDocument/2006/relationships/notesSlide" Target="../notesSlides/notesSlide10.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image" Target="../media/image21.jpg"/><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22.jp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notesSlide" Target="../notesSlides/notesSlide12.xml"/><Relationship Id="rId5" Type="http://schemas.openxmlformats.org/officeDocument/2006/relationships/slideLayout" Target="../slideLayouts/slideLayout4.xml"/><Relationship Id="rId4" Type="http://schemas.openxmlformats.org/officeDocument/2006/relationships/tags" Target="../tags/tag49.xml"/></Relationships>
</file>

<file path=ppt/slides/_rels/slide14.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image" Target="../media/image23.jpg"/><Relationship Id="rId4"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image" Target="../media/image24.jpg"/><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22.jpg"/><Relationship Id="rId5" Type="http://schemas.openxmlformats.org/officeDocument/2006/relationships/notesSlide" Target="../notesSlides/notesSlide13.xml"/><Relationship Id="rId4"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25.png"/><Relationship Id="rId4"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26.jpg"/><Relationship Id="rId4"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27.png"/><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28.png"/><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6.xml"/><Relationship Id="rId1" Type="http://schemas.openxmlformats.org/officeDocument/2006/relationships/tags" Target="../tags/tag75.xml"/><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8" Type="http://schemas.openxmlformats.org/officeDocument/2006/relationships/tags" Target="../tags/tag86.xml"/><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tags" Target="../tags/tag81.xml"/><Relationship Id="rId7" Type="http://schemas.openxmlformats.org/officeDocument/2006/relationships/tags" Target="../tags/tag85.xml"/><Relationship Id="rId12" Type="http://schemas.openxmlformats.org/officeDocument/2006/relationships/notesSlide" Target="../notesSlides/notesSlide20.xml"/><Relationship Id="rId17" Type="http://schemas.openxmlformats.org/officeDocument/2006/relationships/image" Target="../media/image33.png"/><Relationship Id="rId2" Type="http://schemas.openxmlformats.org/officeDocument/2006/relationships/tags" Target="../tags/tag80.xml"/><Relationship Id="rId16" Type="http://schemas.openxmlformats.org/officeDocument/2006/relationships/image" Target="../media/image32.png"/><Relationship Id="rId20" Type="http://schemas.openxmlformats.org/officeDocument/2006/relationships/image" Target="../media/image27.png"/><Relationship Id="rId1" Type="http://schemas.openxmlformats.org/officeDocument/2006/relationships/tags" Target="../tags/tag79.xml"/><Relationship Id="rId6" Type="http://schemas.openxmlformats.org/officeDocument/2006/relationships/tags" Target="../tags/tag84.xml"/><Relationship Id="rId11" Type="http://schemas.openxmlformats.org/officeDocument/2006/relationships/slideLayout" Target="../slideLayouts/slideLayout2.xml"/><Relationship Id="rId5" Type="http://schemas.openxmlformats.org/officeDocument/2006/relationships/tags" Target="../tags/tag83.xml"/><Relationship Id="rId15" Type="http://schemas.openxmlformats.org/officeDocument/2006/relationships/image" Target="../media/image31.png"/><Relationship Id="rId10" Type="http://schemas.openxmlformats.org/officeDocument/2006/relationships/tags" Target="../tags/tag88.xml"/><Relationship Id="rId19" Type="http://schemas.openxmlformats.org/officeDocument/2006/relationships/image" Target="../media/image35.png"/><Relationship Id="rId4" Type="http://schemas.openxmlformats.org/officeDocument/2006/relationships/tags" Target="../tags/tag82.xml"/><Relationship Id="rId9" Type="http://schemas.openxmlformats.org/officeDocument/2006/relationships/tags" Target="../tags/tag87.xml"/><Relationship Id="rId14" Type="http://schemas.openxmlformats.org/officeDocument/2006/relationships/image" Target="../media/image30.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91.xml"/><Relationship Id="rId7" Type="http://schemas.openxmlformats.org/officeDocument/2006/relationships/notesSlide" Target="../notesSlides/notesSlide21.xml"/><Relationship Id="rId2" Type="http://schemas.openxmlformats.org/officeDocument/2006/relationships/tags" Target="../tags/tag90.xml"/><Relationship Id="rId1" Type="http://schemas.openxmlformats.org/officeDocument/2006/relationships/tags" Target="../tags/tag89.xml"/><Relationship Id="rId6" Type="http://schemas.openxmlformats.org/officeDocument/2006/relationships/slideLayout" Target="../slideLayouts/slideLayout2.xml"/><Relationship Id="rId11" Type="http://schemas.openxmlformats.org/officeDocument/2006/relationships/image" Target="../media/image39.png"/><Relationship Id="rId5" Type="http://schemas.openxmlformats.org/officeDocument/2006/relationships/tags" Target="../tags/tag93.xml"/><Relationship Id="rId10" Type="http://schemas.openxmlformats.org/officeDocument/2006/relationships/image" Target="../media/image38.png"/><Relationship Id="rId4" Type="http://schemas.openxmlformats.org/officeDocument/2006/relationships/tags" Target="../tags/tag92.xml"/><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tags" Target="../tags/tag96.xml"/><Relationship Id="rId7" Type="http://schemas.openxmlformats.org/officeDocument/2006/relationships/notesSlide" Target="../notesSlides/notesSlide22.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slideLayout" Target="../slideLayouts/slideLayout2.xml"/><Relationship Id="rId5" Type="http://schemas.openxmlformats.org/officeDocument/2006/relationships/tags" Target="../tags/tag98.xml"/><Relationship Id="rId10" Type="http://schemas.openxmlformats.org/officeDocument/2006/relationships/image" Target="../media/image41.png"/><Relationship Id="rId4" Type="http://schemas.openxmlformats.org/officeDocument/2006/relationships/tags" Target="../tags/tag97.xml"/><Relationship Id="rId9" Type="http://schemas.openxmlformats.org/officeDocument/2006/relationships/hyperlink" Target="https://www.youtube.com/watch?v=7oJRVmR_lRU"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01.xml"/><Relationship Id="rId7" Type="http://schemas.openxmlformats.org/officeDocument/2006/relationships/image" Target="../media/image42.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tags" Target="../tags/tag102.xml"/><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image" Target="../media/image45.png"/><Relationship Id="rId3" Type="http://schemas.openxmlformats.org/officeDocument/2006/relationships/tags" Target="../tags/tag105.xml"/><Relationship Id="rId7" Type="http://schemas.openxmlformats.org/officeDocument/2006/relationships/tags" Target="../tags/tag109.xml"/><Relationship Id="rId12" Type="http://schemas.openxmlformats.org/officeDocument/2006/relationships/notesSlide" Target="../notesSlides/notesSlide24.xml"/><Relationship Id="rId2" Type="http://schemas.openxmlformats.org/officeDocument/2006/relationships/tags" Target="../tags/tag104.xml"/><Relationship Id="rId16" Type="http://schemas.openxmlformats.org/officeDocument/2006/relationships/image" Target="../media/image39.png"/><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slideLayout" Target="../slideLayouts/slideLayout2.xml"/><Relationship Id="rId5" Type="http://schemas.openxmlformats.org/officeDocument/2006/relationships/tags" Target="../tags/tag107.xml"/><Relationship Id="rId15" Type="http://schemas.openxmlformats.org/officeDocument/2006/relationships/image" Target="../media/image47.png"/><Relationship Id="rId10" Type="http://schemas.openxmlformats.org/officeDocument/2006/relationships/tags" Target="../tags/tag112.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image" Target="../media/image46.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3" Type="http://schemas.openxmlformats.org/officeDocument/2006/relationships/tags" Target="../tags/tag8.xml"/><Relationship Id="rId7" Type="http://schemas.openxmlformats.org/officeDocument/2006/relationships/slideLayout" Target="../slideLayouts/slideLayout2.xml"/><Relationship Id="rId12" Type="http://schemas.openxmlformats.org/officeDocument/2006/relationships/image" Target="../media/image6.jp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image" Target="../media/image5.png"/><Relationship Id="rId5" Type="http://schemas.openxmlformats.org/officeDocument/2006/relationships/tags" Target="../tags/tag10.xml"/><Relationship Id="rId10" Type="http://schemas.openxmlformats.org/officeDocument/2006/relationships/image" Target="../media/image4.png"/><Relationship Id="rId4" Type="http://schemas.openxmlformats.org/officeDocument/2006/relationships/tags" Target="../tags/tag9.xml"/><Relationship Id="rId9"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tags" Target="../tags/tag115.xml"/><Relationship Id="rId2" Type="http://schemas.openxmlformats.org/officeDocument/2006/relationships/tags" Target="../tags/tag114.xml"/><Relationship Id="rId1" Type="http://schemas.openxmlformats.org/officeDocument/2006/relationships/tags" Target="../tags/tag113.xml"/><Relationship Id="rId5" Type="http://schemas.openxmlformats.org/officeDocument/2006/relationships/image" Target="../media/image25.png"/><Relationship Id="rId4"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3" Type="http://schemas.openxmlformats.org/officeDocument/2006/relationships/tags" Target="../tags/tag14.xml"/><Relationship Id="rId7" Type="http://schemas.openxmlformats.org/officeDocument/2006/relationships/slideLayout" Target="../slideLayouts/slideLayout2.xml"/><Relationship Id="rId12" Type="http://schemas.openxmlformats.org/officeDocument/2006/relationships/image" Target="../media/image10.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image" Target="../media/image9.png"/><Relationship Id="rId5" Type="http://schemas.openxmlformats.org/officeDocument/2006/relationships/tags" Target="../tags/tag16.xml"/><Relationship Id="rId10" Type="http://schemas.openxmlformats.org/officeDocument/2006/relationships/image" Target="../media/image8.png"/><Relationship Id="rId4" Type="http://schemas.openxmlformats.org/officeDocument/2006/relationships/tags" Target="../tags/tag15.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20.xml"/><Relationship Id="rId7" Type="http://schemas.openxmlformats.org/officeDocument/2006/relationships/slideLayout" Target="../slideLayouts/slideLayout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5" Type="http://schemas.openxmlformats.org/officeDocument/2006/relationships/tags" Target="../tags/tag22.xml"/><Relationship Id="rId10" Type="http://schemas.openxmlformats.org/officeDocument/2006/relationships/image" Target="../media/image13.png"/><Relationship Id="rId4" Type="http://schemas.openxmlformats.org/officeDocument/2006/relationships/tags" Target="../tags/tag21.xml"/><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image" Target="../media/image14.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15.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tags" Target="../tags/tag32.xml"/><Relationship Id="rId7" Type="http://schemas.openxmlformats.org/officeDocument/2006/relationships/image" Target="../media/image16.pn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3.xml"/></Relationships>
</file>

<file path=ppt/slides/_rels/slide9.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18.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D5434-68DA-F648-AD36-1B354411D65C}"/>
              </a:ext>
            </a:extLst>
          </p:cNvPr>
          <p:cNvSpPr>
            <a:spLocks noGrp="1"/>
          </p:cNvSpPr>
          <p:nvPr>
            <p:ph type="ctrTitle"/>
            <p:custDataLst>
              <p:tags r:id="rId1"/>
            </p:custDataLst>
          </p:nvPr>
        </p:nvSpPr>
        <p:spPr>
          <a:xfrm>
            <a:off x="8421329" y="4794955"/>
            <a:ext cx="3667432" cy="1628221"/>
          </a:xfrm>
        </p:spPr>
        <p:txBody>
          <a:bodyPr>
            <a:normAutofit fontScale="90000"/>
          </a:bodyPr>
          <a:lstStyle/>
          <a:p>
            <a:br>
              <a:rPr lang="fr-FR" sz="3600" dirty="0"/>
            </a:br>
            <a:r>
              <a:rPr lang="fr-FR" sz="3600" dirty="0"/>
              <a:t>Comment influencer les prochaines élections fédérales
</a:t>
            </a:r>
            <a:endParaRPr lang="en-US" sz="3600" dirty="0"/>
          </a:p>
        </p:txBody>
      </p:sp>
      <p:pic>
        <p:nvPicPr>
          <p:cNvPr id="5" name="Picture 4">
            <a:extLst>
              <a:ext uri="{FF2B5EF4-FFF2-40B4-BE49-F238E27FC236}">
                <a16:creationId xmlns:a16="http://schemas.microsoft.com/office/drawing/2014/main" id="{AEC3534F-FDEB-B545-822E-69E625BDE075}"/>
              </a:ext>
            </a:extLst>
          </p:cNvPr>
          <p:cNvPicPr>
            <a:picLocks noChangeAspect="1"/>
          </p:cNvPicPr>
          <p:nvPr>
            <p:custDataLst>
              <p:tags r:id="rId2"/>
            </p:custDataLst>
          </p:nvPr>
        </p:nvPicPr>
        <p:blipFill>
          <a:blip r:embed="rId6"/>
          <a:stretch>
            <a:fillRect/>
          </a:stretch>
        </p:blipFill>
        <p:spPr>
          <a:xfrm>
            <a:off x="103239" y="5086465"/>
            <a:ext cx="2713703" cy="1628222"/>
          </a:xfrm>
          <a:prstGeom prst="rect">
            <a:avLst/>
          </a:prstGeom>
        </p:spPr>
      </p:pic>
      <p:sp>
        <p:nvSpPr>
          <p:cNvPr id="6" name="TextBox 5">
            <a:extLst>
              <a:ext uri="{FF2B5EF4-FFF2-40B4-BE49-F238E27FC236}">
                <a16:creationId xmlns:a16="http://schemas.microsoft.com/office/drawing/2014/main" id="{70FAE9F0-FEB8-CF4F-942F-D2B86A2D2184}"/>
              </a:ext>
            </a:extLst>
          </p:cNvPr>
          <p:cNvSpPr txBox="1"/>
          <p:nvPr>
            <p:custDataLst>
              <p:tags r:id="rId3"/>
            </p:custDataLst>
          </p:nvPr>
        </p:nvSpPr>
        <p:spPr>
          <a:xfrm>
            <a:off x="2628900" y="5186290"/>
            <a:ext cx="5585953" cy="2160784"/>
          </a:xfrm>
          <a:prstGeom prst="rect">
            <a:avLst/>
          </a:prstGeom>
          <a:noFill/>
        </p:spPr>
        <p:txBody>
          <a:bodyPr wrap="square" rtlCol="0">
            <a:spAutoFit/>
          </a:bodyPr>
          <a:lstStyle/>
          <a:p>
            <a:pPr>
              <a:lnSpc>
                <a:spcPts val="4000"/>
              </a:lnSpc>
            </a:pPr>
            <a:r>
              <a:rPr lang="fr-FR" sz="4000" b="1" dirty="0"/>
              <a:t>Syndicat des employé-e-s de la Sécurité et de la Justice</a:t>
            </a:r>
            <a:r>
              <a:rPr lang="fr-FR" sz="4400" b="1" dirty="0"/>
              <a:t>
</a:t>
            </a:r>
            <a:endParaRPr lang="fr-CA" sz="4400" b="1" dirty="0"/>
          </a:p>
        </p:txBody>
      </p:sp>
    </p:spTree>
    <p:extLst>
      <p:ext uri="{BB962C8B-B14F-4D97-AF65-F5344CB8AC3E}">
        <p14:creationId xmlns:p14="http://schemas.microsoft.com/office/powerpoint/2010/main" val="3386703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1024128" y="254000"/>
            <a:ext cx="9720072" cy="1308100"/>
          </a:xfrm>
        </p:spPr>
        <p:txBody>
          <a:bodyPr>
            <a:normAutofit fontScale="90000"/>
          </a:bodyPr>
          <a:lstStyle/>
          <a:p>
            <a:pPr algn="ctr"/>
            <a:r>
              <a:rPr lang="en-US" dirty="0">
                <a:solidFill>
                  <a:srgbClr val="FF3300"/>
                </a:solidFill>
              </a:rPr>
              <a:t>CLIMAT FÉDÉRAL EN MATIÈRE DE SÉCURITÉ PUBLIQUE</a:t>
            </a:r>
          </a:p>
        </p:txBody>
      </p:sp>
      <p:sp>
        <p:nvSpPr>
          <p:cNvPr id="7" name="Content Placeholder 6"/>
          <p:cNvSpPr>
            <a:spLocks noGrp="1"/>
          </p:cNvSpPr>
          <p:nvPr>
            <p:ph sz="half" idx="1"/>
            <p:custDataLst>
              <p:tags r:id="rId2"/>
            </p:custDataLst>
          </p:nvPr>
        </p:nvSpPr>
        <p:spPr>
          <a:xfrm>
            <a:off x="330200" y="1562100"/>
            <a:ext cx="7099300" cy="4927600"/>
          </a:xfrm>
        </p:spPr>
        <p:txBody>
          <a:bodyPr>
            <a:normAutofit fontScale="92500" lnSpcReduction="20000"/>
          </a:bodyPr>
          <a:lstStyle/>
          <a:p>
            <a:pPr marL="0" indent="0">
              <a:buNone/>
            </a:pPr>
            <a:r>
              <a:rPr lang="fr-FR" b="1" dirty="0"/>
              <a:t>PRIORITÉS (lettre de mandat de 2015 du ministre </a:t>
            </a:r>
            <a:r>
              <a:rPr lang="fr-FR" b="1" dirty="0" err="1"/>
              <a:t>Goodale</a:t>
            </a:r>
            <a:r>
              <a:rPr lang="fr-FR" b="1" dirty="0"/>
              <a:t>) : </a:t>
            </a:r>
            <a:endParaRPr lang="en-US" b="1" dirty="0"/>
          </a:p>
          <a:p>
            <a:pPr>
              <a:buFont typeface="Wingdings" panose="05000000000000000000" pitchFamily="2" charset="2"/>
              <a:buChar char="Ø"/>
            </a:pPr>
            <a:r>
              <a:rPr lang="fr-FR" sz="2600" dirty="0"/>
              <a:t>Les efforts </a:t>
            </a:r>
            <a:r>
              <a:rPr lang="fr-FR" sz="2600" b="1" dirty="0">
                <a:solidFill>
                  <a:srgbClr val="FF0000"/>
                </a:solidFill>
              </a:rPr>
              <a:t>antiterrorisme</a:t>
            </a:r>
            <a:r>
              <a:rPr lang="fr-FR" sz="2600" dirty="0"/>
              <a:t>/contre-radicalisation
</a:t>
            </a:r>
            <a:r>
              <a:rPr lang="fr-FR" sz="2600" b="1" dirty="0">
                <a:solidFill>
                  <a:srgbClr val="FF0000"/>
                </a:solidFill>
              </a:rPr>
              <a:t>Infrastructures critiques </a:t>
            </a:r>
            <a:r>
              <a:rPr lang="fr-FR" sz="2600" dirty="0"/>
              <a:t>et cybermenaces
Plan d’action national coordonné sur le </a:t>
            </a:r>
            <a:r>
              <a:rPr lang="fr-FR" sz="2600" b="1" dirty="0">
                <a:solidFill>
                  <a:srgbClr val="FF0000"/>
                </a:solidFill>
              </a:rPr>
              <a:t>trouble de stress post-traumatique</a:t>
            </a:r>
            <a:r>
              <a:rPr lang="fr-FR" sz="2600" dirty="0"/>
              <a:t>
</a:t>
            </a:r>
            <a:r>
              <a:rPr lang="fr-FR" sz="2600" b="1" dirty="0">
                <a:solidFill>
                  <a:srgbClr val="FF0000"/>
                </a:solidFill>
              </a:rPr>
              <a:t>Plans à l’échelle nationale </a:t>
            </a:r>
            <a:r>
              <a:rPr lang="fr-FR" sz="2600" dirty="0"/>
              <a:t>pour les urgences météorologiques et les catastrophes naturelles
</a:t>
            </a:r>
            <a:r>
              <a:rPr lang="fr-FR" sz="2600" b="1" dirty="0">
                <a:solidFill>
                  <a:srgbClr val="FF0000"/>
                </a:solidFill>
              </a:rPr>
              <a:t>Freiner le harcèlement </a:t>
            </a:r>
            <a:r>
              <a:rPr lang="fr-FR" sz="2600" dirty="0"/>
              <a:t>au sein de la GRC et des milieux de travail réglementés
Aborder les lacunes pour les </a:t>
            </a:r>
            <a:r>
              <a:rPr lang="fr-FR" sz="2600" b="1" dirty="0">
                <a:solidFill>
                  <a:srgbClr val="FF0000"/>
                </a:solidFill>
              </a:rPr>
              <a:t>peuples autochtones et ceux qui ont des problèmes de santé mentale</a:t>
            </a:r>
            <a:r>
              <a:rPr lang="fr-FR" sz="2600" dirty="0"/>
              <a:t> dans l’ensemble du système correctionnel fédéral 
</a:t>
            </a:r>
            <a:endParaRPr lang="en-US" sz="2600" dirty="0"/>
          </a:p>
          <a:p>
            <a:pPr>
              <a:buFont typeface="Wingdings" panose="05000000000000000000" pitchFamily="2" charset="2"/>
              <a:buChar char="Ø"/>
            </a:pPr>
            <a:endParaRPr lang="en-US" dirty="0"/>
          </a:p>
          <a:p>
            <a:endParaRPr lang="en-US" dirty="0"/>
          </a:p>
        </p:txBody>
      </p:sp>
      <p:pic>
        <p:nvPicPr>
          <p:cNvPr id="12" name="Content Placeholder 11"/>
          <p:cNvPicPr>
            <a:picLocks noGrp="1" noChangeAspect="1"/>
          </p:cNvPicPr>
          <p:nvPr>
            <p:ph sz="half" idx="2"/>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7715250" y="2849880"/>
            <a:ext cx="3028950" cy="2895599"/>
          </a:xfrm>
        </p:spPr>
      </p:pic>
    </p:spTree>
    <p:extLst>
      <p:ext uri="{BB962C8B-B14F-4D97-AF65-F5344CB8AC3E}">
        <p14:creationId xmlns:p14="http://schemas.microsoft.com/office/powerpoint/2010/main" val="3720970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947928" y="305816"/>
            <a:ext cx="9720072" cy="976884"/>
          </a:xfrm>
        </p:spPr>
        <p:txBody>
          <a:bodyPr/>
          <a:lstStyle/>
          <a:p>
            <a:pPr algn="ctr"/>
            <a:r>
              <a:rPr lang="en-US" dirty="0">
                <a:solidFill>
                  <a:srgbClr val="FF3300"/>
                </a:solidFill>
              </a:rPr>
              <a:t>CONTEXTE DU SESJ</a:t>
            </a:r>
          </a:p>
        </p:txBody>
      </p:sp>
      <p:sp>
        <p:nvSpPr>
          <p:cNvPr id="7" name="Content Placeholder 6"/>
          <p:cNvSpPr>
            <a:spLocks noGrp="1"/>
          </p:cNvSpPr>
          <p:nvPr>
            <p:ph sz="half" idx="1"/>
            <p:custDataLst>
              <p:tags r:id="rId2"/>
            </p:custDataLst>
          </p:nvPr>
        </p:nvSpPr>
        <p:spPr>
          <a:xfrm>
            <a:off x="342900" y="1282700"/>
            <a:ext cx="7213600" cy="5257800"/>
          </a:xfrm>
        </p:spPr>
        <p:txBody>
          <a:bodyPr>
            <a:normAutofit/>
          </a:bodyPr>
          <a:lstStyle/>
          <a:p>
            <a:pPr marL="0" indent="0">
              <a:buNone/>
            </a:pPr>
            <a:r>
              <a:rPr lang="en-US" sz="3200" dirty="0"/>
              <a:t>	  NOTRE BOULOT</a:t>
            </a:r>
          </a:p>
          <a:p>
            <a:pPr marL="457200" indent="-457200">
              <a:buAutoNum type="arabicPeriod"/>
            </a:pPr>
            <a:r>
              <a:rPr lang="fr-FR" sz="2400" dirty="0"/>
              <a:t>Nous avons commandé un </a:t>
            </a:r>
            <a:r>
              <a:rPr lang="fr-FR" sz="2400" b="1" dirty="0">
                <a:solidFill>
                  <a:srgbClr val="FF0000"/>
                </a:solidFill>
              </a:rPr>
              <a:t>Rapport sur les blessures de stress opérationnel</a:t>
            </a:r>
            <a:r>
              <a:rPr lang="fr-FR" sz="2400" dirty="0"/>
              <a:t> révolutionnaire axé sur le traumatisme direct et indirect sur l’ensemble des membres du SESJ (2017)
Nous avons codirigé une </a:t>
            </a:r>
            <a:r>
              <a:rPr lang="fr-FR" sz="2400" b="1" dirty="0">
                <a:solidFill>
                  <a:srgbClr val="FF0000"/>
                </a:solidFill>
              </a:rPr>
              <a:t>enquête unique et conjointe GRC-SESJ </a:t>
            </a:r>
            <a:r>
              <a:rPr lang="fr-FR" sz="2400" dirty="0"/>
              <a:t>sur un incident de harcèlement dans la division « C » (2017)
Nous avons lancé un </a:t>
            </a:r>
            <a:r>
              <a:rPr lang="fr-FR" sz="2400" b="1" dirty="0">
                <a:solidFill>
                  <a:srgbClr val="FF0000"/>
                </a:solidFill>
              </a:rPr>
              <a:t>sondage fédéral sur les agents de libération conditionnelle</a:t>
            </a:r>
            <a:r>
              <a:rPr lang="fr-FR" sz="2400" dirty="0"/>
              <a:t> (2018) avec l’intention de le publier d’ici la fin juin 2019</a:t>
            </a:r>
            <a:endParaRPr lang="en-US" sz="2400" dirty="0"/>
          </a:p>
          <a:p>
            <a:endParaRPr lang="en-US" dirty="0"/>
          </a:p>
        </p:txBody>
      </p:sp>
      <p:pic>
        <p:nvPicPr>
          <p:cNvPr id="4" name="Content Placeholder 3"/>
          <p:cNvPicPr>
            <a:picLocks noGrp="1" noChangeAspect="1"/>
          </p:cNvPicPr>
          <p:nvPr>
            <p:ph sz="half" idx="2"/>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7912100" y="1562100"/>
            <a:ext cx="3886200" cy="4383088"/>
          </a:xfrm>
        </p:spPr>
      </p:pic>
    </p:spTree>
    <p:extLst>
      <p:ext uri="{BB962C8B-B14F-4D97-AF65-F5344CB8AC3E}">
        <p14:creationId xmlns:p14="http://schemas.microsoft.com/office/powerpoint/2010/main" val="2507543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947928" y="305816"/>
            <a:ext cx="9720072" cy="976884"/>
          </a:xfrm>
        </p:spPr>
        <p:txBody>
          <a:bodyPr/>
          <a:lstStyle/>
          <a:p>
            <a:pPr algn="ctr"/>
            <a:r>
              <a:rPr lang="en-US" dirty="0">
                <a:solidFill>
                  <a:srgbClr val="FF3300"/>
                </a:solidFill>
              </a:rPr>
              <a:t>CONTEXTE DU SESJ</a:t>
            </a:r>
          </a:p>
        </p:txBody>
      </p:sp>
      <p:sp>
        <p:nvSpPr>
          <p:cNvPr id="7" name="Content Placeholder 6"/>
          <p:cNvSpPr>
            <a:spLocks noGrp="1"/>
          </p:cNvSpPr>
          <p:nvPr>
            <p:ph sz="half" idx="1"/>
            <p:custDataLst>
              <p:tags r:id="rId2"/>
            </p:custDataLst>
          </p:nvPr>
        </p:nvSpPr>
        <p:spPr>
          <a:xfrm>
            <a:off x="342900" y="1282700"/>
            <a:ext cx="5118100" cy="5257800"/>
          </a:xfrm>
        </p:spPr>
        <p:txBody>
          <a:bodyPr>
            <a:normAutofit fontScale="85000" lnSpcReduction="20000"/>
          </a:bodyPr>
          <a:lstStyle/>
          <a:p>
            <a:pPr marL="179388" indent="-179388">
              <a:buNone/>
              <a:tabLst>
                <a:tab pos="179388" algn="l"/>
              </a:tabLst>
            </a:pPr>
            <a:r>
              <a:rPr lang="en-US" sz="3200" dirty="0"/>
              <a:t>	</a:t>
            </a:r>
            <a:r>
              <a:rPr lang="en-US" sz="3500" dirty="0"/>
              <a:t>NOTRE BOULOT</a:t>
            </a:r>
          </a:p>
          <a:p>
            <a:pPr marL="261938" indent="-261938">
              <a:buNone/>
              <a:tabLst>
                <a:tab pos="261938" algn="l"/>
              </a:tabLst>
            </a:pPr>
            <a:r>
              <a:rPr lang="fr-FR" sz="2800" dirty="0"/>
              <a:t>1.	Nous avons convoqué une </a:t>
            </a:r>
            <a:r>
              <a:rPr lang="fr-FR" sz="2800" b="1" dirty="0">
                <a:solidFill>
                  <a:srgbClr val="FF0000"/>
                </a:solidFill>
              </a:rPr>
              <a:t>table ronde autochtone dirigée par le SESJ au sein des services correctionnels </a:t>
            </a:r>
            <a:r>
              <a:rPr lang="fr-FR" sz="2800" dirty="0"/>
              <a:t>(2018)
2.	Nous avons accueilli </a:t>
            </a:r>
            <a:r>
              <a:rPr lang="fr-FR" sz="2800" b="1" dirty="0">
                <a:solidFill>
                  <a:srgbClr val="FF0000"/>
                </a:solidFill>
              </a:rPr>
              <a:t>deux dialogues clés du SESJ </a:t>
            </a:r>
            <a:r>
              <a:rPr lang="fr-FR" sz="2800" dirty="0"/>
              <a:t>avec la commissaire de la GRC et le ministre de la Sécurité publique, Ralph </a:t>
            </a:r>
            <a:r>
              <a:rPr lang="fr-FR" sz="2800" dirty="0" err="1"/>
              <a:t>Goodale</a:t>
            </a:r>
            <a:r>
              <a:rPr lang="fr-FR" sz="2800" dirty="0"/>
              <a:t> (2019) + 3e à l’automne
3.	Législation de révision de </a:t>
            </a:r>
            <a:r>
              <a:rPr lang="fr-FR" sz="2800" b="1" dirty="0">
                <a:solidFill>
                  <a:srgbClr val="FF0000"/>
                </a:solidFill>
              </a:rPr>
              <a:t>l’isolement préventif (isolement cellulaire)</a:t>
            </a:r>
            <a:r>
              <a:rPr lang="fr-FR" sz="2800" dirty="0"/>
              <a:t>
4.	Lancement d’une enquête sur </a:t>
            </a:r>
            <a:r>
              <a:rPr lang="fr-FR" sz="2800" b="1" dirty="0">
                <a:solidFill>
                  <a:srgbClr val="FF0000"/>
                </a:solidFill>
              </a:rPr>
              <a:t>l’intimidation et le harcèlement en milieu de travail</a:t>
            </a:r>
            <a:r>
              <a:rPr lang="fr-FR" sz="2800" dirty="0"/>
              <a:t>
</a:t>
            </a:r>
            <a:endParaRPr lang="en-US" sz="2800" dirty="0"/>
          </a:p>
          <a:p>
            <a:pPr marL="0" indent="0">
              <a:buNone/>
            </a:pPr>
            <a:endParaRPr lang="en-US" sz="2800" b="1" dirty="0">
              <a:solidFill>
                <a:srgbClr val="FF3300"/>
              </a:solidFill>
            </a:endParaRPr>
          </a:p>
          <a:p>
            <a:pPr>
              <a:buFont typeface="Wingdings" panose="05000000000000000000" pitchFamily="2" charset="2"/>
              <a:buChar char="Ø"/>
            </a:pPr>
            <a:endParaRPr lang="en-US" dirty="0"/>
          </a:p>
          <a:p>
            <a:endParaRPr lang="en-US" dirty="0"/>
          </a:p>
        </p:txBody>
      </p:sp>
      <p:pic>
        <p:nvPicPr>
          <p:cNvPr id="5" name="Content Placeholder 4"/>
          <p:cNvPicPr>
            <a:picLocks noGrp="1" noChangeAspect="1"/>
          </p:cNvPicPr>
          <p:nvPr>
            <p:ph sz="half" idx="2"/>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5989638" y="1534886"/>
            <a:ext cx="5489348" cy="4702628"/>
          </a:xfrm>
        </p:spPr>
      </p:pic>
    </p:spTree>
    <p:extLst>
      <p:ext uri="{BB962C8B-B14F-4D97-AF65-F5344CB8AC3E}">
        <p14:creationId xmlns:p14="http://schemas.microsoft.com/office/powerpoint/2010/main" val="551249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1024128" y="343916"/>
            <a:ext cx="9720072" cy="1499616"/>
          </a:xfrm>
        </p:spPr>
        <p:txBody>
          <a:bodyPr/>
          <a:lstStyle/>
          <a:p>
            <a:r>
              <a:rPr lang="en-US" dirty="0">
                <a:solidFill>
                  <a:srgbClr val="FF3300"/>
                </a:solidFill>
              </a:rPr>
              <a:t>QUELLE EST L’HISTOIRE DU SESJ?</a:t>
            </a:r>
          </a:p>
        </p:txBody>
      </p:sp>
      <p:sp>
        <p:nvSpPr>
          <p:cNvPr id="7" name="Content Placeholder 6"/>
          <p:cNvSpPr>
            <a:spLocks noGrp="1"/>
          </p:cNvSpPr>
          <p:nvPr>
            <p:ph sz="half" idx="1"/>
            <p:custDataLst>
              <p:tags r:id="rId2"/>
            </p:custDataLst>
          </p:nvPr>
        </p:nvSpPr>
        <p:spPr>
          <a:xfrm>
            <a:off x="1024128" y="1703672"/>
            <a:ext cx="5405548" cy="4605688"/>
          </a:xfrm>
          <a:ln w="9525">
            <a:solidFill>
              <a:schemeClr val="tx1"/>
            </a:solidFill>
          </a:ln>
        </p:spPr>
        <p:txBody>
          <a:bodyPr>
            <a:normAutofit fontScale="92500"/>
          </a:bodyPr>
          <a:lstStyle/>
          <a:p>
            <a:pPr>
              <a:buFont typeface="Wingdings" panose="05000000000000000000" pitchFamily="2" charset="2"/>
              <a:buChar char="Ø"/>
            </a:pPr>
            <a:r>
              <a:rPr lang="fr-FR" sz="2400" dirty="0"/>
              <a:t>Un syndicat de la fonction publique fédérale de 16 000 personnes dans 18 ministères fédéraux qui </a:t>
            </a:r>
            <a:r>
              <a:rPr lang="fr-FR" sz="2400" b="1" dirty="0">
                <a:solidFill>
                  <a:srgbClr val="FF0000"/>
                </a:solidFill>
              </a:rPr>
              <a:t>assurent la sécurité des Canadiens</a:t>
            </a:r>
            <a:r>
              <a:rPr lang="fr-FR" sz="2400" dirty="0"/>
              <a:t>
Les membres du SESJ sont les </a:t>
            </a:r>
            <a:r>
              <a:rPr lang="fr-FR" sz="2400" b="1" dirty="0">
                <a:solidFill>
                  <a:srgbClr val="FF0000"/>
                </a:solidFill>
              </a:rPr>
              <a:t>« gardiens » </a:t>
            </a:r>
            <a:r>
              <a:rPr lang="fr-FR" sz="2400" dirty="0"/>
              <a:t>de la sécurité publique, mais nous </a:t>
            </a:r>
            <a:r>
              <a:rPr lang="fr-FR" sz="2400" b="1" dirty="0">
                <a:solidFill>
                  <a:srgbClr val="FF0000"/>
                </a:solidFill>
              </a:rPr>
              <a:t>travaillons souvent dans l’ombre des premiers intervenants, des gardes correctionnels, des juges et des avocats... Nous jouons des rôles de soutien et/ou clés dans la distribution</a:t>
            </a:r>
            <a:r>
              <a:rPr lang="fr-FR" sz="2400" dirty="0"/>
              <a:t>
La tâche consistant à assurer la sécurité des Canadiens est lourde de défis et nos membres ne sont pas toujours appuyés au travail</a:t>
            </a:r>
            <a:endParaRPr lang="en-US" sz="2400" dirty="0"/>
          </a:p>
          <a:p>
            <a:pPr>
              <a:buFont typeface="Wingdings" panose="05000000000000000000" pitchFamily="2" charset="2"/>
              <a:buChar char="Ø"/>
            </a:pPr>
            <a:endParaRPr lang="en-US" dirty="0"/>
          </a:p>
          <a:p>
            <a:pPr>
              <a:buFont typeface="Wingdings" panose="05000000000000000000" pitchFamily="2" charset="2"/>
              <a:buChar char="Ø"/>
            </a:pPr>
            <a:endParaRPr lang="en-US" dirty="0"/>
          </a:p>
          <a:p>
            <a:endParaRPr lang="en-US" dirty="0"/>
          </a:p>
        </p:txBody>
      </p:sp>
      <p:pic>
        <p:nvPicPr>
          <p:cNvPr id="10" name="Content Placeholder 9"/>
          <p:cNvPicPr>
            <a:picLocks noGrp="1" noChangeAspect="1"/>
          </p:cNvPicPr>
          <p:nvPr>
            <p:ph sz="half" idx="2"/>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7070725" y="2261362"/>
            <a:ext cx="4054475" cy="3630168"/>
          </a:xfrm>
        </p:spPr>
      </p:pic>
      <p:sp>
        <p:nvSpPr>
          <p:cNvPr id="4" name="Rectangle 3"/>
          <p:cNvSpPr/>
          <p:nvPr>
            <p:custDataLst>
              <p:tags r:id="rId4"/>
            </p:custDataLst>
          </p:nvPr>
        </p:nvSpPr>
        <p:spPr>
          <a:xfrm>
            <a:off x="7412671" y="-718066"/>
            <a:ext cx="1786258" cy="369332"/>
          </a:xfrm>
          <a:prstGeom prst="rect">
            <a:avLst/>
          </a:prstGeom>
        </p:spPr>
        <p:txBody>
          <a:bodyPr wrap="none">
            <a:spAutoFit/>
          </a:bodyPr>
          <a:lstStyle/>
          <a:p>
            <a:pPr algn="ctr"/>
            <a:r>
              <a:rPr lang="en-US" dirty="0">
                <a:solidFill>
                  <a:srgbClr val="FF3300"/>
                </a:solidFill>
              </a:rPr>
              <a:t>What’s our story?</a:t>
            </a:r>
          </a:p>
        </p:txBody>
      </p:sp>
    </p:spTree>
    <p:extLst>
      <p:ext uri="{BB962C8B-B14F-4D97-AF65-F5344CB8AC3E}">
        <p14:creationId xmlns:p14="http://schemas.microsoft.com/office/powerpoint/2010/main" val="2789057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fontScale="90000"/>
          </a:bodyPr>
          <a:lstStyle/>
          <a:p>
            <a:br>
              <a:rPr lang="fr-FR" dirty="0">
                <a:solidFill>
                  <a:srgbClr val="FF3300"/>
                </a:solidFill>
              </a:rPr>
            </a:br>
            <a:r>
              <a:rPr lang="fr-FR" dirty="0">
                <a:solidFill>
                  <a:srgbClr val="FF3300"/>
                </a:solidFill>
              </a:rPr>
              <a:t>DIFFICULTÉS à raconter notre histoire
</a:t>
            </a:r>
            <a:endParaRPr lang="en-US" dirty="0">
              <a:solidFill>
                <a:srgbClr val="FF3300"/>
              </a:solidFill>
            </a:endParaRPr>
          </a:p>
        </p:txBody>
      </p:sp>
      <p:sp>
        <p:nvSpPr>
          <p:cNvPr id="3" name="Content Placeholder 2"/>
          <p:cNvSpPr>
            <a:spLocks noGrp="1"/>
          </p:cNvSpPr>
          <p:nvPr>
            <p:ph sz="half" idx="1"/>
            <p:custDataLst>
              <p:tags r:id="rId2"/>
            </p:custDataLst>
          </p:nvPr>
        </p:nvSpPr>
        <p:spPr>
          <a:xfrm>
            <a:off x="1024128" y="1866900"/>
            <a:ext cx="5630672" cy="4442460"/>
          </a:xfrm>
          <a:ln>
            <a:solidFill>
              <a:srgbClr val="FF3300"/>
            </a:solidFill>
          </a:ln>
        </p:spPr>
        <p:txBody>
          <a:bodyPr>
            <a:normAutofit fontScale="92500"/>
          </a:bodyPr>
          <a:lstStyle/>
          <a:p>
            <a:pPr marL="457200" indent="-457200">
              <a:buAutoNum type="arabicPeriod"/>
            </a:pPr>
            <a:r>
              <a:rPr lang="fr-FR" dirty="0"/>
              <a:t>Nous avons </a:t>
            </a:r>
            <a:r>
              <a:rPr lang="fr-FR" b="1" dirty="0">
                <a:solidFill>
                  <a:srgbClr val="FF0000"/>
                </a:solidFill>
              </a:rPr>
              <a:t>beaucoup de récits à partager!</a:t>
            </a:r>
            <a:r>
              <a:rPr lang="fr-FR" dirty="0"/>
              <a:t>
Plusieurs de nos membres sont vraiment </a:t>
            </a:r>
            <a:r>
              <a:rPr lang="fr-FR" b="1" dirty="0">
                <a:solidFill>
                  <a:srgbClr val="FF0000"/>
                </a:solidFill>
              </a:rPr>
              <a:t>« dans les coulisses »</a:t>
            </a:r>
            <a:r>
              <a:rPr lang="fr-FR" dirty="0"/>
              <a:t>
Nos membres </a:t>
            </a:r>
            <a:r>
              <a:rPr lang="fr-FR" b="1" dirty="0">
                <a:solidFill>
                  <a:srgbClr val="FF0000"/>
                </a:solidFill>
              </a:rPr>
              <a:t>ne jouissent pas toujours du statut dont d’autres employés de haut rang jouissent</a:t>
            </a:r>
            <a:r>
              <a:rPr lang="fr-FR" dirty="0"/>
              <a:t> au sein de la fonction publique ou des organismes fédéraux (GRC, SCC, Poursuites pénales, tribunaux)
Le SESJ est toujours </a:t>
            </a:r>
            <a:r>
              <a:rPr lang="fr-FR" b="1" dirty="0">
                <a:solidFill>
                  <a:srgbClr val="FF0000"/>
                </a:solidFill>
              </a:rPr>
              <a:t>un petit poisson dans un grand étang</a:t>
            </a:r>
            <a:r>
              <a:rPr lang="fr-FR" dirty="0"/>
              <a:t> dans la politicaillerie ottavienne/la marque du SESJ est relativement nouvelle
Le paysage au sein des ministères/organismes </a:t>
            </a:r>
            <a:r>
              <a:rPr lang="fr-FR" b="1" dirty="0">
                <a:solidFill>
                  <a:srgbClr val="FF0000"/>
                </a:solidFill>
              </a:rPr>
              <a:t>évolue rapidement</a:t>
            </a:r>
            <a:endParaRPr lang="en-US" b="1" dirty="0">
              <a:solidFill>
                <a:srgbClr val="FF0000"/>
              </a:solidFill>
            </a:endParaRPr>
          </a:p>
          <a:p>
            <a:pPr marL="457200" indent="-457200">
              <a:buAutoNum type="arabicPeriod"/>
            </a:pPr>
            <a:endParaRPr lang="en-US" dirty="0"/>
          </a:p>
          <a:p>
            <a:pPr>
              <a:buFont typeface="Wingdings" panose="05000000000000000000" pitchFamily="2" charset="2"/>
              <a:buChar char="Ø"/>
            </a:pPr>
            <a:endParaRPr lang="en-US" dirty="0"/>
          </a:p>
        </p:txBody>
      </p:sp>
      <p:pic>
        <p:nvPicPr>
          <p:cNvPr id="5" name="Content Placeholder 4"/>
          <p:cNvPicPr>
            <a:picLocks noGrp="1" noChangeAspect="1"/>
          </p:cNvPicPr>
          <p:nvPr>
            <p:ph sz="half" idx="2"/>
            <p:custDataLst>
              <p:tags r:id="rId3"/>
            </p:custDataLst>
          </p:nvPr>
        </p:nvPicPr>
        <p:blipFill>
          <a:blip r:embed="rId5">
            <a:extLst>
              <a:ext uri="{28A0092B-C50C-407E-A947-70E740481C1C}">
                <a14:useLocalDpi xmlns:a14="http://schemas.microsoft.com/office/drawing/2010/main" val="0"/>
              </a:ext>
            </a:extLst>
          </a:blip>
          <a:stretch>
            <a:fillRect/>
          </a:stretch>
        </p:blipFill>
        <p:spPr>
          <a:xfrm>
            <a:off x="7150100" y="1866900"/>
            <a:ext cx="4419600" cy="4254499"/>
          </a:xfrm>
        </p:spPr>
      </p:pic>
    </p:spTree>
    <p:extLst>
      <p:ext uri="{BB962C8B-B14F-4D97-AF65-F5344CB8AC3E}">
        <p14:creationId xmlns:p14="http://schemas.microsoft.com/office/powerpoint/2010/main" val="2938119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024128" y="585216"/>
            <a:ext cx="9720072" cy="1166582"/>
          </a:xfrm>
        </p:spPr>
        <p:txBody>
          <a:bodyPr>
            <a:normAutofit fontScale="90000"/>
          </a:bodyPr>
          <a:lstStyle/>
          <a:p>
            <a:br>
              <a:rPr lang="fr-FR" dirty="0">
                <a:solidFill>
                  <a:srgbClr val="FF3300"/>
                </a:solidFill>
              </a:rPr>
            </a:br>
            <a:r>
              <a:rPr lang="fr-FR" dirty="0">
                <a:solidFill>
                  <a:srgbClr val="FF3300"/>
                </a:solidFill>
              </a:rPr>
              <a:t>Bonnes nouvelles AU SUJET de notre histoire
</a:t>
            </a:r>
            <a:endParaRPr lang="en-US" dirty="0">
              <a:solidFill>
                <a:srgbClr val="FF3300"/>
              </a:solidFill>
            </a:endParaRPr>
          </a:p>
        </p:txBody>
      </p:sp>
      <p:sp>
        <p:nvSpPr>
          <p:cNvPr id="3" name="Content Placeholder 2"/>
          <p:cNvSpPr>
            <a:spLocks noGrp="1"/>
          </p:cNvSpPr>
          <p:nvPr>
            <p:ph sz="half" idx="1"/>
            <p:custDataLst>
              <p:tags r:id="rId2"/>
            </p:custDataLst>
          </p:nvPr>
        </p:nvSpPr>
        <p:spPr>
          <a:xfrm>
            <a:off x="1024128" y="1866900"/>
            <a:ext cx="5630672" cy="4442460"/>
          </a:xfrm>
          <a:ln>
            <a:solidFill>
              <a:srgbClr val="FF3300"/>
            </a:solidFill>
          </a:ln>
        </p:spPr>
        <p:txBody>
          <a:bodyPr>
            <a:normAutofit fontScale="92500"/>
          </a:bodyPr>
          <a:lstStyle/>
          <a:p>
            <a:pPr marL="457200" indent="-457200">
              <a:buAutoNum type="arabicPeriod"/>
            </a:pPr>
            <a:r>
              <a:rPr lang="fr-FR" sz="2400" dirty="0"/>
              <a:t>Nous avons </a:t>
            </a:r>
            <a:r>
              <a:rPr lang="fr-FR" sz="2400" b="1" cap="all" dirty="0">
                <a:solidFill>
                  <a:srgbClr val="FF0000"/>
                </a:solidFill>
              </a:rPr>
              <a:t>d’excellentes histoires </a:t>
            </a:r>
            <a:r>
              <a:rPr lang="fr-FR" sz="2400" dirty="0"/>
              <a:t>à partager!
Il y a </a:t>
            </a:r>
            <a:r>
              <a:rPr lang="fr-FR" sz="2400" b="1" dirty="0">
                <a:solidFill>
                  <a:srgbClr val="FF0000"/>
                </a:solidFill>
              </a:rPr>
              <a:t>beaucoup en jeu </a:t>
            </a:r>
            <a:r>
              <a:rPr lang="fr-FR" sz="2400" dirty="0"/>
              <a:t>quand il s’agit de la sécurité publique... facile à accrocher les gens. 
Les Canadiens se soucient </a:t>
            </a:r>
            <a:r>
              <a:rPr lang="fr-FR" sz="2400" b="1" dirty="0">
                <a:solidFill>
                  <a:srgbClr val="FF0000"/>
                </a:solidFill>
              </a:rPr>
              <a:t>de l’équité et du bon gouvernement</a:t>
            </a:r>
            <a:r>
              <a:rPr lang="fr-FR" sz="2400" dirty="0"/>
              <a:t>
Beaucoup de nos problèmes </a:t>
            </a:r>
            <a:r>
              <a:rPr lang="fr-FR" sz="2400" b="1" dirty="0">
                <a:solidFill>
                  <a:srgbClr val="FF0000"/>
                </a:solidFill>
              </a:rPr>
              <a:t>transcendent les lignes normales entre partis</a:t>
            </a:r>
            <a:r>
              <a:rPr lang="fr-FR" sz="2400" dirty="0"/>
              <a:t>
Le contexte au sein des ministères/organismes </a:t>
            </a:r>
            <a:r>
              <a:rPr lang="fr-FR" sz="2400" b="1" dirty="0">
                <a:solidFill>
                  <a:srgbClr val="FF0000"/>
                </a:solidFill>
              </a:rPr>
              <a:t>évolue rapidement</a:t>
            </a:r>
            <a:endParaRPr lang="en-US" sz="2400" dirty="0"/>
          </a:p>
          <a:p>
            <a:pPr marL="457200" indent="-457200">
              <a:buAutoNum type="arabicPeriod"/>
            </a:pPr>
            <a:endParaRPr lang="en-US" b="1" dirty="0">
              <a:solidFill>
                <a:srgbClr val="FF3300"/>
              </a:solidFill>
            </a:endParaRPr>
          </a:p>
          <a:p>
            <a:pPr marL="457200" indent="-457200">
              <a:buAutoNum type="arabicPeriod"/>
            </a:pPr>
            <a:endParaRPr lang="en-US" dirty="0"/>
          </a:p>
          <a:p>
            <a:pPr>
              <a:buFont typeface="Wingdings" panose="05000000000000000000" pitchFamily="2" charset="2"/>
              <a:buChar char="Ø"/>
            </a:pPr>
            <a:endParaRPr lang="en-US" dirty="0"/>
          </a:p>
        </p:txBody>
      </p:sp>
      <p:pic>
        <p:nvPicPr>
          <p:cNvPr id="8" name="Content Placeholder 7"/>
          <p:cNvPicPr>
            <a:picLocks noGrp="1" noChangeAspect="1"/>
          </p:cNvPicPr>
          <p:nvPr>
            <p:ph sz="half" idx="2"/>
            <p:custDataLst>
              <p:tags r:id="rId3"/>
            </p:custDataLst>
          </p:nvPr>
        </p:nvPicPr>
        <p:blipFill>
          <a:blip r:embed="rId5">
            <a:extLst>
              <a:ext uri="{28A0092B-C50C-407E-A947-70E740481C1C}">
                <a14:useLocalDpi xmlns:a14="http://schemas.microsoft.com/office/drawing/2010/main" val="0"/>
              </a:ext>
            </a:extLst>
          </a:blip>
          <a:stretch>
            <a:fillRect/>
          </a:stretch>
        </p:blipFill>
        <p:spPr>
          <a:xfrm>
            <a:off x="6904038" y="2173328"/>
            <a:ext cx="4754562" cy="3536868"/>
          </a:xfrm>
        </p:spPr>
      </p:pic>
    </p:spTree>
    <p:extLst>
      <p:ext uri="{BB962C8B-B14F-4D97-AF65-F5344CB8AC3E}">
        <p14:creationId xmlns:p14="http://schemas.microsoft.com/office/powerpoint/2010/main" val="42705667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024128" y="194310"/>
            <a:ext cx="9720072" cy="1890522"/>
          </a:xfrm>
        </p:spPr>
        <p:txBody>
          <a:bodyPr/>
          <a:lstStyle/>
          <a:p>
            <a:pPr algn="ctr"/>
            <a:r>
              <a:rPr lang="en-US" dirty="0">
                <a:solidFill>
                  <a:srgbClr val="FF3300"/>
                </a:solidFill>
              </a:rPr>
              <a:t>QUEL EST LE DRAME QUI NOUS MOBILISE?</a:t>
            </a:r>
          </a:p>
        </p:txBody>
      </p:sp>
      <p:sp>
        <p:nvSpPr>
          <p:cNvPr id="3" name="Content Placeholder 2"/>
          <p:cNvSpPr>
            <a:spLocks noGrp="1"/>
          </p:cNvSpPr>
          <p:nvPr>
            <p:ph sz="half" idx="1"/>
            <p:custDataLst>
              <p:tags r:id="rId2"/>
            </p:custDataLst>
          </p:nvPr>
        </p:nvSpPr>
        <p:spPr>
          <a:xfrm>
            <a:off x="1151128" y="1638300"/>
            <a:ext cx="6087872" cy="4876800"/>
          </a:xfrm>
          <a:ln>
            <a:solidFill>
              <a:srgbClr val="FF3300"/>
            </a:solidFill>
          </a:ln>
        </p:spPr>
        <p:txBody>
          <a:bodyPr>
            <a:normAutofit fontScale="92500" lnSpcReduction="10000"/>
          </a:bodyPr>
          <a:lstStyle/>
          <a:p>
            <a:pPr>
              <a:buFont typeface="Wingdings" panose="05000000000000000000" pitchFamily="2" charset="2"/>
              <a:buChar char="Ø"/>
            </a:pPr>
            <a:r>
              <a:rPr lang="fr-FR" sz="2400" dirty="0"/>
              <a:t>Trois grands thèmes (3R)? : </a:t>
            </a:r>
          </a:p>
          <a:p>
            <a:pPr>
              <a:buFont typeface="Wingdings" panose="05000000000000000000" pitchFamily="2" charset="2"/>
              <a:buChar char="Ø"/>
            </a:pPr>
            <a:r>
              <a:rPr lang="fr-FR" sz="3200" dirty="0">
                <a:solidFill>
                  <a:srgbClr val="FF3300"/>
                </a:solidFill>
              </a:rPr>
              <a:t>Nos membres : </a:t>
            </a:r>
            <a:r>
              <a:rPr lang="fr-FR" sz="2400" dirty="0"/>
              <a:t>
Permettent </a:t>
            </a:r>
            <a:r>
              <a:rPr lang="fr-FR" sz="2400" b="1" dirty="0">
                <a:solidFill>
                  <a:srgbClr val="FF0000"/>
                </a:solidFill>
              </a:rPr>
              <a:t>une réponse rapide et robuste </a:t>
            </a:r>
            <a:r>
              <a:rPr lang="fr-FR" sz="2400" dirty="0"/>
              <a:t>aux défis de sécurité communautaire et aux crises (GRC, SCC et plus encore)
 Nous conservons et restaurons l’infrastructure </a:t>
            </a:r>
            <a:r>
              <a:rPr lang="fr-FR" sz="2400" b="1" dirty="0">
                <a:solidFill>
                  <a:srgbClr val="FF0000"/>
                </a:solidFill>
              </a:rPr>
              <a:t>de sécurité publique et de justice pénale, de la police aux tribunaux aux prisons aux organes de contrôle </a:t>
            </a:r>
            <a:r>
              <a:rPr lang="fr-FR" sz="2400" dirty="0"/>
              <a:t>(poursuites pénales, tribunaux, sécurité de l’information, surveillance civile)
Gérer activement le risque et appuyer la rédemption/ réhabilitation des personnes incarcérées prises dans le système de justice pénale
</a:t>
            </a:r>
            <a:endParaRPr lang="en-US" sz="2400" dirty="0"/>
          </a:p>
          <a:p>
            <a:endParaRPr lang="en-US" dirty="0"/>
          </a:p>
        </p:txBody>
      </p:sp>
      <p:pic>
        <p:nvPicPr>
          <p:cNvPr id="5" name="Content Placeholder 4"/>
          <p:cNvPicPr>
            <a:picLocks noGrp="1" noChangeAspect="1"/>
          </p:cNvPicPr>
          <p:nvPr>
            <p:ph sz="half" idx="2"/>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7490460" y="2384212"/>
            <a:ext cx="3977640" cy="3536868"/>
          </a:xfrm>
        </p:spPr>
      </p:pic>
    </p:spTree>
    <p:extLst>
      <p:ext uri="{BB962C8B-B14F-4D97-AF65-F5344CB8AC3E}">
        <p14:creationId xmlns:p14="http://schemas.microsoft.com/office/powerpoint/2010/main" val="1379877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pPr algn="ctr"/>
            <a:r>
              <a:rPr lang="en-US" dirty="0" err="1">
                <a:solidFill>
                  <a:srgbClr val="FF3300"/>
                </a:solidFill>
              </a:rPr>
              <a:t>ConverSION</a:t>
            </a:r>
            <a:r>
              <a:rPr lang="en-US" dirty="0">
                <a:solidFill>
                  <a:srgbClr val="FF3300"/>
                </a:solidFill>
              </a:rPr>
              <a:t> DES REVENDICATIONS </a:t>
            </a:r>
            <a:r>
              <a:rPr lang="en-US" dirty="0" err="1">
                <a:solidFill>
                  <a:srgbClr val="FF3300"/>
                </a:solidFill>
              </a:rPr>
              <a:t>en</a:t>
            </a:r>
            <a:r>
              <a:rPr lang="en-US" dirty="0">
                <a:solidFill>
                  <a:srgbClr val="FF3300"/>
                </a:solidFill>
              </a:rPr>
              <a:t> </a:t>
            </a:r>
            <a:r>
              <a:rPr lang="en-US" dirty="0" err="1">
                <a:solidFill>
                  <a:srgbClr val="FF3300"/>
                </a:solidFill>
              </a:rPr>
              <a:t>victoires</a:t>
            </a:r>
            <a:r>
              <a:rPr lang="en-US" dirty="0">
                <a:solidFill>
                  <a:srgbClr val="FF3300"/>
                </a:solidFill>
              </a:rPr>
              <a:t>
</a:t>
            </a:r>
          </a:p>
        </p:txBody>
      </p:sp>
      <p:sp>
        <p:nvSpPr>
          <p:cNvPr id="3" name="Content Placeholder 2"/>
          <p:cNvSpPr>
            <a:spLocks noGrp="1"/>
          </p:cNvSpPr>
          <p:nvPr>
            <p:ph sz="half" idx="1"/>
            <p:custDataLst>
              <p:tags r:id="rId2"/>
            </p:custDataLst>
          </p:nvPr>
        </p:nvSpPr>
        <p:spPr>
          <a:xfrm>
            <a:off x="1024128" y="1812471"/>
            <a:ext cx="5784886" cy="4496889"/>
          </a:xfrm>
        </p:spPr>
        <p:txBody>
          <a:bodyPr>
            <a:normAutofit fontScale="77500" lnSpcReduction="20000"/>
          </a:bodyPr>
          <a:lstStyle/>
          <a:p>
            <a:r>
              <a:rPr lang="fr-FR" sz="2800" dirty="0"/>
              <a:t>Le SESJ s’est principalement concentré sur :
</a:t>
            </a:r>
            <a:r>
              <a:rPr lang="fr-FR" sz="2800" dirty="0">
                <a:solidFill>
                  <a:srgbClr val="FF0000"/>
                </a:solidFill>
              </a:rPr>
              <a:t>1. </a:t>
            </a:r>
            <a:r>
              <a:rPr lang="fr-FR" sz="2800" dirty="0"/>
              <a:t>Des </a:t>
            </a:r>
            <a:r>
              <a:rPr lang="fr-FR" sz="2800" dirty="0">
                <a:solidFill>
                  <a:srgbClr val="FF0000"/>
                </a:solidFill>
              </a:rPr>
              <a:t>investissements financiers plus </a:t>
            </a:r>
            <a:r>
              <a:rPr lang="fr-FR" sz="2800" dirty="0"/>
              <a:t>nombreux/diversifiés dans les ministères/organismes pour s’assurer qu’il y a suffisamment de ressources humaines/systèmes pour que nos membres puissent bien faire leur travail 
</a:t>
            </a:r>
            <a:r>
              <a:rPr lang="fr-FR" sz="2800" dirty="0">
                <a:solidFill>
                  <a:srgbClr val="FF0000"/>
                </a:solidFill>
              </a:rPr>
              <a:t>2. De meilleures approches de gestion </a:t>
            </a:r>
            <a:r>
              <a:rPr lang="fr-FR" sz="2800" dirty="0"/>
              <a:t>qui reconnaissent le rôle unique et inestimable de nos membres 
</a:t>
            </a:r>
            <a:r>
              <a:rPr lang="fr-FR" sz="2800" dirty="0">
                <a:solidFill>
                  <a:srgbClr val="FF0000"/>
                </a:solidFill>
              </a:rPr>
              <a:t>3. L’amélioration de la formation et des protocoles sur </a:t>
            </a:r>
            <a:r>
              <a:rPr lang="fr-FR" sz="2800" dirty="0"/>
              <a:t>le harcèlement/l’intimidation/la prévention des blessures de stress opérationnel/la culture organisationnelle
</a:t>
            </a:r>
            <a:endParaRPr lang="en-US" sz="2800" dirty="0"/>
          </a:p>
          <a:p>
            <a:endParaRPr lang="en-US" dirty="0"/>
          </a:p>
        </p:txBody>
      </p:sp>
      <p:pic>
        <p:nvPicPr>
          <p:cNvPr id="7" name="Content Placeholder 6"/>
          <p:cNvPicPr>
            <a:picLocks noGrp="1" noChangeAspect="1"/>
          </p:cNvPicPr>
          <p:nvPr>
            <p:ph sz="half" idx="2"/>
            <p:custDataLst>
              <p:tags r:id="rId3"/>
            </p:custDataLst>
          </p:nvPr>
        </p:nvPicPr>
        <p:blipFill>
          <a:blip r:embed="rId5">
            <a:extLst>
              <a:ext uri="{28A0092B-C50C-407E-A947-70E740481C1C}">
                <a14:useLocalDpi xmlns:a14="http://schemas.microsoft.com/office/drawing/2010/main" val="0"/>
              </a:ext>
            </a:extLst>
          </a:blip>
          <a:stretch>
            <a:fillRect/>
          </a:stretch>
        </p:blipFill>
        <p:spPr>
          <a:xfrm>
            <a:off x="7295356" y="2367644"/>
            <a:ext cx="2991644" cy="3001282"/>
          </a:xfrm>
        </p:spPr>
      </p:pic>
    </p:spTree>
    <p:extLst>
      <p:ext uri="{BB962C8B-B14F-4D97-AF65-F5344CB8AC3E}">
        <p14:creationId xmlns:p14="http://schemas.microsoft.com/office/powerpoint/2010/main" val="1179178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fontScale="90000"/>
          </a:bodyPr>
          <a:lstStyle/>
          <a:p>
            <a:r>
              <a:rPr lang="en-US" dirty="0">
                <a:solidFill>
                  <a:srgbClr val="FF3300"/>
                </a:solidFill>
              </a:rPr>
              <a:t>QUELLES SONT LES 3 PRINCIPALES REVENDICATIONS DU SESJ EN PÉRIODE PRÉÉLECTORALE?</a:t>
            </a:r>
          </a:p>
        </p:txBody>
      </p:sp>
      <p:sp>
        <p:nvSpPr>
          <p:cNvPr id="3" name="Content Placeholder 2"/>
          <p:cNvSpPr>
            <a:spLocks noGrp="1"/>
          </p:cNvSpPr>
          <p:nvPr>
            <p:ph sz="half" idx="1"/>
            <p:custDataLst>
              <p:tags r:id="rId2"/>
            </p:custDataLst>
          </p:nvPr>
        </p:nvSpPr>
        <p:spPr>
          <a:xfrm>
            <a:off x="1024128" y="2463118"/>
            <a:ext cx="6583172" cy="3846241"/>
          </a:xfrm>
        </p:spPr>
        <p:txBody>
          <a:bodyPr>
            <a:normAutofit/>
          </a:bodyPr>
          <a:lstStyle/>
          <a:p>
            <a:r>
              <a:rPr lang="en-US" dirty="0"/>
              <a:t>1. </a:t>
            </a:r>
            <a:r>
              <a:rPr lang="fr-FR" dirty="0"/>
              <a:t>EXEMPLE – </a:t>
            </a:r>
            <a:r>
              <a:rPr lang="fr-FR" u="sng" dirty="0"/>
              <a:t>Investissement à double courant </a:t>
            </a:r>
            <a:r>
              <a:rPr lang="fr-FR" dirty="0"/>
              <a:t>dans le personnel de réadaptation et les possibilités d’apprentissage au Service correctionnel fédéral (attribuer un montant en dollars) – en établissement et dans la collectivité
</a:t>
            </a:r>
            <a:endParaRPr lang="en-US" dirty="0"/>
          </a:p>
          <a:p>
            <a:pPr marL="0" indent="0">
              <a:buNone/>
            </a:pPr>
            <a:r>
              <a:rPr lang="en-US" dirty="0"/>
              <a:t> 2.   </a:t>
            </a:r>
          </a:p>
          <a:p>
            <a:endParaRPr lang="en-US" dirty="0"/>
          </a:p>
          <a:p>
            <a:r>
              <a:rPr lang="en-US" dirty="0"/>
              <a:t>3.</a:t>
            </a:r>
          </a:p>
        </p:txBody>
      </p:sp>
      <p:pic>
        <p:nvPicPr>
          <p:cNvPr id="5" name="Content Placeholder 4"/>
          <p:cNvPicPr>
            <a:picLocks noGrp="1" noChangeAspect="1"/>
          </p:cNvPicPr>
          <p:nvPr>
            <p:ph sz="half" idx="2"/>
            <p:custDataLst>
              <p:tags r:id="rId3"/>
            </p:custDataLst>
          </p:nvPr>
        </p:nvPicPr>
        <p:blipFill>
          <a:blip r:embed="rId5">
            <a:extLst>
              <a:ext uri="{28A0092B-C50C-407E-A947-70E740481C1C}">
                <a14:useLocalDpi xmlns:a14="http://schemas.microsoft.com/office/drawing/2010/main" val="0"/>
              </a:ext>
            </a:extLst>
          </a:blip>
          <a:stretch>
            <a:fillRect/>
          </a:stretch>
        </p:blipFill>
        <p:spPr>
          <a:xfrm>
            <a:off x="7788730" y="2463119"/>
            <a:ext cx="2776990" cy="2468110"/>
          </a:xfrm>
        </p:spPr>
      </p:pic>
    </p:spTree>
    <p:extLst>
      <p:ext uri="{BB962C8B-B14F-4D97-AF65-F5344CB8AC3E}">
        <p14:creationId xmlns:p14="http://schemas.microsoft.com/office/powerpoint/2010/main" val="2605365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A850-AEFB-C847-9BC6-4D55F7BB0B01}"/>
              </a:ext>
            </a:extLst>
          </p:cNvPr>
          <p:cNvSpPr>
            <a:spLocks noGrp="1"/>
          </p:cNvSpPr>
          <p:nvPr>
            <p:ph type="title"/>
            <p:custDataLst>
              <p:tags r:id="rId1"/>
            </p:custDataLst>
          </p:nvPr>
        </p:nvSpPr>
        <p:spPr>
          <a:xfrm>
            <a:off x="1024128" y="585216"/>
            <a:ext cx="10928386" cy="1499616"/>
          </a:xfrm>
        </p:spPr>
        <p:txBody>
          <a:bodyPr>
            <a:normAutofit fontScale="90000"/>
          </a:bodyPr>
          <a:lstStyle/>
          <a:p>
            <a:r>
              <a:rPr lang="fr-FR" sz="4800" dirty="0">
                <a:solidFill>
                  <a:srgbClr val="FF3300"/>
                </a:solidFill>
              </a:rPr>
              <a:t>4 questions que les médias vont poser sur la question?
</a:t>
            </a:r>
            <a:endParaRPr lang="fr-CA" sz="4800" dirty="0">
              <a:solidFill>
                <a:srgbClr val="FF3300"/>
              </a:solidFill>
            </a:endParaRPr>
          </a:p>
        </p:txBody>
      </p:sp>
      <p:sp>
        <p:nvSpPr>
          <p:cNvPr id="3" name="Content Placeholder 2">
            <a:extLst>
              <a:ext uri="{FF2B5EF4-FFF2-40B4-BE49-F238E27FC236}">
                <a16:creationId xmlns:a16="http://schemas.microsoft.com/office/drawing/2014/main" id="{93311723-50F4-384B-9543-03DCD204EE1F}"/>
              </a:ext>
            </a:extLst>
          </p:cNvPr>
          <p:cNvSpPr>
            <a:spLocks noGrp="1"/>
          </p:cNvSpPr>
          <p:nvPr>
            <p:ph idx="1"/>
            <p:custDataLst>
              <p:tags r:id="rId2"/>
            </p:custDataLst>
          </p:nvPr>
        </p:nvSpPr>
        <p:spPr/>
        <p:txBody>
          <a:bodyPr>
            <a:normAutofit/>
          </a:bodyPr>
          <a:lstStyle/>
          <a:p>
            <a:pPr marL="457200" indent="-457200">
              <a:buFont typeface="+mj-lt"/>
              <a:buAutoNum type="arabicPeriod"/>
            </a:pPr>
            <a:r>
              <a:rPr lang="fr-FR" sz="3200" dirty="0"/>
              <a:t>Qu’est-ce qui est en jeu en ce moment?
Y a-t-il du nouveau ou s’agit-il de nouvelles recyclées?
Quelle incidence cette question aura-t-elle sur la vie quotidienne de mes lecteurs/téléspectateurs?
Quelles histoires personnelles puis-je attacher à cela?</a:t>
            </a:r>
            <a:endParaRPr lang="en-US" dirty="0"/>
          </a:p>
          <a:p>
            <a:endParaRPr lang="en-US" dirty="0"/>
          </a:p>
          <a:p>
            <a:endParaRPr lang="en-US" dirty="0"/>
          </a:p>
        </p:txBody>
      </p:sp>
    </p:spTree>
    <p:extLst>
      <p:ext uri="{BB962C8B-B14F-4D97-AF65-F5344CB8AC3E}">
        <p14:creationId xmlns:p14="http://schemas.microsoft.com/office/powerpoint/2010/main" val="3846050936"/>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2213-499D-8348-BCE7-A1AC6BE067A4}"/>
              </a:ext>
            </a:extLst>
          </p:cNvPr>
          <p:cNvSpPr>
            <a:spLocks noGrp="1"/>
          </p:cNvSpPr>
          <p:nvPr>
            <p:ph type="title"/>
            <p:custDataLst>
              <p:tags r:id="rId1"/>
            </p:custDataLst>
          </p:nvPr>
        </p:nvSpPr>
        <p:spPr/>
        <p:txBody>
          <a:bodyPr>
            <a:normAutofit fontScale="90000"/>
          </a:bodyPr>
          <a:lstStyle/>
          <a:p>
            <a:br>
              <a:rPr lang="en-US" dirty="0">
                <a:solidFill>
                  <a:srgbClr val="C00000"/>
                </a:solidFill>
              </a:rPr>
            </a:br>
            <a:r>
              <a:rPr lang="en-US" dirty="0" err="1">
                <a:solidFill>
                  <a:srgbClr val="C00000"/>
                </a:solidFill>
              </a:rPr>
              <a:t>Thèmes</a:t>
            </a:r>
            <a:r>
              <a:rPr lang="en-US" dirty="0">
                <a:solidFill>
                  <a:srgbClr val="C00000"/>
                </a:solidFill>
              </a:rPr>
              <a:t> à </a:t>
            </a:r>
            <a:r>
              <a:rPr lang="en-US" dirty="0" err="1">
                <a:solidFill>
                  <a:srgbClr val="C00000"/>
                </a:solidFill>
              </a:rPr>
              <a:t>aborder</a:t>
            </a:r>
            <a:r>
              <a:rPr lang="en-US" dirty="0">
                <a:solidFill>
                  <a:srgbClr val="C00000"/>
                </a:solidFill>
              </a:rPr>
              <a:t> </a:t>
            </a:r>
            <a:r>
              <a:rPr lang="en-US" dirty="0" err="1">
                <a:solidFill>
                  <a:srgbClr val="C00000"/>
                </a:solidFill>
              </a:rPr>
              <a:t>aujourd’hui</a:t>
            </a:r>
            <a:r>
              <a:rPr lang="en-US" dirty="0">
                <a:solidFill>
                  <a:srgbClr val="C00000"/>
                </a:solidFill>
              </a:rPr>
              <a:t>
</a:t>
            </a:r>
          </a:p>
        </p:txBody>
      </p:sp>
      <p:sp>
        <p:nvSpPr>
          <p:cNvPr id="3" name="Content Placeholder 2">
            <a:extLst>
              <a:ext uri="{FF2B5EF4-FFF2-40B4-BE49-F238E27FC236}">
                <a16:creationId xmlns:a16="http://schemas.microsoft.com/office/drawing/2014/main" id="{8CDBC847-DE55-3C44-AE98-2EAF1F97E14D}"/>
              </a:ext>
            </a:extLst>
          </p:cNvPr>
          <p:cNvSpPr>
            <a:spLocks noGrp="1"/>
          </p:cNvSpPr>
          <p:nvPr>
            <p:ph idx="1"/>
            <p:custDataLst>
              <p:tags r:id="rId2"/>
            </p:custDataLst>
          </p:nvPr>
        </p:nvSpPr>
        <p:spPr>
          <a:xfrm>
            <a:off x="914400" y="1873045"/>
            <a:ext cx="9829801" cy="4436315"/>
          </a:xfrm>
        </p:spPr>
        <p:txBody>
          <a:bodyPr>
            <a:normAutofit/>
          </a:bodyPr>
          <a:lstStyle/>
          <a:p>
            <a:pPr marL="128016" lvl="1" indent="0">
              <a:buNone/>
            </a:pPr>
            <a:endParaRPr lang="fr-CA" sz="2400" dirty="0"/>
          </a:p>
          <a:p>
            <a:pPr lvl="1"/>
            <a:r>
              <a:rPr lang="fr-FR" sz="2800" dirty="0"/>
              <a:t>Vue d’ensemble du paysage politique fédéral
Pratiques exemplaires des organismes nationaux à but non lucratif qui ont influencé les plateformes électorales de l’ensemble des partis
ÉTUDE DE CAS de l’Association canadienne d’habitation et de rénovation urbaine/</a:t>
            </a:r>
            <a:endParaRPr lang="fr-CA" sz="2800" dirty="0"/>
          </a:p>
          <a:p>
            <a:pPr marL="128016" lvl="1" indent="0">
              <a:buNone/>
            </a:pPr>
            <a:endParaRPr lang="en-CA" sz="2800" dirty="0"/>
          </a:p>
        </p:txBody>
      </p:sp>
    </p:spTree>
    <p:extLst>
      <p:ext uri="{BB962C8B-B14F-4D97-AF65-F5344CB8AC3E}">
        <p14:creationId xmlns:p14="http://schemas.microsoft.com/office/powerpoint/2010/main" val="2318141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A850-AEFB-C847-9BC6-4D55F7BB0B01}"/>
              </a:ext>
            </a:extLst>
          </p:cNvPr>
          <p:cNvSpPr>
            <a:spLocks noGrp="1"/>
          </p:cNvSpPr>
          <p:nvPr>
            <p:ph type="title"/>
            <p:custDataLst>
              <p:tags r:id="rId1"/>
            </p:custDataLst>
          </p:nvPr>
        </p:nvSpPr>
        <p:spPr>
          <a:ln>
            <a:solidFill>
              <a:srgbClr val="FF3300"/>
            </a:solidFill>
          </a:ln>
        </p:spPr>
        <p:txBody>
          <a:bodyPr>
            <a:normAutofit fontScale="90000"/>
          </a:bodyPr>
          <a:lstStyle/>
          <a:p>
            <a:pPr algn="ctr"/>
            <a:br>
              <a:rPr lang="fr-CA" sz="3200" dirty="0">
                <a:solidFill>
                  <a:srgbClr val="FF3300"/>
                </a:solidFill>
              </a:rPr>
            </a:br>
            <a:br>
              <a:rPr lang="fr-CA" sz="3200" b="1" dirty="0">
                <a:solidFill>
                  <a:schemeClr val="tx1"/>
                </a:solidFill>
                <a:latin typeface="+mn-lt"/>
              </a:rPr>
            </a:br>
            <a:r>
              <a:rPr lang="fr-FR" sz="3200" b="1" dirty="0">
                <a:solidFill>
                  <a:schemeClr val="tx1"/>
                </a:solidFill>
                <a:latin typeface="+mn-lt"/>
              </a:rPr>
              <a:t>Comprendre ce dont les politiciens ont besoin pour évaluer un problème?</a:t>
            </a:r>
            <a:br>
              <a:rPr lang="fr-FR" sz="3200" b="1" dirty="0">
                <a:solidFill>
                  <a:schemeClr val="tx1"/>
                </a:solidFill>
                <a:latin typeface="+mn-lt"/>
              </a:rPr>
            </a:br>
            <a:br>
              <a:rPr lang="fr-CA" sz="4800" b="1" dirty="0">
                <a:solidFill>
                  <a:schemeClr val="tx1"/>
                </a:solidFill>
                <a:latin typeface="+mn-lt"/>
              </a:rPr>
            </a:br>
            <a:endParaRPr lang="fr-CA" sz="4800" b="1" dirty="0">
              <a:solidFill>
                <a:schemeClr val="tx1"/>
              </a:solidFill>
              <a:latin typeface="+mn-lt"/>
            </a:endParaRPr>
          </a:p>
        </p:txBody>
      </p:sp>
      <p:sp>
        <p:nvSpPr>
          <p:cNvPr id="3" name="Content Placeholder 2">
            <a:extLst>
              <a:ext uri="{FF2B5EF4-FFF2-40B4-BE49-F238E27FC236}">
                <a16:creationId xmlns:a16="http://schemas.microsoft.com/office/drawing/2014/main" id="{93311723-50F4-384B-9543-03DCD204EE1F}"/>
              </a:ext>
            </a:extLst>
          </p:cNvPr>
          <p:cNvSpPr>
            <a:spLocks noGrp="1"/>
          </p:cNvSpPr>
          <p:nvPr>
            <p:ph idx="1"/>
            <p:custDataLst>
              <p:tags r:id="rId2"/>
            </p:custDataLst>
          </p:nvPr>
        </p:nvSpPr>
        <p:spPr>
          <a:xfrm>
            <a:off x="1024128" y="2286000"/>
            <a:ext cx="9903702" cy="4023360"/>
          </a:xfrm>
        </p:spPr>
        <p:txBody>
          <a:bodyPr>
            <a:normAutofit/>
          </a:bodyPr>
          <a:lstStyle/>
          <a:p>
            <a:pPr marL="516636" lvl="1" indent="-342900">
              <a:buFont typeface="+mj-lt"/>
              <a:buAutoNum type="arabicPeriod"/>
            </a:pPr>
            <a:r>
              <a:rPr lang="fr-FR" sz="3200" dirty="0"/>
              <a:t>Combien cette proposition </a:t>
            </a:r>
            <a:r>
              <a:rPr lang="fr-FR" sz="3200" b="1" dirty="0">
                <a:solidFill>
                  <a:srgbClr val="FF0000"/>
                </a:solidFill>
              </a:rPr>
              <a:t>coûtera-t-elle aux contribuables</a:t>
            </a:r>
            <a:r>
              <a:rPr lang="fr-FR" sz="3200" dirty="0"/>
              <a:t>? 
Quelle incidence cette question aura-t-elle sur </a:t>
            </a:r>
            <a:r>
              <a:rPr lang="fr-FR" sz="3200" b="1" dirty="0">
                <a:solidFill>
                  <a:srgbClr val="FF0000"/>
                </a:solidFill>
              </a:rPr>
              <a:t>les votes dont j’ai besoin pour gagner</a:t>
            </a:r>
            <a:r>
              <a:rPr lang="fr-FR" sz="3200" dirty="0"/>
              <a:t>? 
Quel est </a:t>
            </a:r>
            <a:r>
              <a:rPr lang="fr-FR" sz="3200" b="1" dirty="0">
                <a:solidFill>
                  <a:srgbClr val="FF0000"/>
                </a:solidFill>
              </a:rPr>
              <a:t>l’impact local </a:t>
            </a:r>
            <a:r>
              <a:rPr lang="fr-FR" sz="3200" dirty="0"/>
              <a:t>dans ma circonscription?</a:t>
            </a:r>
            <a:endParaRPr lang="en-US" sz="3200" dirty="0"/>
          </a:p>
        </p:txBody>
      </p:sp>
    </p:spTree>
    <p:extLst>
      <p:ext uri="{BB962C8B-B14F-4D97-AF65-F5344CB8AC3E}">
        <p14:creationId xmlns:p14="http://schemas.microsoft.com/office/powerpoint/2010/main" val="1756913389"/>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AEB62-E377-C743-A362-47F36997912D}"/>
              </a:ext>
            </a:extLst>
          </p:cNvPr>
          <p:cNvSpPr>
            <a:spLocks noGrp="1"/>
          </p:cNvSpPr>
          <p:nvPr>
            <p:ph type="title"/>
            <p:custDataLst>
              <p:tags r:id="rId1"/>
            </p:custDataLst>
          </p:nvPr>
        </p:nvSpPr>
        <p:spPr>
          <a:xfrm>
            <a:off x="1024127" y="585216"/>
            <a:ext cx="10743151" cy="1499616"/>
          </a:xfrm>
        </p:spPr>
        <p:txBody>
          <a:bodyPr rIns="0">
            <a:noAutofit/>
          </a:bodyPr>
          <a:lstStyle/>
          <a:p>
            <a:br>
              <a:rPr lang="en-US" sz="4700" dirty="0">
                <a:solidFill>
                  <a:schemeClr val="accent2"/>
                </a:solidFill>
              </a:rPr>
            </a:br>
            <a:r>
              <a:rPr lang="fr-FR" sz="4700" dirty="0">
                <a:solidFill>
                  <a:schemeClr val="accent2"/>
                </a:solidFill>
              </a:rPr>
              <a:t>Étude de cas : logement abordable pour tous (2015)
</a:t>
            </a:r>
            <a:endParaRPr lang="en-US" sz="4700" dirty="0"/>
          </a:p>
        </p:txBody>
      </p:sp>
      <p:pic>
        <p:nvPicPr>
          <p:cNvPr id="4" name="Content Placeholder 3">
            <a:extLst>
              <a:ext uri="{FF2B5EF4-FFF2-40B4-BE49-F238E27FC236}">
                <a16:creationId xmlns:a16="http://schemas.microsoft.com/office/drawing/2014/main" id="{7E1A2CCC-2E4F-EE4D-9AB7-738E2672ACB2}"/>
              </a:ext>
            </a:extLst>
          </p:cNvPr>
          <p:cNvPicPr>
            <a:picLocks noGrp="1" noChangeAspect="1"/>
          </p:cNvPicPr>
          <p:nvPr>
            <p:ph idx="1"/>
            <p:custDataLst>
              <p:tags r:id="rId2"/>
            </p:custDataLst>
          </p:nvPr>
        </p:nvPicPr>
        <p:blipFill>
          <a:blip r:embed="rId6"/>
          <a:stretch>
            <a:fillRect/>
          </a:stretch>
        </p:blipFill>
        <p:spPr>
          <a:xfrm>
            <a:off x="4245769" y="3440112"/>
            <a:ext cx="3276600" cy="1714500"/>
          </a:xfrm>
          <a:prstGeom prst="rect">
            <a:avLst/>
          </a:prstGeom>
        </p:spPr>
      </p:pic>
      <p:sp>
        <p:nvSpPr>
          <p:cNvPr id="5" name="TextBox 4">
            <a:extLst>
              <a:ext uri="{FF2B5EF4-FFF2-40B4-BE49-F238E27FC236}">
                <a16:creationId xmlns:a16="http://schemas.microsoft.com/office/drawing/2014/main" id="{3DFBAA75-C231-E34B-8E64-96B892462027}"/>
              </a:ext>
            </a:extLst>
          </p:cNvPr>
          <p:cNvSpPr txBox="1"/>
          <p:nvPr>
            <p:custDataLst>
              <p:tags r:id="rId3"/>
            </p:custDataLst>
          </p:nvPr>
        </p:nvSpPr>
        <p:spPr>
          <a:xfrm>
            <a:off x="123690" y="2474893"/>
            <a:ext cx="11643588" cy="1323439"/>
          </a:xfrm>
          <a:prstGeom prst="rect">
            <a:avLst/>
          </a:prstGeom>
          <a:noFill/>
        </p:spPr>
        <p:txBody>
          <a:bodyPr wrap="square" rtlCol="0">
            <a:spAutoFit/>
          </a:bodyPr>
          <a:lstStyle/>
          <a:p>
            <a:pPr algn="ctr"/>
            <a:r>
              <a:rPr lang="fr-FR" sz="2800" dirty="0"/>
              <a:t>L’Association canadienne d’habitation et de rénovation urbaine a cherché à faire du logement abordable une question majeure dans l’élection fédérale de 2015</a:t>
            </a:r>
            <a:r>
              <a:rPr lang="fr-FR" sz="2400" dirty="0"/>
              <a:t>
</a:t>
            </a:r>
            <a:endParaRPr lang="en-US" sz="2400" dirty="0"/>
          </a:p>
        </p:txBody>
      </p:sp>
    </p:spTree>
    <p:extLst>
      <p:ext uri="{BB962C8B-B14F-4D97-AF65-F5344CB8AC3E}">
        <p14:creationId xmlns:p14="http://schemas.microsoft.com/office/powerpoint/2010/main" val="2245039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CD065-CDF2-B24C-88A9-627C6B531498}"/>
              </a:ext>
            </a:extLst>
          </p:cNvPr>
          <p:cNvSpPr>
            <a:spLocks noGrp="1"/>
          </p:cNvSpPr>
          <p:nvPr>
            <p:ph type="title"/>
            <p:custDataLst>
              <p:tags r:id="rId1"/>
            </p:custDataLst>
          </p:nvPr>
        </p:nvSpPr>
        <p:spPr>
          <a:xfrm>
            <a:off x="825910" y="585216"/>
            <a:ext cx="3816432" cy="1416584"/>
          </a:xfrm>
        </p:spPr>
        <p:txBody>
          <a:bodyPr>
            <a:normAutofit/>
          </a:bodyPr>
          <a:lstStyle/>
          <a:p>
            <a:r>
              <a:rPr lang="fr-FR" sz="2800" dirty="0">
                <a:solidFill>
                  <a:schemeClr val="accent2"/>
                </a:solidFill>
              </a:rPr>
              <a:t>Étude de cas : le logement pour tous
</a:t>
            </a:r>
            <a:endParaRPr lang="en-US" sz="2800" dirty="0"/>
          </a:p>
        </p:txBody>
      </p:sp>
      <p:sp>
        <p:nvSpPr>
          <p:cNvPr id="10" name="Content Placeholder 9">
            <a:extLst>
              <a:ext uri="{FF2B5EF4-FFF2-40B4-BE49-F238E27FC236}">
                <a16:creationId xmlns:a16="http://schemas.microsoft.com/office/drawing/2014/main" id="{27F99B67-4823-4251-9667-868ACEA04A2C}"/>
              </a:ext>
            </a:extLst>
          </p:cNvPr>
          <p:cNvSpPr>
            <a:spLocks noGrp="1"/>
          </p:cNvSpPr>
          <p:nvPr>
            <p:ph idx="1"/>
            <p:custDataLst>
              <p:tags r:id="rId2"/>
            </p:custDataLst>
          </p:nvPr>
        </p:nvSpPr>
        <p:spPr>
          <a:xfrm>
            <a:off x="539495" y="2001800"/>
            <a:ext cx="3618214" cy="4270983"/>
          </a:xfrm>
        </p:spPr>
        <p:txBody>
          <a:bodyPr>
            <a:normAutofit fontScale="92500" lnSpcReduction="20000"/>
          </a:bodyPr>
          <a:lstStyle/>
          <a:p>
            <a:pPr>
              <a:buFont typeface="Arial" panose="020B0604020202020204" pitchFamily="34" charset="0"/>
              <a:buChar char="•"/>
            </a:pPr>
            <a:r>
              <a:rPr lang="fr-FR" sz="2700" dirty="0">
                <a:solidFill>
                  <a:srgbClr val="C00000"/>
                </a:solidFill>
              </a:rPr>
              <a:t>En jeu :</a:t>
            </a:r>
            <a:r>
              <a:rPr lang="fr-FR" sz="1600" dirty="0"/>
              <a:t>
</a:t>
            </a:r>
            <a:r>
              <a:rPr lang="fr-FR" sz="2400" dirty="0"/>
              <a:t>Très peu d’investissements dans des logements sociaux ou abordables en près de 30 ans. 
Les crises de logement dans de nombreuses communautés et les longues listes d’attente dans le logement social 
Une question de politique complexe avec peu de traction médiatique et presque pas d’engagement des politiciens
</a:t>
            </a:r>
            <a:endParaRPr lang="en-US" sz="2400" dirty="0"/>
          </a:p>
          <a:p>
            <a:pPr>
              <a:buFont typeface="Arial" panose="020B0604020202020204" pitchFamily="34" charset="0"/>
              <a:buChar char="•"/>
            </a:pPr>
            <a:endParaRPr lang="en-US" sz="1600" dirty="0"/>
          </a:p>
        </p:txBody>
      </p:sp>
      <p:pic>
        <p:nvPicPr>
          <p:cNvPr id="8" name="Content Placeholder 4">
            <a:extLst>
              <a:ext uri="{FF2B5EF4-FFF2-40B4-BE49-F238E27FC236}">
                <a16:creationId xmlns:a16="http://schemas.microsoft.com/office/drawing/2014/main" id="{D3EBA27C-EFC0-FB48-81ED-49884EB051DD}"/>
              </a:ext>
            </a:extLst>
          </p:cNvPr>
          <p:cNvPicPr>
            <a:picLocks noChangeAspect="1"/>
          </p:cNvPicPr>
          <p:nvPr>
            <p:custDataLst>
              <p:tags r:id="rId3"/>
            </p:custDataLst>
          </p:nvPr>
        </p:nvPicPr>
        <p:blipFill>
          <a:blip r:embed="rId6"/>
          <a:stretch>
            <a:fillRect/>
          </a:stretch>
        </p:blipFill>
        <p:spPr>
          <a:xfrm>
            <a:off x="4831224" y="956286"/>
            <a:ext cx="6821281" cy="4945428"/>
          </a:xfrm>
          <a:prstGeom prst="rect">
            <a:avLst/>
          </a:prstGeom>
          <a:ln>
            <a:solidFill>
              <a:schemeClr val="tx1"/>
            </a:solidFill>
          </a:ln>
        </p:spPr>
      </p:pic>
    </p:spTree>
    <p:extLst>
      <p:ext uri="{BB962C8B-B14F-4D97-AF65-F5344CB8AC3E}">
        <p14:creationId xmlns:p14="http://schemas.microsoft.com/office/powerpoint/2010/main" val="3275733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A850-AEFB-C847-9BC6-4D55F7BB0B01}"/>
              </a:ext>
            </a:extLst>
          </p:cNvPr>
          <p:cNvSpPr>
            <a:spLocks noGrp="1"/>
          </p:cNvSpPr>
          <p:nvPr>
            <p:ph type="title"/>
            <p:custDataLst>
              <p:tags r:id="rId1"/>
            </p:custDataLst>
          </p:nvPr>
        </p:nvSpPr>
        <p:spPr>
          <a:xfrm>
            <a:off x="1024127" y="585216"/>
            <a:ext cx="10523859" cy="1224333"/>
          </a:xfrm>
        </p:spPr>
        <p:txBody>
          <a:bodyPr>
            <a:normAutofit fontScale="90000"/>
          </a:bodyPr>
          <a:lstStyle/>
          <a:p>
            <a:r>
              <a:rPr lang="fr-FR" sz="4800" dirty="0">
                <a:solidFill>
                  <a:srgbClr val="FF3300"/>
                </a:solidFill>
              </a:rPr>
              <a:t>Comment l’</a:t>
            </a:r>
            <a:r>
              <a:rPr lang="fr-FR" sz="4800" dirty="0" err="1">
                <a:solidFill>
                  <a:srgbClr val="FF3300"/>
                </a:solidFill>
              </a:rPr>
              <a:t>achru</a:t>
            </a:r>
            <a:r>
              <a:rPr lang="fr-FR" sz="4800" dirty="0">
                <a:solidFill>
                  <a:srgbClr val="FF3300"/>
                </a:solidFill>
              </a:rPr>
              <a:t> a changé le ton de l’élection fédérale
</a:t>
            </a:r>
            <a:endParaRPr lang="fr-CA" sz="4800" dirty="0">
              <a:solidFill>
                <a:srgbClr val="FF3300"/>
              </a:solidFill>
            </a:endParaRPr>
          </a:p>
        </p:txBody>
      </p:sp>
      <p:sp>
        <p:nvSpPr>
          <p:cNvPr id="3" name="Content Placeholder 2">
            <a:extLst>
              <a:ext uri="{FF2B5EF4-FFF2-40B4-BE49-F238E27FC236}">
                <a16:creationId xmlns:a16="http://schemas.microsoft.com/office/drawing/2014/main" id="{93311723-50F4-384B-9543-03DCD204EE1F}"/>
              </a:ext>
            </a:extLst>
          </p:cNvPr>
          <p:cNvSpPr>
            <a:spLocks noGrp="1"/>
          </p:cNvSpPr>
          <p:nvPr>
            <p:ph idx="1"/>
            <p:custDataLst>
              <p:tags r:id="rId2"/>
            </p:custDataLst>
          </p:nvPr>
        </p:nvSpPr>
        <p:spPr>
          <a:xfrm>
            <a:off x="1168507" y="1669983"/>
            <a:ext cx="9720071" cy="4023360"/>
          </a:xfrm>
        </p:spPr>
        <p:txBody>
          <a:bodyPr>
            <a:normAutofit lnSpcReduction="10000"/>
          </a:bodyPr>
          <a:lstStyle/>
          <a:p>
            <a:pPr marL="457200" indent="-457200">
              <a:buFont typeface="+mj-lt"/>
              <a:buAutoNum type="arabicPeriod"/>
            </a:pPr>
            <a:r>
              <a:rPr lang="fr-FR" sz="3200" dirty="0"/>
              <a:t>Une </a:t>
            </a:r>
            <a:r>
              <a:rPr lang="fr-FR" sz="3200" dirty="0">
                <a:solidFill>
                  <a:srgbClr val="FF0000"/>
                </a:solidFill>
              </a:rPr>
              <a:t>demande claire, bien conçue</a:t>
            </a:r>
            <a:r>
              <a:rPr lang="fr-FR" sz="3200" dirty="0"/>
              <a:t>, pas une liste de courses.
Une campagne avec </a:t>
            </a:r>
            <a:r>
              <a:rPr lang="fr-FR" sz="3200" dirty="0">
                <a:solidFill>
                  <a:srgbClr val="FF0000"/>
                </a:solidFill>
              </a:rPr>
              <a:t>plusieurs composants </a:t>
            </a:r>
            <a:r>
              <a:rPr lang="fr-FR" sz="3200" dirty="0"/>
              <a:t>: </a:t>
            </a:r>
            <a:endParaRPr lang="fr-CA" sz="3200" dirty="0"/>
          </a:p>
          <a:p>
            <a:pPr marL="630936" lvl="1" indent="-457200">
              <a:buFont typeface="Wingdings" panose="05000000000000000000" pitchFamily="2" charset="2"/>
              <a:buChar char="ü"/>
            </a:pPr>
            <a:r>
              <a:rPr lang="fr-FR" sz="2800" dirty="0"/>
              <a:t>Relations avec les médias
Médias sociaux
Relations gouvernementales
Engagement public stratégique
Partenaires
Activités de base sur le terrain</a:t>
            </a:r>
            <a:endParaRPr lang="en-US" sz="3200" dirty="0"/>
          </a:p>
          <a:p>
            <a:pPr marL="630936" lvl="1" indent="-457200">
              <a:buFont typeface="+mj-lt"/>
              <a:buAutoNum type="arabicPeriod"/>
            </a:pPr>
            <a:endParaRPr lang="en-US" dirty="0"/>
          </a:p>
          <a:p>
            <a:endParaRPr lang="en-US" dirty="0"/>
          </a:p>
          <a:p>
            <a:endParaRPr lang="en-US" dirty="0"/>
          </a:p>
        </p:txBody>
      </p:sp>
    </p:spTree>
    <p:extLst>
      <p:ext uri="{BB962C8B-B14F-4D97-AF65-F5344CB8AC3E}">
        <p14:creationId xmlns:p14="http://schemas.microsoft.com/office/powerpoint/2010/main" val="3644762738"/>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6A850-AEFB-C847-9BC6-4D55F7BB0B01}"/>
              </a:ext>
            </a:extLst>
          </p:cNvPr>
          <p:cNvSpPr>
            <a:spLocks noGrp="1"/>
          </p:cNvSpPr>
          <p:nvPr>
            <p:ph type="title"/>
            <p:custDataLst>
              <p:tags r:id="rId1"/>
            </p:custDataLst>
          </p:nvPr>
        </p:nvSpPr>
        <p:spPr>
          <a:xfrm>
            <a:off x="1024128" y="585216"/>
            <a:ext cx="10243640" cy="1499616"/>
          </a:xfrm>
        </p:spPr>
        <p:txBody>
          <a:bodyPr>
            <a:normAutofit/>
          </a:bodyPr>
          <a:lstStyle/>
          <a:p>
            <a:r>
              <a:rPr lang="fr-CA" sz="4800" dirty="0">
                <a:solidFill>
                  <a:srgbClr val="C00000"/>
                </a:solidFill>
              </a:rPr>
              <a:t>pratiques exemplaires</a:t>
            </a:r>
          </a:p>
        </p:txBody>
      </p:sp>
      <p:sp>
        <p:nvSpPr>
          <p:cNvPr id="3" name="Content Placeholder 2">
            <a:extLst>
              <a:ext uri="{FF2B5EF4-FFF2-40B4-BE49-F238E27FC236}">
                <a16:creationId xmlns:a16="http://schemas.microsoft.com/office/drawing/2014/main" id="{93311723-50F4-384B-9543-03DCD204EE1F}"/>
              </a:ext>
            </a:extLst>
          </p:cNvPr>
          <p:cNvSpPr>
            <a:spLocks noGrp="1"/>
          </p:cNvSpPr>
          <p:nvPr>
            <p:ph idx="1"/>
            <p:custDataLst>
              <p:tags r:id="rId2"/>
            </p:custDataLst>
          </p:nvPr>
        </p:nvSpPr>
        <p:spPr>
          <a:xfrm>
            <a:off x="1024128" y="1694046"/>
            <a:ext cx="9720071" cy="4615314"/>
          </a:xfrm>
        </p:spPr>
        <p:txBody>
          <a:bodyPr>
            <a:normAutofit/>
          </a:bodyPr>
          <a:lstStyle/>
          <a:p>
            <a:pPr marL="514350" indent="-514350">
              <a:buFont typeface="+mj-lt"/>
              <a:buAutoNum type="arabicPeriod" startAt="3"/>
            </a:pPr>
            <a:r>
              <a:rPr lang="fr-FR" sz="3200" dirty="0">
                <a:solidFill>
                  <a:srgbClr val="FF0000"/>
                </a:solidFill>
              </a:rPr>
              <a:t>Une solution positive </a:t>
            </a:r>
            <a:r>
              <a:rPr lang="fr-FR" sz="3200" dirty="0"/>
              <a:t>qui s’harmonise avec les priorités de certains/la plupart des partis; 
</a:t>
            </a:r>
            <a:r>
              <a:rPr lang="fr-FR" sz="3200" dirty="0">
                <a:solidFill>
                  <a:srgbClr val="FF0000"/>
                </a:solidFill>
              </a:rPr>
              <a:t>Une stratégie ciblée qui était agile</a:t>
            </a:r>
            <a:r>
              <a:rPr lang="fr-FR" sz="3200" dirty="0"/>
              <a:t>, mais qui pourrait être exécutée. Le plan a changé plus d’une fois!
</a:t>
            </a:r>
            <a:r>
              <a:rPr lang="fr-FR" sz="3200" dirty="0">
                <a:solidFill>
                  <a:srgbClr val="FF0000"/>
                </a:solidFill>
              </a:rPr>
              <a:t>Une vue d’ensemble </a:t>
            </a:r>
            <a:r>
              <a:rPr lang="fr-FR" sz="3200" dirty="0"/>
              <a:t>qui englobait tous les intérêts
</a:t>
            </a:r>
            <a:r>
              <a:rPr lang="fr-FR" sz="3200" dirty="0">
                <a:solidFill>
                  <a:srgbClr val="FF0000"/>
                </a:solidFill>
              </a:rPr>
              <a:t>Un engagement de base </a:t>
            </a:r>
            <a:r>
              <a:rPr lang="fr-FR" sz="3200" dirty="0"/>
              <a:t>des membres sur le terrain, d’un océan à l’autre.</a:t>
            </a:r>
            <a:endParaRPr lang="fr-CA" sz="3200" dirty="0"/>
          </a:p>
          <a:p>
            <a:pPr marL="630936" lvl="1" indent="-457200">
              <a:buFont typeface="+mj-lt"/>
              <a:buAutoNum type="arabicPeriod"/>
            </a:pPr>
            <a:endParaRPr lang="en-US" dirty="0"/>
          </a:p>
          <a:p>
            <a:pPr marL="457200" indent="-457200">
              <a:buFont typeface="+mj-lt"/>
              <a:buAutoNum type="arabicPeriod"/>
            </a:pPr>
            <a:endParaRPr lang="en-US" dirty="0"/>
          </a:p>
          <a:p>
            <a:endParaRPr lang="en-US" dirty="0"/>
          </a:p>
          <a:p>
            <a:endParaRPr lang="en-US" dirty="0"/>
          </a:p>
        </p:txBody>
      </p:sp>
    </p:spTree>
    <p:extLst>
      <p:ext uri="{BB962C8B-B14F-4D97-AF65-F5344CB8AC3E}">
        <p14:creationId xmlns:p14="http://schemas.microsoft.com/office/powerpoint/2010/main" val="1752681345"/>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3EB2D28F-77A2-284C-B9C0-7EE0B52E787E}"/>
              </a:ext>
            </a:extLst>
          </p:cNvPr>
          <p:cNvPicPr>
            <a:picLocks noChangeAspect="1"/>
          </p:cNvPicPr>
          <p:nvPr>
            <p:custDataLst>
              <p:tags r:id="rId1"/>
            </p:custDataLst>
          </p:nvPr>
        </p:nvPicPr>
        <p:blipFill>
          <a:blip r:embed="rId13"/>
          <a:stretch>
            <a:fillRect/>
          </a:stretch>
        </p:blipFill>
        <p:spPr>
          <a:xfrm>
            <a:off x="8887356" y="1804621"/>
            <a:ext cx="3033293" cy="529063"/>
          </a:xfrm>
          <a:prstGeom prst="rect">
            <a:avLst/>
          </a:prstGeom>
          <a:ln>
            <a:solidFill>
              <a:schemeClr val="tx1"/>
            </a:solidFill>
          </a:ln>
        </p:spPr>
      </p:pic>
      <p:pic>
        <p:nvPicPr>
          <p:cNvPr id="37" name="Picture 36">
            <a:extLst>
              <a:ext uri="{FF2B5EF4-FFF2-40B4-BE49-F238E27FC236}">
                <a16:creationId xmlns:a16="http://schemas.microsoft.com/office/drawing/2014/main" id="{76EFC120-F1F6-F241-A174-ACB77278B020}"/>
              </a:ext>
            </a:extLst>
          </p:cNvPr>
          <p:cNvPicPr>
            <a:picLocks noChangeAspect="1"/>
          </p:cNvPicPr>
          <p:nvPr>
            <p:custDataLst>
              <p:tags r:id="rId2"/>
            </p:custDataLst>
          </p:nvPr>
        </p:nvPicPr>
        <p:blipFill>
          <a:blip r:embed="rId14"/>
          <a:stretch>
            <a:fillRect/>
          </a:stretch>
        </p:blipFill>
        <p:spPr>
          <a:xfrm>
            <a:off x="5573902" y="312642"/>
            <a:ext cx="4783290" cy="1221266"/>
          </a:xfrm>
          <a:prstGeom prst="rect">
            <a:avLst/>
          </a:prstGeom>
        </p:spPr>
      </p:pic>
      <p:pic>
        <p:nvPicPr>
          <p:cNvPr id="41" name="Picture 40">
            <a:extLst>
              <a:ext uri="{FF2B5EF4-FFF2-40B4-BE49-F238E27FC236}">
                <a16:creationId xmlns:a16="http://schemas.microsoft.com/office/drawing/2014/main" id="{EB2DBE32-A46C-864C-90CF-82A309518B40}"/>
              </a:ext>
            </a:extLst>
          </p:cNvPr>
          <p:cNvPicPr>
            <a:picLocks noChangeAspect="1"/>
          </p:cNvPicPr>
          <p:nvPr>
            <p:custDataLst>
              <p:tags r:id="rId3"/>
            </p:custDataLst>
          </p:nvPr>
        </p:nvPicPr>
        <p:blipFill>
          <a:blip r:embed="rId15"/>
          <a:stretch>
            <a:fillRect/>
          </a:stretch>
        </p:blipFill>
        <p:spPr>
          <a:xfrm>
            <a:off x="5573902" y="3712435"/>
            <a:ext cx="2173117" cy="676081"/>
          </a:xfrm>
          <a:prstGeom prst="rect">
            <a:avLst/>
          </a:prstGeom>
        </p:spPr>
      </p:pic>
      <p:pic>
        <p:nvPicPr>
          <p:cNvPr id="43" name="Picture 42">
            <a:extLst>
              <a:ext uri="{FF2B5EF4-FFF2-40B4-BE49-F238E27FC236}">
                <a16:creationId xmlns:a16="http://schemas.microsoft.com/office/drawing/2014/main" id="{9FDA420A-BA9F-9640-B9C2-8F8E2DB9D7C9}"/>
              </a:ext>
            </a:extLst>
          </p:cNvPr>
          <p:cNvPicPr>
            <a:picLocks noChangeAspect="1"/>
          </p:cNvPicPr>
          <p:nvPr>
            <p:custDataLst>
              <p:tags r:id="rId4"/>
            </p:custDataLst>
          </p:nvPr>
        </p:nvPicPr>
        <p:blipFill>
          <a:blip r:embed="rId16"/>
          <a:stretch>
            <a:fillRect/>
          </a:stretch>
        </p:blipFill>
        <p:spPr>
          <a:xfrm>
            <a:off x="5675925" y="5108797"/>
            <a:ext cx="2823487" cy="786643"/>
          </a:xfrm>
          <a:prstGeom prst="rect">
            <a:avLst/>
          </a:prstGeom>
        </p:spPr>
      </p:pic>
      <p:sp>
        <p:nvSpPr>
          <p:cNvPr id="56" name="Oval 55">
            <a:extLst>
              <a:ext uri="{FF2B5EF4-FFF2-40B4-BE49-F238E27FC236}">
                <a16:creationId xmlns:a16="http://schemas.microsoft.com/office/drawing/2014/main" id="{98FBABAA-D57D-BD49-9C98-5C7AB8AF1F0F}"/>
              </a:ext>
            </a:extLst>
          </p:cNvPr>
          <p:cNvSpPr/>
          <p:nvPr>
            <p:custDataLst>
              <p:tags r:id="rId5"/>
            </p:custDataLst>
          </p:nvPr>
        </p:nvSpPr>
        <p:spPr>
          <a:xfrm>
            <a:off x="7771737" y="2948795"/>
            <a:ext cx="2031084" cy="179986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Picture 44">
            <a:extLst>
              <a:ext uri="{FF2B5EF4-FFF2-40B4-BE49-F238E27FC236}">
                <a16:creationId xmlns:a16="http://schemas.microsoft.com/office/drawing/2014/main" id="{7BDF2A47-1A7B-6748-A469-06B9A850ABA2}"/>
              </a:ext>
            </a:extLst>
          </p:cNvPr>
          <p:cNvPicPr>
            <a:picLocks noChangeAspect="1"/>
          </p:cNvPicPr>
          <p:nvPr>
            <p:custDataLst>
              <p:tags r:id="rId6"/>
            </p:custDataLst>
          </p:nvPr>
        </p:nvPicPr>
        <p:blipFill>
          <a:blip r:embed="rId17"/>
          <a:stretch>
            <a:fillRect/>
          </a:stretch>
        </p:blipFill>
        <p:spPr>
          <a:xfrm>
            <a:off x="9208381" y="5005780"/>
            <a:ext cx="2391244" cy="1529534"/>
          </a:xfrm>
          <a:prstGeom prst="rect">
            <a:avLst/>
          </a:prstGeom>
          <a:ln>
            <a:solidFill>
              <a:schemeClr val="tx1"/>
            </a:solidFill>
          </a:ln>
        </p:spPr>
      </p:pic>
      <p:pic>
        <p:nvPicPr>
          <p:cNvPr id="55" name="Picture 54">
            <a:extLst>
              <a:ext uri="{FF2B5EF4-FFF2-40B4-BE49-F238E27FC236}">
                <a16:creationId xmlns:a16="http://schemas.microsoft.com/office/drawing/2014/main" id="{5363BF80-CB83-0445-B0AB-1E4F3A9CA22D}"/>
              </a:ext>
            </a:extLst>
          </p:cNvPr>
          <p:cNvPicPr>
            <a:picLocks noChangeAspect="1"/>
          </p:cNvPicPr>
          <p:nvPr>
            <p:custDataLst>
              <p:tags r:id="rId7"/>
            </p:custDataLst>
          </p:nvPr>
        </p:nvPicPr>
        <p:blipFill>
          <a:blip r:embed="rId18"/>
          <a:stretch>
            <a:fillRect/>
          </a:stretch>
        </p:blipFill>
        <p:spPr>
          <a:xfrm>
            <a:off x="10077915" y="2956390"/>
            <a:ext cx="1663984" cy="1538079"/>
          </a:xfrm>
          <a:prstGeom prst="rect">
            <a:avLst/>
          </a:prstGeom>
        </p:spPr>
      </p:pic>
      <p:pic>
        <p:nvPicPr>
          <p:cNvPr id="31" name="Picture 30">
            <a:extLst>
              <a:ext uri="{FF2B5EF4-FFF2-40B4-BE49-F238E27FC236}">
                <a16:creationId xmlns:a16="http://schemas.microsoft.com/office/drawing/2014/main" id="{B0A8FC78-CCA3-9B47-A050-5C5AF836CB14}"/>
              </a:ext>
            </a:extLst>
          </p:cNvPr>
          <p:cNvPicPr>
            <a:picLocks noChangeAspect="1"/>
          </p:cNvPicPr>
          <p:nvPr>
            <p:custDataLst>
              <p:tags r:id="rId8"/>
            </p:custDataLst>
          </p:nvPr>
        </p:nvPicPr>
        <p:blipFill>
          <a:blip r:embed="rId19"/>
          <a:stretch>
            <a:fillRect/>
          </a:stretch>
        </p:blipFill>
        <p:spPr>
          <a:xfrm>
            <a:off x="5749687" y="1740724"/>
            <a:ext cx="2675965" cy="1066801"/>
          </a:xfrm>
          <a:prstGeom prst="rect">
            <a:avLst/>
          </a:prstGeom>
        </p:spPr>
      </p:pic>
      <p:pic>
        <p:nvPicPr>
          <p:cNvPr id="18" name="Picture 17">
            <a:extLst>
              <a:ext uri="{FF2B5EF4-FFF2-40B4-BE49-F238E27FC236}">
                <a16:creationId xmlns:a16="http://schemas.microsoft.com/office/drawing/2014/main" id="{572EB0B3-D21D-3A42-B111-8B412AAF504B}"/>
              </a:ext>
            </a:extLst>
          </p:cNvPr>
          <p:cNvPicPr>
            <a:picLocks noChangeAspect="1"/>
          </p:cNvPicPr>
          <p:nvPr>
            <p:custDataLst>
              <p:tags r:id="rId9"/>
            </p:custDataLst>
          </p:nvPr>
        </p:nvPicPr>
        <p:blipFill>
          <a:blip r:embed="rId20"/>
          <a:stretch>
            <a:fillRect/>
          </a:stretch>
        </p:blipFill>
        <p:spPr>
          <a:xfrm>
            <a:off x="8046831" y="3429000"/>
            <a:ext cx="1480897" cy="774887"/>
          </a:xfrm>
          <a:prstGeom prst="rect">
            <a:avLst/>
          </a:prstGeom>
        </p:spPr>
      </p:pic>
      <p:sp>
        <p:nvSpPr>
          <p:cNvPr id="5" name="Title 4"/>
          <p:cNvSpPr>
            <a:spLocks noGrp="1"/>
          </p:cNvSpPr>
          <p:nvPr>
            <p:ph type="title"/>
            <p:custDataLst>
              <p:tags r:id="rId10"/>
            </p:custDataLst>
          </p:nvPr>
        </p:nvSpPr>
        <p:spPr/>
        <p:txBody>
          <a:bodyPr/>
          <a:lstStyle/>
          <a:p>
            <a:r>
              <a:rPr lang="fr-CA" dirty="0"/>
              <a:t>1. Partenaires</a:t>
            </a:r>
          </a:p>
        </p:txBody>
      </p:sp>
    </p:spTree>
    <p:extLst>
      <p:ext uri="{BB962C8B-B14F-4D97-AF65-F5344CB8AC3E}">
        <p14:creationId xmlns:p14="http://schemas.microsoft.com/office/powerpoint/2010/main" val="2282563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942560-C5E1-CC45-A5BA-8F0330E1DFF3}"/>
              </a:ext>
            </a:extLst>
          </p:cNvPr>
          <p:cNvSpPr>
            <a:spLocks noGrp="1"/>
          </p:cNvSpPr>
          <p:nvPr>
            <p:ph idx="1"/>
            <p:custDataLst>
              <p:tags r:id="rId1"/>
            </p:custDataLst>
          </p:nvPr>
        </p:nvSpPr>
        <p:spPr>
          <a:xfrm>
            <a:off x="855407" y="644893"/>
            <a:ext cx="4339348" cy="5573027"/>
          </a:xfrm>
        </p:spPr>
        <p:txBody>
          <a:bodyPr>
            <a:normAutofit/>
          </a:bodyPr>
          <a:lstStyle/>
          <a:p>
            <a:pPr marL="173736" lvl="1" indent="0">
              <a:buClr>
                <a:schemeClr val="tx1"/>
              </a:buClr>
              <a:buNone/>
            </a:pPr>
            <a:r>
              <a:rPr lang="fr-CA" sz="2800" b="1" dirty="0"/>
              <a:t>2. Engagement stratégique des élus et des candidats : 
</a:t>
            </a:r>
          </a:p>
          <a:p>
            <a:pPr marL="516636" lvl="1" indent="-342900">
              <a:buClr>
                <a:schemeClr val="tx1"/>
              </a:buClr>
              <a:buFont typeface="+mj-lt"/>
              <a:buAutoNum type="alphaLcParenR"/>
            </a:pPr>
            <a:r>
              <a:rPr lang="fr-FR" sz="2400" dirty="0"/>
              <a:t>Coordination de 10 tables rondes régionales à travers le pays (moins de 25 personnes à chacune!).</a:t>
            </a:r>
          </a:p>
          <a:p>
            <a:pPr marL="516636" lvl="1" indent="-342900">
              <a:buClr>
                <a:schemeClr val="tx1"/>
              </a:buClr>
              <a:buFont typeface="+mj-lt"/>
              <a:buAutoNum type="alphaLcParenR"/>
            </a:pPr>
            <a:endParaRPr lang="fr-FR" sz="2400" dirty="0"/>
          </a:p>
          <a:p>
            <a:pPr marL="516636" lvl="1" indent="-342900">
              <a:buClr>
                <a:schemeClr val="tx1"/>
              </a:buClr>
              <a:buFont typeface="+mj-lt"/>
              <a:buAutoNum type="alphaLcParenR"/>
            </a:pPr>
            <a:r>
              <a:rPr lang="fr-FR" sz="2400" dirty="0"/>
              <a:t>Les conversations ont été appuyées par des représentants de l’ACHRU/le député actuel et/ou les critiques qui avaient acquis des connaissances/ expertises dans le logement abordable</a:t>
            </a:r>
            <a:endParaRPr lang="fr-CA" sz="2400" dirty="0"/>
          </a:p>
        </p:txBody>
      </p:sp>
      <p:pic>
        <p:nvPicPr>
          <p:cNvPr id="39" name="Picture 38">
            <a:extLst>
              <a:ext uri="{FF2B5EF4-FFF2-40B4-BE49-F238E27FC236}">
                <a16:creationId xmlns:a16="http://schemas.microsoft.com/office/drawing/2014/main" id="{CF42E1F2-0F31-1D4D-92EE-B14CF6516A92}"/>
              </a:ext>
            </a:extLst>
          </p:cNvPr>
          <p:cNvPicPr>
            <a:picLocks noChangeAspect="1"/>
          </p:cNvPicPr>
          <p:nvPr>
            <p:custDataLst>
              <p:tags r:id="rId2"/>
            </p:custDataLst>
          </p:nvPr>
        </p:nvPicPr>
        <p:blipFill>
          <a:blip r:embed="rId8"/>
          <a:stretch>
            <a:fillRect/>
          </a:stretch>
        </p:blipFill>
        <p:spPr>
          <a:xfrm>
            <a:off x="8994266" y="897241"/>
            <a:ext cx="2833007" cy="2243864"/>
          </a:xfrm>
          <a:prstGeom prst="rect">
            <a:avLst/>
          </a:prstGeom>
          <a:ln>
            <a:solidFill>
              <a:schemeClr val="tx1"/>
            </a:solidFill>
          </a:ln>
        </p:spPr>
      </p:pic>
      <p:pic>
        <p:nvPicPr>
          <p:cNvPr id="5" name="Picture 4">
            <a:extLst>
              <a:ext uri="{FF2B5EF4-FFF2-40B4-BE49-F238E27FC236}">
                <a16:creationId xmlns:a16="http://schemas.microsoft.com/office/drawing/2014/main" id="{0A29719C-F189-E74C-84EA-1012B9B99757}"/>
              </a:ext>
            </a:extLst>
          </p:cNvPr>
          <p:cNvPicPr>
            <a:picLocks noChangeAspect="1"/>
          </p:cNvPicPr>
          <p:nvPr>
            <p:custDataLst>
              <p:tags r:id="rId3"/>
            </p:custDataLst>
          </p:nvPr>
        </p:nvPicPr>
        <p:blipFill>
          <a:blip r:embed="rId9"/>
          <a:stretch>
            <a:fillRect/>
          </a:stretch>
        </p:blipFill>
        <p:spPr>
          <a:xfrm>
            <a:off x="5443354" y="408650"/>
            <a:ext cx="3190567" cy="2420430"/>
          </a:xfrm>
          <a:prstGeom prst="rect">
            <a:avLst/>
          </a:prstGeom>
          <a:ln>
            <a:solidFill>
              <a:schemeClr val="tx1"/>
            </a:solidFill>
          </a:ln>
        </p:spPr>
      </p:pic>
      <p:pic>
        <p:nvPicPr>
          <p:cNvPr id="9" name="Picture 8">
            <a:extLst>
              <a:ext uri="{FF2B5EF4-FFF2-40B4-BE49-F238E27FC236}">
                <a16:creationId xmlns:a16="http://schemas.microsoft.com/office/drawing/2014/main" id="{EB71110C-9E5F-774F-BF57-4718BCF7C375}"/>
              </a:ext>
            </a:extLst>
          </p:cNvPr>
          <p:cNvPicPr>
            <a:picLocks noChangeAspect="1"/>
          </p:cNvPicPr>
          <p:nvPr>
            <p:custDataLst>
              <p:tags r:id="rId4"/>
            </p:custDataLst>
          </p:nvPr>
        </p:nvPicPr>
        <p:blipFill>
          <a:blip r:embed="rId10"/>
          <a:stretch>
            <a:fillRect/>
          </a:stretch>
        </p:blipFill>
        <p:spPr>
          <a:xfrm>
            <a:off x="5688812" y="3453130"/>
            <a:ext cx="4614303" cy="2021886"/>
          </a:xfrm>
          <a:prstGeom prst="rect">
            <a:avLst/>
          </a:prstGeom>
          <a:ln>
            <a:solidFill>
              <a:schemeClr val="tx1"/>
            </a:solidFill>
          </a:ln>
        </p:spPr>
      </p:pic>
      <p:pic>
        <p:nvPicPr>
          <p:cNvPr id="21" name="Picture 20">
            <a:extLst>
              <a:ext uri="{FF2B5EF4-FFF2-40B4-BE49-F238E27FC236}">
                <a16:creationId xmlns:a16="http://schemas.microsoft.com/office/drawing/2014/main" id="{074AA274-FF6D-044D-A3F3-623AD9D5B446}"/>
              </a:ext>
            </a:extLst>
          </p:cNvPr>
          <p:cNvPicPr>
            <a:picLocks noChangeAspect="1"/>
          </p:cNvPicPr>
          <p:nvPr>
            <p:custDataLst>
              <p:tags r:id="rId5"/>
            </p:custDataLst>
          </p:nvPr>
        </p:nvPicPr>
        <p:blipFill rotWithShape="1">
          <a:blip r:embed="rId11"/>
          <a:srcRect l="21529"/>
          <a:stretch/>
        </p:blipFill>
        <p:spPr>
          <a:xfrm>
            <a:off x="8501888" y="4559992"/>
            <a:ext cx="3016602" cy="2128142"/>
          </a:xfrm>
          <a:prstGeom prst="rect">
            <a:avLst/>
          </a:prstGeom>
          <a:ln>
            <a:solidFill>
              <a:schemeClr val="tx1"/>
            </a:solidFill>
          </a:ln>
        </p:spPr>
      </p:pic>
    </p:spTree>
    <p:extLst>
      <p:ext uri="{BB962C8B-B14F-4D97-AF65-F5344CB8AC3E}">
        <p14:creationId xmlns:p14="http://schemas.microsoft.com/office/powerpoint/2010/main" val="2756543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942560-C5E1-CC45-A5BA-8F0330E1DFF3}"/>
              </a:ext>
            </a:extLst>
          </p:cNvPr>
          <p:cNvSpPr>
            <a:spLocks noGrp="1"/>
          </p:cNvSpPr>
          <p:nvPr>
            <p:ph idx="1"/>
            <p:custDataLst>
              <p:tags r:id="rId1"/>
            </p:custDataLst>
          </p:nvPr>
        </p:nvSpPr>
        <p:spPr>
          <a:xfrm>
            <a:off x="855405" y="737419"/>
            <a:ext cx="4580912" cy="5480501"/>
          </a:xfrm>
        </p:spPr>
        <p:txBody>
          <a:bodyPr>
            <a:normAutofit/>
          </a:bodyPr>
          <a:lstStyle/>
          <a:p>
            <a:pPr marL="0" indent="0">
              <a:buClr>
                <a:schemeClr val="tx1"/>
              </a:buClr>
              <a:buNone/>
            </a:pPr>
            <a:r>
              <a:rPr lang="fr-FR" sz="2800" b="1" dirty="0"/>
              <a:t>3. Le marketing était axé sur le problème et sa solution et visait les médias, les candidats/élus et le public
</a:t>
            </a:r>
            <a:endParaRPr lang="fr-CA" sz="2800" b="1" dirty="0"/>
          </a:p>
          <a:p>
            <a:pPr lvl="2">
              <a:buClr>
                <a:schemeClr val="tx1"/>
              </a:buClr>
              <a:buFont typeface="Wingdings" pitchFamily="2" charset="2"/>
              <a:buChar char="ü"/>
            </a:pPr>
            <a:r>
              <a:rPr lang="fr-FR" sz="2400" dirty="0" err="1"/>
              <a:t>Micro-site</a:t>
            </a:r>
            <a:r>
              <a:rPr lang="fr-FR" sz="2400" dirty="0"/>
              <a:t> 
Courte vidéo explicative (illustrations)
Outils en ligne : exemples de lettres, logos et conception graphique à partager sur les médias sociaux</a:t>
            </a:r>
            <a:endParaRPr lang="en-US" sz="1500" dirty="0"/>
          </a:p>
        </p:txBody>
      </p:sp>
      <p:pic>
        <p:nvPicPr>
          <p:cNvPr id="20" name="Picture 19">
            <a:extLst>
              <a:ext uri="{FF2B5EF4-FFF2-40B4-BE49-F238E27FC236}">
                <a16:creationId xmlns:a16="http://schemas.microsoft.com/office/drawing/2014/main" id="{C374CF24-97B3-4D4B-827F-3A5CC50334F5}"/>
              </a:ext>
            </a:extLst>
          </p:cNvPr>
          <p:cNvPicPr>
            <a:picLocks noChangeAspect="1"/>
          </p:cNvPicPr>
          <p:nvPr>
            <p:custDataLst>
              <p:tags r:id="rId2"/>
            </p:custDataLst>
          </p:nvPr>
        </p:nvPicPr>
        <p:blipFill>
          <a:blip r:embed="rId8"/>
          <a:stretch>
            <a:fillRect/>
          </a:stretch>
        </p:blipFill>
        <p:spPr>
          <a:xfrm>
            <a:off x="5436317" y="2084832"/>
            <a:ext cx="5915026" cy="3391751"/>
          </a:xfrm>
          <a:prstGeom prst="rect">
            <a:avLst/>
          </a:prstGeom>
          <a:ln>
            <a:solidFill>
              <a:schemeClr val="tx1"/>
            </a:solidFill>
          </a:ln>
        </p:spPr>
      </p:pic>
      <p:sp>
        <p:nvSpPr>
          <p:cNvPr id="4" name="TextBox 3">
            <a:extLst>
              <a:ext uri="{FF2B5EF4-FFF2-40B4-BE49-F238E27FC236}">
                <a16:creationId xmlns:a16="http://schemas.microsoft.com/office/drawing/2014/main" id="{8DACD0D1-5FAF-8943-B582-F359C9D0D804}"/>
              </a:ext>
            </a:extLst>
          </p:cNvPr>
          <p:cNvSpPr txBox="1"/>
          <p:nvPr>
            <p:custDataLst>
              <p:tags r:id="rId3"/>
            </p:custDataLst>
          </p:nvPr>
        </p:nvSpPr>
        <p:spPr>
          <a:xfrm flipH="1">
            <a:off x="6651522" y="5987087"/>
            <a:ext cx="3038167" cy="461665"/>
          </a:xfrm>
          <a:prstGeom prst="rect">
            <a:avLst/>
          </a:prstGeom>
          <a:noFill/>
        </p:spPr>
        <p:txBody>
          <a:bodyPr wrap="square" rtlCol="0">
            <a:spAutoFit/>
          </a:bodyPr>
          <a:lstStyle/>
          <a:p>
            <a:r>
              <a:rPr lang="en-US" sz="2400" err="1">
                <a:solidFill>
                  <a:srgbClr val="C00000"/>
                </a:solidFill>
                <a:hlinkClick r:id="rId9"/>
              </a:rPr>
              <a:t>Vidéo</a:t>
            </a:r>
            <a:r>
              <a:rPr lang="en-US" sz="2400">
                <a:solidFill>
                  <a:srgbClr val="C00000"/>
                </a:solidFill>
                <a:hlinkClick r:id="rId9"/>
              </a:rPr>
              <a:t> (</a:t>
            </a:r>
            <a:r>
              <a:rPr lang="en-US" sz="2400" err="1">
                <a:solidFill>
                  <a:srgbClr val="C00000"/>
                </a:solidFill>
                <a:hlinkClick r:id="rId9"/>
              </a:rPr>
              <a:t>Youtube</a:t>
            </a:r>
            <a:r>
              <a:rPr lang="en-US" sz="2400">
                <a:solidFill>
                  <a:srgbClr val="C00000"/>
                </a:solidFill>
                <a:hlinkClick r:id="rId9"/>
              </a:rPr>
              <a:t>) </a:t>
            </a:r>
            <a:endParaRPr lang="en-US" sz="2400">
              <a:solidFill>
                <a:srgbClr val="C00000"/>
              </a:solidFill>
            </a:endParaRPr>
          </a:p>
        </p:txBody>
      </p:sp>
      <p:pic>
        <p:nvPicPr>
          <p:cNvPr id="6" name="Picture 5">
            <a:extLst>
              <a:ext uri="{FF2B5EF4-FFF2-40B4-BE49-F238E27FC236}">
                <a16:creationId xmlns:a16="http://schemas.microsoft.com/office/drawing/2014/main" id="{0CAE8925-643B-8849-8D73-653F1F35249F}"/>
              </a:ext>
            </a:extLst>
          </p:cNvPr>
          <p:cNvPicPr>
            <a:picLocks noChangeAspect="1"/>
          </p:cNvPicPr>
          <p:nvPr>
            <p:custDataLst>
              <p:tags r:id="rId4"/>
            </p:custDataLst>
          </p:nvPr>
        </p:nvPicPr>
        <p:blipFill>
          <a:blip r:embed="rId10"/>
          <a:stretch>
            <a:fillRect/>
          </a:stretch>
        </p:blipFill>
        <p:spPr>
          <a:xfrm>
            <a:off x="7879878" y="409248"/>
            <a:ext cx="4091942" cy="2163756"/>
          </a:xfrm>
          <a:prstGeom prst="rect">
            <a:avLst/>
          </a:prstGeom>
          <a:ln>
            <a:solidFill>
              <a:schemeClr val="tx1"/>
            </a:solidFill>
          </a:ln>
        </p:spPr>
      </p:pic>
      <p:sp>
        <p:nvSpPr>
          <p:cNvPr id="7" name="Title 1">
            <a:extLst>
              <a:ext uri="{FF2B5EF4-FFF2-40B4-BE49-F238E27FC236}">
                <a16:creationId xmlns:a16="http://schemas.microsoft.com/office/drawing/2014/main" id="{F78072C3-7728-0248-9EC4-4138138764F4}"/>
              </a:ext>
            </a:extLst>
          </p:cNvPr>
          <p:cNvSpPr txBox="1">
            <a:spLocks/>
          </p:cNvSpPr>
          <p:nvPr>
            <p:custDataLst>
              <p:tags r:id="rId5"/>
            </p:custDataLst>
          </p:nvPr>
        </p:nvSpPr>
        <p:spPr>
          <a:xfrm>
            <a:off x="1176529" y="737616"/>
            <a:ext cx="3779085" cy="1499616"/>
          </a:xfrm>
          <a:prstGeom prst="rect">
            <a:avLst/>
          </a:prstGeom>
        </p:spPr>
        <p:txBody>
          <a:bodyPr vert="horz" lIns="91440" tIns="45720" rIns="91440" bIns="45720" rtlCol="0"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endParaRPr lang="en-US" sz="3500" dirty="0">
              <a:solidFill>
                <a:srgbClr val="FFFFFF"/>
              </a:solidFill>
            </a:endParaRPr>
          </a:p>
        </p:txBody>
      </p:sp>
    </p:spTree>
    <p:extLst>
      <p:ext uri="{BB962C8B-B14F-4D97-AF65-F5344CB8AC3E}">
        <p14:creationId xmlns:p14="http://schemas.microsoft.com/office/powerpoint/2010/main" val="2111069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F942560-C5E1-CC45-A5BA-8F0330E1DFF3}"/>
              </a:ext>
            </a:extLst>
          </p:cNvPr>
          <p:cNvSpPr>
            <a:spLocks noGrp="1"/>
          </p:cNvSpPr>
          <p:nvPr>
            <p:ph idx="1"/>
            <p:custDataLst>
              <p:tags r:id="rId1"/>
            </p:custDataLst>
          </p:nvPr>
        </p:nvSpPr>
        <p:spPr>
          <a:xfrm>
            <a:off x="855405" y="847023"/>
            <a:ext cx="4168982" cy="5370897"/>
          </a:xfrm>
        </p:spPr>
        <p:txBody>
          <a:bodyPr>
            <a:normAutofit/>
          </a:bodyPr>
          <a:lstStyle/>
          <a:p>
            <a:pPr marL="269875" indent="-269875">
              <a:buClr>
                <a:schemeClr val="tx1"/>
              </a:buClr>
              <a:buAutoNum type="arabicPeriod" startAt="4"/>
              <a:tabLst>
                <a:tab pos="269875" algn="l"/>
              </a:tabLst>
            </a:pPr>
            <a:r>
              <a:rPr lang="fr-FR" sz="2800" b="1" dirty="0"/>
              <a:t>Les journalistes provenaient d’une variété de publications qui étaient susceptibles de publier des articles sur la question</a:t>
            </a:r>
          </a:p>
          <a:p>
            <a:pPr marL="269875" indent="-269875">
              <a:buClr>
                <a:schemeClr val="tx1"/>
              </a:buClr>
              <a:buAutoNum type="arabicPeriod" startAt="4"/>
              <a:tabLst>
                <a:tab pos="269875" algn="l"/>
              </a:tabLst>
            </a:pPr>
            <a:r>
              <a:rPr lang="fr-FR" sz="2800" b="1" dirty="0"/>
              <a:t>Les membres ont été tenus à jour au moyen d’une lettre d’information régulière qui soulignait les succès sur le terrain</a:t>
            </a:r>
            <a:endParaRPr lang="en-US" sz="2800" b="1" dirty="0"/>
          </a:p>
        </p:txBody>
      </p:sp>
      <p:pic>
        <p:nvPicPr>
          <p:cNvPr id="11" name="Picture 10">
            <a:extLst>
              <a:ext uri="{FF2B5EF4-FFF2-40B4-BE49-F238E27FC236}">
                <a16:creationId xmlns:a16="http://schemas.microsoft.com/office/drawing/2014/main" id="{480A4F38-6135-E04C-99DB-B2A28E486ACE}"/>
              </a:ext>
            </a:extLst>
          </p:cNvPr>
          <p:cNvPicPr>
            <a:picLocks noChangeAspect="1"/>
          </p:cNvPicPr>
          <p:nvPr>
            <p:custDataLst>
              <p:tags r:id="rId2"/>
            </p:custDataLst>
          </p:nvPr>
        </p:nvPicPr>
        <p:blipFill>
          <a:blip r:embed="rId7"/>
          <a:stretch>
            <a:fillRect/>
          </a:stretch>
        </p:blipFill>
        <p:spPr>
          <a:xfrm>
            <a:off x="5242564" y="1939355"/>
            <a:ext cx="6569792" cy="2337774"/>
          </a:xfrm>
          <a:prstGeom prst="rect">
            <a:avLst/>
          </a:prstGeom>
          <a:ln>
            <a:solidFill>
              <a:schemeClr val="tx1"/>
            </a:solidFill>
          </a:ln>
        </p:spPr>
      </p:pic>
      <p:pic>
        <p:nvPicPr>
          <p:cNvPr id="13" name="Picture 12">
            <a:extLst>
              <a:ext uri="{FF2B5EF4-FFF2-40B4-BE49-F238E27FC236}">
                <a16:creationId xmlns:a16="http://schemas.microsoft.com/office/drawing/2014/main" id="{250D9833-0AAD-C848-A2C2-C4B6858AC19A}"/>
              </a:ext>
            </a:extLst>
          </p:cNvPr>
          <p:cNvPicPr>
            <a:picLocks noChangeAspect="1"/>
          </p:cNvPicPr>
          <p:nvPr>
            <p:custDataLst>
              <p:tags r:id="rId3"/>
            </p:custDataLst>
          </p:nvPr>
        </p:nvPicPr>
        <p:blipFill>
          <a:blip r:embed="rId8"/>
          <a:stretch>
            <a:fillRect/>
          </a:stretch>
        </p:blipFill>
        <p:spPr>
          <a:xfrm>
            <a:off x="6304936" y="3477669"/>
            <a:ext cx="5656006" cy="2614133"/>
          </a:xfrm>
          <a:prstGeom prst="rect">
            <a:avLst/>
          </a:prstGeom>
          <a:ln>
            <a:solidFill>
              <a:schemeClr val="tx1"/>
            </a:solidFill>
          </a:ln>
        </p:spPr>
      </p:pic>
      <p:pic>
        <p:nvPicPr>
          <p:cNvPr id="15" name="Picture 14">
            <a:extLst>
              <a:ext uri="{FF2B5EF4-FFF2-40B4-BE49-F238E27FC236}">
                <a16:creationId xmlns:a16="http://schemas.microsoft.com/office/drawing/2014/main" id="{3C2D3548-AE14-2D4B-A24D-CED1AB9D50CF}"/>
              </a:ext>
            </a:extLst>
          </p:cNvPr>
          <p:cNvPicPr>
            <a:picLocks noChangeAspect="1"/>
          </p:cNvPicPr>
          <p:nvPr>
            <p:custDataLst>
              <p:tags r:id="rId4"/>
            </p:custDataLst>
          </p:nvPr>
        </p:nvPicPr>
        <p:blipFill rotWithShape="1">
          <a:blip r:embed="rId9"/>
          <a:srcRect b="76904"/>
          <a:stretch/>
        </p:blipFill>
        <p:spPr>
          <a:xfrm>
            <a:off x="5242564" y="1041839"/>
            <a:ext cx="6569792" cy="897516"/>
          </a:xfrm>
          <a:prstGeom prst="rect">
            <a:avLst/>
          </a:prstGeom>
        </p:spPr>
      </p:pic>
    </p:spTree>
    <p:extLst>
      <p:ext uri="{BB962C8B-B14F-4D97-AF65-F5344CB8AC3E}">
        <p14:creationId xmlns:p14="http://schemas.microsoft.com/office/powerpoint/2010/main" val="193148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097D5-0656-CA46-B224-C2B727EE6F74}"/>
              </a:ext>
            </a:extLst>
          </p:cNvPr>
          <p:cNvSpPr>
            <a:spLocks noGrp="1"/>
          </p:cNvSpPr>
          <p:nvPr>
            <p:ph type="title"/>
            <p:custDataLst>
              <p:tags r:id="rId1"/>
            </p:custDataLst>
          </p:nvPr>
        </p:nvSpPr>
        <p:spPr>
          <a:xfrm>
            <a:off x="825910" y="159167"/>
            <a:ext cx="10766321" cy="1325353"/>
          </a:xfrm>
        </p:spPr>
        <p:txBody>
          <a:bodyPr>
            <a:normAutofit/>
          </a:bodyPr>
          <a:lstStyle/>
          <a:p>
            <a:r>
              <a:rPr lang="fr-FR" sz="2800" dirty="0">
                <a:solidFill>
                  <a:srgbClr val="FF3300"/>
                </a:solidFill>
              </a:rPr>
              <a:t>Étude de cas = logement pour tous
</a:t>
            </a:r>
            <a:endParaRPr lang="en-US" sz="2800" dirty="0">
              <a:solidFill>
                <a:srgbClr val="FF3300"/>
              </a:solidFill>
            </a:endParaRPr>
          </a:p>
        </p:txBody>
      </p:sp>
      <p:sp>
        <p:nvSpPr>
          <p:cNvPr id="3" name="Content Placeholder 2">
            <a:extLst>
              <a:ext uri="{FF2B5EF4-FFF2-40B4-BE49-F238E27FC236}">
                <a16:creationId xmlns:a16="http://schemas.microsoft.com/office/drawing/2014/main" id="{3154B11A-6AAC-C74F-8331-FFD4E607B039}"/>
              </a:ext>
            </a:extLst>
          </p:cNvPr>
          <p:cNvSpPr>
            <a:spLocks noGrp="1"/>
          </p:cNvSpPr>
          <p:nvPr>
            <p:ph idx="1"/>
            <p:custDataLst>
              <p:tags r:id="rId2"/>
            </p:custDataLst>
          </p:nvPr>
        </p:nvSpPr>
        <p:spPr>
          <a:xfrm>
            <a:off x="398206" y="1164657"/>
            <a:ext cx="2654710" cy="5457369"/>
          </a:xfrm>
        </p:spPr>
        <p:txBody>
          <a:bodyPr>
            <a:normAutofit fontScale="92500" lnSpcReduction="20000"/>
          </a:bodyPr>
          <a:lstStyle/>
          <a:p>
            <a:pPr marL="0" indent="0">
              <a:buNone/>
            </a:pPr>
            <a:r>
              <a:rPr lang="fr-CA" b="1" cap="all" dirty="0" err="1"/>
              <a:t>RésultaTS</a:t>
            </a:r>
            <a:r>
              <a:rPr lang="fr-CA" b="1" cap="all" dirty="0"/>
              <a:t> </a:t>
            </a:r>
            <a:r>
              <a:rPr lang="fr-CA" b="1" dirty="0"/>
              <a:t>:</a:t>
            </a:r>
          </a:p>
          <a:p>
            <a:pPr>
              <a:buFont typeface="Wingdings" pitchFamily="2" charset="2"/>
              <a:buChar char="ü"/>
            </a:pPr>
            <a:r>
              <a:rPr lang="fr-FR" dirty="0"/>
              <a:t>Nous avons établi des alliances avec ceux et celles qui ont remporté les élections et occupent des postes de pouvoir
Le logement abordable a été présenté dans la lettre de mandat de plusieurs ministres
</a:t>
            </a:r>
            <a:r>
              <a:rPr lang="fr-FR" b="1" dirty="0"/>
              <a:t>Une stratégie nationale de logement est devenue une priorité pour le nouveau gouvernement 
Nouvel investissement de 40 milliards (?)</a:t>
            </a:r>
            <a:endParaRPr lang="en-US" dirty="0"/>
          </a:p>
          <a:p>
            <a:endParaRPr lang="en-US" dirty="0"/>
          </a:p>
        </p:txBody>
      </p:sp>
      <p:pic>
        <p:nvPicPr>
          <p:cNvPr id="7" name="Picture 6">
            <a:extLst>
              <a:ext uri="{FF2B5EF4-FFF2-40B4-BE49-F238E27FC236}">
                <a16:creationId xmlns:a16="http://schemas.microsoft.com/office/drawing/2014/main" id="{DB14EF40-4F17-FF40-A6F0-5E9E8745427A}"/>
              </a:ext>
            </a:extLst>
          </p:cNvPr>
          <p:cNvPicPr>
            <a:picLocks noChangeAspect="1"/>
          </p:cNvPicPr>
          <p:nvPr>
            <p:custDataLst>
              <p:tags r:id="rId3"/>
            </p:custDataLst>
          </p:nvPr>
        </p:nvPicPr>
        <p:blipFill>
          <a:blip r:embed="rId13"/>
          <a:stretch>
            <a:fillRect/>
          </a:stretch>
        </p:blipFill>
        <p:spPr>
          <a:xfrm>
            <a:off x="3069423" y="1345854"/>
            <a:ext cx="6407157" cy="2455965"/>
          </a:xfrm>
          <a:prstGeom prst="rect">
            <a:avLst/>
          </a:prstGeom>
          <a:ln>
            <a:solidFill>
              <a:schemeClr val="tx1"/>
            </a:solidFill>
          </a:ln>
        </p:spPr>
      </p:pic>
      <p:pic>
        <p:nvPicPr>
          <p:cNvPr id="17" name="Picture 16">
            <a:extLst>
              <a:ext uri="{FF2B5EF4-FFF2-40B4-BE49-F238E27FC236}">
                <a16:creationId xmlns:a16="http://schemas.microsoft.com/office/drawing/2014/main" id="{415770C1-6E86-334F-B4E9-2289D6F3B542}"/>
              </a:ext>
            </a:extLst>
          </p:cNvPr>
          <p:cNvPicPr>
            <a:picLocks noChangeAspect="1"/>
          </p:cNvPicPr>
          <p:nvPr>
            <p:custDataLst>
              <p:tags r:id="rId4"/>
            </p:custDataLst>
          </p:nvPr>
        </p:nvPicPr>
        <p:blipFill>
          <a:blip r:embed="rId14"/>
          <a:stretch>
            <a:fillRect/>
          </a:stretch>
        </p:blipFill>
        <p:spPr>
          <a:xfrm>
            <a:off x="3717540" y="4359482"/>
            <a:ext cx="4756920" cy="1703856"/>
          </a:xfrm>
          <a:prstGeom prst="rect">
            <a:avLst/>
          </a:prstGeom>
          <a:ln>
            <a:solidFill>
              <a:schemeClr val="tx1"/>
            </a:solidFill>
          </a:ln>
        </p:spPr>
      </p:pic>
      <p:pic>
        <p:nvPicPr>
          <p:cNvPr id="5" name="Picture 4">
            <a:extLst>
              <a:ext uri="{FF2B5EF4-FFF2-40B4-BE49-F238E27FC236}">
                <a16:creationId xmlns:a16="http://schemas.microsoft.com/office/drawing/2014/main" id="{16F22094-6907-9341-9FB9-43575CEDBF4E}"/>
              </a:ext>
            </a:extLst>
          </p:cNvPr>
          <p:cNvPicPr>
            <a:picLocks noChangeAspect="1"/>
          </p:cNvPicPr>
          <p:nvPr>
            <p:custDataLst>
              <p:tags r:id="rId5"/>
            </p:custDataLst>
          </p:nvPr>
        </p:nvPicPr>
        <p:blipFill>
          <a:blip r:embed="rId15"/>
          <a:stretch>
            <a:fillRect/>
          </a:stretch>
        </p:blipFill>
        <p:spPr>
          <a:xfrm>
            <a:off x="7793838" y="526811"/>
            <a:ext cx="4248219" cy="1903555"/>
          </a:xfrm>
          <a:prstGeom prst="rect">
            <a:avLst/>
          </a:prstGeom>
          <a:ln>
            <a:solidFill>
              <a:schemeClr val="tx1"/>
            </a:solidFill>
          </a:ln>
        </p:spPr>
      </p:pic>
      <p:cxnSp>
        <p:nvCxnSpPr>
          <p:cNvPr id="19" name="Straight Arrow Connector 18">
            <a:extLst>
              <a:ext uri="{FF2B5EF4-FFF2-40B4-BE49-F238E27FC236}">
                <a16:creationId xmlns:a16="http://schemas.microsoft.com/office/drawing/2014/main" id="{2D813536-BFC2-DC45-BC10-651C6458B64E}"/>
              </a:ext>
            </a:extLst>
          </p:cNvPr>
          <p:cNvCxnSpPr>
            <a:cxnSpLocks/>
          </p:cNvCxnSpPr>
          <p:nvPr>
            <p:custDataLst>
              <p:tags r:id="rId6"/>
            </p:custDataLst>
          </p:nvPr>
        </p:nvCxnSpPr>
        <p:spPr>
          <a:xfrm flipH="1" flipV="1">
            <a:off x="6223820" y="5383162"/>
            <a:ext cx="2728451" cy="427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3B33DD5C-5060-F141-BCA0-39DF9A2DEBB1}"/>
              </a:ext>
            </a:extLst>
          </p:cNvPr>
          <p:cNvSpPr txBox="1"/>
          <p:nvPr>
            <p:custDataLst>
              <p:tags r:id="rId7"/>
            </p:custDataLst>
          </p:nvPr>
        </p:nvSpPr>
        <p:spPr>
          <a:xfrm>
            <a:off x="9065343" y="5515897"/>
            <a:ext cx="2728451" cy="1200329"/>
          </a:xfrm>
          <a:prstGeom prst="rect">
            <a:avLst/>
          </a:prstGeom>
          <a:noFill/>
        </p:spPr>
        <p:txBody>
          <a:bodyPr wrap="square" rtlCol="0">
            <a:spAutoFit/>
          </a:bodyPr>
          <a:lstStyle/>
          <a:p>
            <a:r>
              <a:rPr lang="fr-CA" dirty="0">
                <a:solidFill>
                  <a:srgbClr val="C00000"/>
                </a:solidFill>
              </a:rPr>
              <a:t>10 nouveaux ministres avaient participé aux tables rondes de l’ACHRU comme candidats.</a:t>
            </a:r>
          </a:p>
        </p:txBody>
      </p:sp>
      <p:cxnSp>
        <p:nvCxnSpPr>
          <p:cNvPr id="26" name="Straight Arrow Connector 25">
            <a:extLst>
              <a:ext uri="{FF2B5EF4-FFF2-40B4-BE49-F238E27FC236}">
                <a16:creationId xmlns:a16="http://schemas.microsoft.com/office/drawing/2014/main" id="{6CCB8A0A-492C-C94E-B298-660550F8969B}"/>
              </a:ext>
            </a:extLst>
          </p:cNvPr>
          <p:cNvCxnSpPr/>
          <p:nvPr>
            <p:custDataLst>
              <p:tags r:id="rId8"/>
            </p:custDataLst>
          </p:nvPr>
        </p:nvCxnSpPr>
        <p:spPr>
          <a:xfrm flipV="1">
            <a:off x="3166932" y="3724084"/>
            <a:ext cx="899652" cy="17565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406A57D-65B1-844A-BAD0-34DAD00A52A7}"/>
              </a:ext>
            </a:extLst>
          </p:cNvPr>
          <p:cNvCxnSpPr>
            <a:cxnSpLocks/>
          </p:cNvCxnSpPr>
          <p:nvPr>
            <p:custDataLst>
              <p:tags r:id="rId9"/>
            </p:custDataLst>
          </p:nvPr>
        </p:nvCxnSpPr>
        <p:spPr>
          <a:xfrm flipV="1">
            <a:off x="2594214" y="3669425"/>
            <a:ext cx="1233928" cy="669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E6E3B64D-8D73-6B43-9BB2-613EA3C3DB71}"/>
              </a:ext>
            </a:extLst>
          </p:cNvPr>
          <p:cNvPicPr>
            <a:picLocks noChangeAspect="1"/>
          </p:cNvPicPr>
          <p:nvPr>
            <p:custDataLst>
              <p:tags r:id="rId10"/>
            </p:custDataLst>
          </p:nvPr>
        </p:nvPicPr>
        <p:blipFill rotWithShape="1">
          <a:blip r:embed="rId16"/>
          <a:srcRect l="21529"/>
          <a:stretch/>
        </p:blipFill>
        <p:spPr>
          <a:xfrm>
            <a:off x="8757526" y="3080742"/>
            <a:ext cx="2834705" cy="1999818"/>
          </a:xfrm>
          <a:prstGeom prst="rect">
            <a:avLst/>
          </a:prstGeom>
          <a:ln>
            <a:solidFill>
              <a:schemeClr val="tx1"/>
            </a:solidFill>
          </a:ln>
        </p:spPr>
      </p:pic>
    </p:spTree>
    <p:extLst>
      <p:ext uri="{BB962C8B-B14F-4D97-AF65-F5344CB8AC3E}">
        <p14:creationId xmlns:p14="http://schemas.microsoft.com/office/powerpoint/2010/main" val="1225334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7E2A0-19D9-7A4F-BAC9-F7ADB869AE01}"/>
              </a:ext>
            </a:extLst>
          </p:cNvPr>
          <p:cNvSpPr>
            <a:spLocks noGrp="1"/>
          </p:cNvSpPr>
          <p:nvPr>
            <p:ph type="title"/>
            <p:custDataLst>
              <p:tags r:id="rId1"/>
            </p:custDataLst>
          </p:nvPr>
        </p:nvSpPr>
        <p:spPr>
          <a:xfrm>
            <a:off x="1024129" y="585216"/>
            <a:ext cx="4028318" cy="1499616"/>
          </a:xfrm>
        </p:spPr>
        <p:txBody>
          <a:bodyPr>
            <a:normAutofit/>
          </a:bodyPr>
          <a:lstStyle/>
          <a:p>
            <a:r>
              <a:rPr lang="fr-CA" sz="4400" dirty="0">
                <a:solidFill>
                  <a:srgbClr val="FFFFFF"/>
                </a:solidFill>
              </a:rPr>
              <a:t>Aperçu du contexte fédéral actuel </a:t>
            </a:r>
          </a:p>
        </p:txBody>
      </p:sp>
      <p:sp>
        <p:nvSpPr>
          <p:cNvPr id="3" name="Content Placeholder 2">
            <a:extLst>
              <a:ext uri="{FF2B5EF4-FFF2-40B4-BE49-F238E27FC236}">
                <a16:creationId xmlns:a16="http://schemas.microsoft.com/office/drawing/2014/main" id="{FAA2C93E-767D-114E-9F2D-9AC341D8DC34}"/>
              </a:ext>
            </a:extLst>
          </p:cNvPr>
          <p:cNvSpPr>
            <a:spLocks noGrp="1"/>
          </p:cNvSpPr>
          <p:nvPr>
            <p:ph idx="1"/>
            <p:custDataLst>
              <p:tags r:id="rId2"/>
            </p:custDataLst>
          </p:nvPr>
        </p:nvSpPr>
        <p:spPr>
          <a:xfrm>
            <a:off x="762000" y="2628899"/>
            <a:ext cx="4473677" cy="2996902"/>
          </a:xfrm>
        </p:spPr>
        <p:txBody>
          <a:bodyPr>
            <a:normAutofit/>
          </a:bodyPr>
          <a:lstStyle/>
          <a:p>
            <a:pPr marL="0" indent="0">
              <a:buNone/>
            </a:pPr>
            <a:r>
              <a:rPr lang="fr-CA" sz="3000" dirty="0">
                <a:solidFill>
                  <a:srgbClr val="FFFFFF"/>
                </a:solidFill>
              </a:rPr>
              <a:t>Les tensions entre les partis politiques sont extrêmement hautes.</a:t>
            </a:r>
          </a:p>
          <a:p>
            <a:pPr>
              <a:buFont typeface="Arial" panose="020B0604020202020204" pitchFamily="34" charset="0"/>
              <a:buChar char="•"/>
            </a:pPr>
            <a:endParaRPr lang="en-US" sz="1800" dirty="0">
              <a:solidFill>
                <a:srgbClr val="FFFFFF"/>
              </a:solidFill>
            </a:endParaRPr>
          </a:p>
          <a:p>
            <a:pPr lvl="1">
              <a:buFont typeface="Arial" panose="020B0604020202020204" pitchFamily="34" charset="0"/>
              <a:buChar char="•"/>
            </a:pPr>
            <a:endParaRPr lang="en-US" dirty="0">
              <a:solidFill>
                <a:srgbClr val="FFFFFF"/>
              </a:solidFill>
            </a:endParaRPr>
          </a:p>
          <a:p>
            <a:pPr lvl="1">
              <a:buFont typeface="Arial" panose="020B0604020202020204" pitchFamily="34" charset="0"/>
              <a:buChar char="•"/>
            </a:pPr>
            <a:endParaRPr lang="en-US" dirty="0">
              <a:solidFill>
                <a:srgbClr val="FFFFFF"/>
              </a:solidFill>
            </a:endParaRPr>
          </a:p>
          <a:p>
            <a:pPr lvl="1">
              <a:buFont typeface="Arial" panose="020B0604020202020204" pitchFamily="34" charset="0"/>
              <a:buChar char="•"/>
            </a:pPr>
            <a:endParaRPr lang="en-US" dirty="0">
              <a:solidFill>
                <a:srgbClr val="FFFFFF"/>
              </a:solidFill>
            </a:endParaRPr>
          </a:p>
          <a:p>
            <a:pPr lvl="1">
              <a:buFont typeface="Arial" panose="020B0604020202020204" pitchFamily="34" charset="0"/>
              <a:buChar char="•"/>
            </a:pPr>
            <a:endParaRPr lang="en-US" dirty="0">
              <a:solidFill>
                <a:srgbClr val="FFFFFF"/>
              </a:solidFill>
            </a:endParaRPr>
          </a:p>
          <a:p>
            <a:pPr lvl="1">
              <a:buFont typeface="Arial" panose="020B0604020202020204" pitchFamily="34" charset="0"/>
              <a:buChar char="•"/>
            </a:pPr>
            <a:endParaRPr lang="en-US" dirty="0">
              <a:solidFill>
                <a:srgbClr val="FFFFFF"/>
              </a:solidFill>
            </a:endParaRPr>
          </a:p>
          <a:p>
            <a:pPr marL="128016" lvl="1" indent="0">
              <a:buNone/>
            </a:pPr>
            <a:endParaRPr lang="en-US" dirty="0">
              <a:solidFill>
                <a:srgbClr val="FFFFFF"/>
              </a:solidFill>
            </a:endParaRPr>
          </a:p>
          <a:p>
            <a:endParaRPr lang="en-US" sz="1800" dirty="0">
              <a:solidFill>
                <a:srgbClr val="FFFFFF"/>
              </a:solidFill>
            </a:endParaRPr>
          </a:p>
        </p:txBody>
      </p:sp>
      <p:pic>
        <p:nvPicPr>
          <p:cNvPr id="21" name="Picture 20">
            <a:extLst>
              <a:ext uri="{FF2B5EF4-FFF2-40B4-BE49-F238E27FC236}">
                <a16:creationId xmlns:a16="http://schemas.microsoft.com/office/drawing/2014/main" id="{F7596D8D-6F78-3D40-8498-E6FC8F56454C}"/>
              </a:ext>
            </a:extLst>
          </p:cNvPr>
          <p:cNvPicPr>
            <a:picLocks noChangeAspect="1"/>
          </p:cNvPicPr>
          <p:nvPr>
            <p:custDataLst>
              <p:tags r:id="rId3"/>
            </p:custDataLst>
          </p:nvPr>
        </p:nvPicPr>
        <p:blipFill>
          <a:blip r:embed="rId9"/>
          <a:stretch>
            <a:fillRect/>
          </a:stretch>
        </p:blipFill>
        <p:spPr>
          <a:xfrm>
            <a:off x="6616997" y="2436300"/>
            <a:ext cx="4505780" cy="1960239"/>
          </a:xfrm>
          <a:prstGeom prst="rect">
            <a:avLst/>
          </a:prstGeom>
          <a:ln>
            <a:solidFill>
              <a:schemeClr val="tx1"/>
            </a:solidFill>
          </a:ln>
        </p:spPr>
      </p:pic>
      <p:pic>
        <p:nvPicPr>
          <p:cNvPr id="4" name="Picture 3"/>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1771953" y="309966"/>
            <a:ext cx="8926818" cy="1493183"/>
          </a:xfrm>
          <a:prstGeom prst="rect">
            <a:avLst/>
          </a:prstGeom>
        </p:spPr>
      </p:pic>
      <p:pic>
        <p:nvPicPr>
          <p:cNvPr id="5" name="Picture 4"/>
          <p:cNvPicPr>
            <a:picLocks noChangeAspect="1"/>
          </p:cNvPicPr>
          <p:nvPr>
            <p:custDataLst>
              <p:tags r:id="rId5"/>
            </p:custDataLst>
          </p:nvPr>
        </p:nvPicPr>
        <p:blipFill>
          <a:blip r:embed="rId11">
            <a:extLst>
              <a:ext uri="{28A0092B-C50C-407E-A947-70E740481C1C}">
                <a14:useLocalDpi xmlns:a14="http://schemas.microsoft.com/office/drawing/2010/main" val="0"/>
              </a:ext>
            </a:extLst>
          </a:blip>
          <a:stretch>
            <a:fillRect/>
          </a:stretch>
        </p:blipFill>
        <p:spPr>
          <a:xfrm>
            <a:off x="6068632" y="4725657"/>
            <a:ext cx="5602510" cy="1436829"/>
          </a:xfrm>
          <a:prstGeom prst="rect">
            <a:avLst/>
          </a:prstGeom>
        </p:spPr>
      </p:pic>
      <p:pic>
        <p:nvPicPr>
          <p:cNvPr id="6" name="Picture 5"/>
          <p:cNvPicPr>
            <a:picLocks noChangeAspect="1"/>
          </p:cNvPicPr>
          <p:nvPr>
            <p:custDataLst>
              <p:tags r:id="rId6"/>
            </p:custDataLst>
          </p:nvPr>
        </p:nvPicPr>
        <p:blipFill>
          <a:blip r:embed="rId12">
            <a:extLst>
              <a:ext uri="{28A0092B-C50C-407E-A947-70E740481C1C}">
                <a14:useLocalDpi xmlns:a14="http://schemas.microsoft.com/office/drawing/2010/main" val="0"/>
              </a:ext>
            </a:extLst>
          </a:blip>
          <a:stretch>
            <a:fillRect/>
          </a:stretch>
        </p:blipFill>
        <p:spPr>
          <a:xfrm>
            <a:off x="762000" y="2078399"/>
            <a:ext cx="5113867" cy="3949867"/>
          </a:xfrm>
          <a:prstGeom prst="rect">
            <a:avLst/>
          </a:prstGeom>
        </p:spPr>
      </p:pic>
    </p:spTree>
    <p:extLst>
      <p:ext uri="{BB962C8B-B14F-4D97-AF65-F5344CB8AC3E}">
        <p14:creationId xmlns:p14="http://schemas.microsoft.com/office/powerpoint/2010/main" val="955677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987C5-1EB9-C44C-A72E-472129D31087}"/>
              </a:ext>
            </a:extLst>
          </p:cNvPr>
          <p:cNvSpPr>
            <a:spLocks noGrp="1"/>
          </p:cNvSpPr>
          <p:nvPr>
            <p:ph type="title"/>
            <p:custDataLst>
              <p:tags r:id="rId1"/>
            </p:custDataLst>
          </p:nvPr>
        </p:nvSpPr>
        <p:spPr>
          <a:xfrm>
            <a:off x="1024128" y="585217"/>
            <a:ext cx="9720072" cy="483188"/>
          </a:xfrm>
        </p:spPr>
        <p:txBody>
          <a:bodyPr>
            <a:normAutofit fontScale="90000"/>
          </a:bodyPr>
          <a:lstStyle/>
          <a:p>
            <a:pPr algn="r"/>
            <a:r>
              <a:rPr lang="en-US" dirty="0" err="1">
                <a:solidFill>
                  <a:srgbClr val="FFFFFF"/>
                </a:solidFill>
              </a:rPr>
              <a:t>ÉtudWie</a:t>
            </a:r>
            <a:r>
              <a:rPr lang="en-US" dirty="0">
                <a:solidFill>
                  <a:srgbClr val="FFFFFF"/>
                </a:solidFill>
              </a:rPr>
              <a:t> de </a:t>
            </a:r>
            <a:r>
              <a:rPr lang="en-US" dirty="0" err="1">
                <a:solidFill>
                  <a:srgbClr val="FFFFFF"/>
                </a:solidFill>
              </a:rPr>
              <a:t>caWios</a:t>
            </a:r>
            <a:r>
              <a:rPr lang="en-US" dirty="0">
                <a:solidFill>
                  <a:srgbClr val="FFFFFF"/>
                </a:solidFill>
              </a:rPr>
              <a:t> : un logement pour </a:t>
            </a:r>
            <a:r>
              <a:rPr lang="en-US" dirty="0" err="1">
                <a:solidFill>
                  <a:srgbClr val="FFFFFF"/>
                </a:solidFill>
              </a:rPr>
              <a:t>tousWin</a:t>
            </a:r>
            <a:r>
              <a:rPr lang="en-US" dirty="0">
                <a:solidFill>
                  <a:srgbClr val="FFFFFF"/>
                </a:solidFill>
              </a:rPr>
              <a:t> W (2015)</a:t>
            </a:r>
          </a:p>
        </p:txBody>
      </p:sp>
      <p:sp>
        <p:nvSpPr>
          <p:cNvPr id="3" name="Content Placeholder 2">
            <a:extLst>
              <a:ext uri="{FF2B5EF4-FFF2-40B4-BE49-F238E27FC236}">
                <a16:creationId xmlns:a16="http://schemas.microsoft.com/office/drawing/2014/main" id="{E051900C-8E28-0E44-81E6-49B4A4D976BE}"/>
              </a:ext>
            </a:extLst>
          </p:cNvPr>
          <p:cNvSpPr>
            <a:spLocks noGrp="1"/>
          </p:cNvSpPr>
          <p:nvPr>
            <p:ph sz="half" idx="1"/>
            <p:custDataLst>
              <p:tags r:id="rId2"/>
            </p:custDataLst>
          </p:nvPr>
        </p:nvSpPr>
        <p:spPr>
          <a:xfrm>
            <a:off x="1024128" y="881743"/>
            <a:ext cx="5472924" cy="5427617"/>
          </a:xfrm>
        </p:spPr>
        <p:txBody>
          <a:bodyPr anchor="ctr">
            <a:normAutofit/>
          </a:bodyPr>
          <a:lstStyle/>
          <a:p>
            <a:pPr marL="0" indent="0">
              <a:buNone/>
            </a:pPr>
            <a:r>
              <a:rPr lang="fr-CA" sz="3600" b="1" dirty="0">
                <a:solidFill>
                  <a:srgbClr val="FF3300"/>
                </a:solidFill>
              </a:rPr>
              <a:t>Approche gagnante </a:t>
            </a:r>
            <a:r>
              <a:rPr lang="fr-CA" sz="3600" dirty="0"/>
              <a:t>: </a:t>
            </a:r>
          </a:p>
          <a:p>
            <a:pPr>
              <a:buFont typeface="Wingdings" panose="05000000000000000000" pitchFamily="2" charset="2"/>
              <a:buChar char="ü"/>
            </a:pPr>
            <a:r>
              <a:rPr lang="fr-FR" dirty="0"/>
              <a:t>Efforts nationaux combinés avec le travail d’équipe local 
Plan flexible axé sur un objectif clair, avec de nombreuses corrections en cours de route
 Consultation sur le besoin en mettant l’accent sur les résultats souhaités 
Petite équipe de collaboration consacrée à la cause
Patience et générosité d’esprit</a:t>
            </a:r>
            <a:endParaRPr lang="en-US" dirty="0"/>
          </a:p>
        </p:txBody>
      </p:sp>
      <p:pic>
        <p:nvPicPr>
          <p:cNvPr id="4" name="Content Placeholder 3"/>
          <p:cNvPicPr>
            <a:picLocks noGrp="1" noChangeAspect="1"/>
          </p:cNvPicPr>
          <p:nvPr>
            <p:ph sz="half" idx="2"/>
            <p:custDataLst>
              <p:tags r:id="rId3"/>
            </p:custDataLst>
          </p:nvPr>
        </p:nvPicPr>
        <p:blipFill>
          <a:blip r:embed="rId5">
            <a:extLst>
              <a:ext uri="{28A0092B-C50C-407E-A947-70E740481C1C}">
                <a14:useLocalDpi xmlns:a14="http://schemas.microsoft.com/office/drawing/2010/main" val="0"/>
              </a:ext>
            </a:extLst>
          </a:blip>
          <a:stretch>
            <a:fillRect/>
          </a:stretch>
        </p:blipFill>
        <p:spPr>
          <a:xfrm>
            <a:off x="7184571" y="1926771"/>
            <a:ext cx="3363686" cy="3282043"/>
          </a:xfrm>
        </p:spPr>
      </p:pic>
    </p:spTree>
    <p:extLst>
      <p:ext uri="{BB962C8B-B14F-4D97-AF65-F5344CB8AC3E}">
        <p14:creationId xmlns:p14="http://schemas.microsoft.com/office/powerpoint/2010/main" val="122178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F985F-4DC5-564A-9AC7-F0F21D3B92FA}"/>
              </a:ext>
            </a:extLst>
          </p:cNvPr>
          <p:cNvSpPr>
            <a:spLocks noGrp="1"/>
          </p:cNvSpPr>
          <p:nvPr>
            <p:ph type="title"/>
            <p:custDataLst>
              <p:tags r:id="rId1"/>
            </p:custDataLst>
          </p:nvPr>
        </p:nvSpPr>
        <p:spPr>
          <a:xfrm>
            <a:off x="1024129" y="585216"/>
            <a:ext cx="4028318" cy="1499616"/>
          </a:xfrm>
        </p:spPr>
        <p:txBody>
          <a:bodyPr>
            <a:normAutofit/>
          </a:bodyPr>
          <a:lstStyle/>
          <a:p>
            <a:r>
              <a:rPr lang="en-US" sz="4400" dirty="0">
                <a:solidFill>
                  <a:srgbClr val="FFFFFF"/>
                </a:solidFill>
              </a:rPr>
              <a:t>Aperçu du contexte </a:t>
            </a:r>
            <a:r>
              <a:rPr lang="fr-CA" sz="4400" dirty="0">
                <a:solidFill>
                  <a:srgbClr val="FFFFFF"/>
                </a:solidFill>
              </a:rPr>
              <a:t>fédéral </a:t>
            </a:r>
            <a:r>
              <a:rPr lang="en-US" sz="4400" dirty="0">
                <a:solidFill>
                  <a:srgbClr val="FFFFFF"/>
                </a:solidFill>
              </a:rPr>
              <a:t>actuel </a:t>
            </a:r>
          </a:p>
        </p:txBody>
      </p:sp>
      <p:sp>
        <p:nvSpPr>
          <p:cNvPr id="3" name="Content Placeholder 2">
            <a:extLst>
              <a:ext uri="{FF2B5EF4-FFF2-40B4-BE49-F238E27FC236}">
                <a16:creationId xmlns:a16="http://schemas.microsoft.com/office/drawing/2014/main" id="{16502A7D-420A-484A-B900-2672D8CF627D}"/>
              </a:ext>
            </a:extLst>
          </p:cNvPr>
          <p:cNvSpPr>
            <a:spLocks noGrp="1"/>
          </p:cNvSpPr>
          <p:nvPr>
            <p:ph idx="1"/>
            <p:custDataLst>
              <p:tags r:id="rId2"/>
            </p:custDataLst>
          </p:nvPr>
        </p:nvSpPr>
        <p:spPr>
          <a:xfrm>
            <a:off x="1033104" y="1796143"/>
            <a:ext cx="4306529" cy="4663923"/>
          </a:xfrm>
        </p:spPr>
        <p:txBody>
          <a:bodyPr>
            <a:normAutofit/>
          </a:bodyPr>
          <a:lstStyle/>
          <a:p>
            <a:r>
              <a:rPr lang="fr-FR" sz="2800" dirty="0">
                <a:solidFill>
                  <a:srgbClr val="C00000"/>
                </a:solidFill>
              </a:rPr>
              <a:t>De récentes élections en Colombie-Britannique et en Alberta, au Québec, à l’Î.-P.-É. et à T.-N.-L. vont influer sur le résultat électoral fédéral... 
… mais nous ne savons pas comment!
</a:t>
            </a:r>
            <a:endParaRPr lang="fr-CA" sz="2800" dirty="0">
              <a:solidFill>
                <a:srgbClr val="C00000"/>
              </a:solidFill>
            </a:endParaRPr>
          </a:p>
          <a:p>
            <a:endParaRPr lang="fr-CA" sz="2800" dirty="0">
              <a:solidFill>
                <a:srgbClr val="C00000"/>
              </a:solidFill>
            </a:endParaRPr>
          </a:p>
          <a:p>
            <a:endParaRPr lang="en-US" sz="1800" dirty="0">
              <a:solidFill>
                <a:srgbClr val="FFFFFF"/>
              </a:solidFill>
            </a:endParaRPr>
          </a:p>
          <a:p>
            <a:endParaRPr lang="en-US" sz="1800" dirty="0">
              <a:solidFill>
                <a:srgbClr val="FFFFFF"/>
              </a:solidFill>
            </a:endParaRPr>
          </a:p>
        </p:txBody>
      </p:sp>
      <p:pic>
        <p:nvPicPr>
          <p:cNvPr id="7" name="Picture 6">
            <a:extLst>
              <a:ext uri="{FF2B5EF4-FFF2-40B4-BE49-F238E27FC236}">
                <a16:creationId xmlns:a16="http://schemas.microsoft.com/office/drawing/2014/main" id="{2793ACE5-671F-6045-9ED5-C04FAA1A79BE}"/>
              </a:ext>
            </a:extLst>
          </p:cNvPr>
          <p:cNvPicPr>
            <a:picLocks noChangeAspect="1"/>
          </p:cNvPicPr>
          <p:nvPr>
            <p:custDataLst>
              <p:tags r:id="rId3"/>
            </p:custDataLst>
          </p:nvPr>
        </p:nvPicPr>
        <p:blipFill rotWithShape="1">
          <a:blip r:embed="rId9"/>
          <a:srcRect l="25855" r="19365" b="-1"/>
          <a:stretch/>
        </p:blipFill>
        <p:spPr>
          <a:xfrm>
            <a:off x="5626826" y="321731"/>
            <a:ext cx="3798244" cy="3674848"/>
          </a:xfrm>
          <a:prstGeom prst="rect">
            <a:avLst/>
          </a:prstGeom>
        </p:spPr>
      </p:pic>
      <p:pic>
        <p:nvPicPr>
          <p:cNvPr id="11" name="Picture 10">
            <a:extLst>
              <a:ext uri="{FF2B5EF4-FFF2-40B4-BE49-F238E27FC236}">
                <a16:creationId xmlns:a16="http://schemas.microsoft.com/office/drawing/2014/main" id="{197FD771-06F8-844F-8B68-9C56BEA0C44B}"/>
              </a:ext>
            </a:extLst>
          </p:cNvPr>
          <p:cNvPicPr>
            <a:picLocks noChangeAspect="1"/>
          </p:cNvPicPr>
          <p:nvPr>
            <p:custDataLst>
              <p:tags r:id="rId4"/>
            </p:custDataLst>
          </p:nvPr>
        </p:nvPicPr>
        <p:blipFill rotWithShape="1">
          <a:blip r:embed="rId10"/>
          <a:srcRect l="38731" r="13477" b="-4"/>
          <a:stretch/>
        </p:blipFill>
        <p:spPr>
          <a:xfrm>
            <a:off x="9583347" y="321734"/>
            <a:ext cx="2286921" cy="2727667"/>
          </a:xfrm>
          <a:prstGeom prst="rect">
            <a:avLst/>
          </a:prstGeom>
        </p:spPr>
      </p:pic>
      <p:pic>
        <p:nvPicPr>
          <p:cNvPr id="9" name="Picture 8">
            <a:extLst>
              <a:ext uri="{FF2B5EF4-FFF2-40B4-BE49-F238E27FC236}">
                <a16:creationId xmlns:a16="http://schemas.microsoft.com/office/drawing/2014/main" id="{07D4226B-6709-DB42-B284-5621B8ECA9DF}"/>
              </a:ext>
            </a:extLst>
          </p:cNvPr>
          <p:cNvPicPr>
            <a:picLocks noChangeAspect="1"/>
          </p:cNvPicPr>
          <p:nvPr>
            <p:custDataLst>
              <p:tags r:id="rId5"/>
            </p:custDataLst>
          </p:nvPr>
        </p:nvPicPr>
        <p:blipFill rotWithShape="1">
          <a:blip r:embed="rId11"/>
          <a:srcRect l="22607" r="18103" b="-3"/>
          <a:stretch/>
        </p:blipFill>
        <p:spPr>
          <a:xfrm>
            <a:off x="9583346" y="3210266"/>
            <a:ext cx="2286921" cy="3249800"/>
          </a:xfrm>
          <a:prstGeom prst="rect">
            <a:avLst/>
          </a:prstGeom>
        </p:spPr>
      </p:pic>
      <p:pic>
        <p:nvPicPr>
          <p:cNvPr id="13" name="Picture 12">
            <a:extLst>
              <a:ext uri="{FF2B5EF4-FFF2-40B4-BE49-F238E27FC236}">
                <a16:creationId xmlns:a16="http://schemas.microsoft.com/office/drawing/2014/main" id="{6DC45268-7925-4845-8D8F-E90BA7449077}"/>
              </a:ext>
            </a:extLst>
          </p:cNvPr>
          <p:cNvPicPr>
            <a:picLocks noChangeAspect="1"/>
          </p:cNvPicPr>
          <p:nvPr>
            <p:custDataLst>
              <p:tags r:id="rId6"/>
            </p:custDataLst>
          </p:nvPr>
        </p:nvPicPr>
        <p:blipFill rotWithShape="1">
          <a:blip r:embed="rId12"/>
          <a:srcRect r="4" b="8763"/>
          <a:stretch/>
        </p:blipFill>
        <p:spPr>
          <a:xfrm>
            <a:off x="5626823" y="4157449"/>
            <a:ext cx="3798247" cy="2313255"/>
          </a:xfrm>
          <a:prstGeom prst="rect">
            <a:avLst/>
          </a:prstGeom>
        </p:spPr>
      </p:pic>
    </p:spTree>
    <p:extLst>
      <p:ext uri="{BB962C8B-B14F-4D97-AF65-F5344CB8AC3E}">
        <p14:creationId xmlns:p14="http://schemas.microsoft.com/office/powerpoint/2010/main" val="1951822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44F75-B4E2-094B-99AE-AD2788BB8679}"/>
              </a:ext>
            </a:extLst>
          </p:cNvPr>
          <p:cNvSpPr>
            <a:spLocks noGrp="1"/>
          </p:cNvSpPr>
          <p:nvPr>
            <p:ph type="title"/>
            <p:custDataLst>
              <p:tags r:id="rId1"/>
            </p:custDataLst>
          </p:nvPr>
        </p:nvSpPr>
        <p:spPr>
          <a:xfrm>
            <a:off x="1024128" y="585216"/>
            <a:ext cx="9720072" cy="969264"/>
          </a:xfrm>
        </p:spPr>
        <p:txBody>
          <a:bodyPr>
            <a:normAutofit fontScale="90000"/>
          </a:bodyPr>
          <a:lstStyle/>
          <a:p>
            <a:br>
              <a:rPr lang="fr-FR" sz="5400" dirty="0">
                <a:solidFill>
                  <a:srgbClr val="FF3300"/>
                </a:solidFill>
              </a:rPr>
            </a:br>
            <a:r>
              <a:rPr lang="fr-FR" sz="5400" dirty="0">
                <a:solidFill>
                  <a:srgbClr val="FF3300"/>
                </a:solidFill>
              </a:rPr>
              <a:t>APERÇU DU CONTEXTE POLITIQUE FÉDÉRAL
</a:t>
            </a:r>
            <a:endParaRPr lang="en-US" dirty="0">
              <a:solidFill>
                <a:srgbClr val="FF3300"/>
              </a:solidFill>
            </a:endParaRPr>
          </a:p>
        </p:txBody>
      </p:sp>
      <p:sp>
        <p:nvSpPr>
          <p:cNvPr id="3" name="Content Placeholder 2">
            <a:extLst>
              <a:ext uri="{FF2B5EF4-FFF2-40B4-BE49-F238E27FC236}">
                <a16:creationId xmlns:a16="http://schemas.microsoft.com/office/drawing/2014/main" id="{CA8B5B46-D1E9-FC4C-921C-FF310AACD25E}"/>
              </a:ext>
            </a:extLst>
          </p:cNvPr>
          <p:cNvSpPr>
            <a:spLocks noGrp="1"/>
          </p:cNvSpPr>
          <p:nvPr>
            <p:ph idx="1"/>
            <p:custDataLst>
              <p:tags r:id="rId2"/>
            </p:custDataLst>
          </p:nvPr>
        </p:nvSpPr>
        <p:spPr>
          <a:xfrm>
            <a:off x="1135625" y="1554480"/>
            <a:ext cx="4173793" cy="4754880"/>
          </a:xfrm>
        </p:spPr>
        <p:txBody>
          <a:bodyPr>
            <a:normAutofit/>
          </a:bodyPr>
          <a:lstStyle/>
          <a:p>
            <a:pPr>
              <a:buFont typeface="Arial" panose="020B0604020202020204" pitchFamily="34" charset="0"/>
              <a:buChar char="•"/>
            </a:pPr>
            <a:r>
              <a:rPr lang="fr-FR" sz="2900" dirty="0">
                <a:solidFill>
                  <a:srgbClr val="C00000"/>
                </a:solidFill>
              </a:rPr>
              <a:t>Les crises remettent en question les valeurs libérales suivantes : </a:t>
            </a:r>
            <a:r>
              <a:rPr lang="fr-FR" sz="2800" b="1" dirty="0"/>
              <a:t>
Réconciliation
Investissement dans les causes sociales
Réforme électorale
Changement climatique</a:t>
            </a:r>
            <a:endParaRPr lang="fr-CA" sz="2800" b="1" dirty="0"/>
          </a:p>
          <a:p>
            <a:pPr>
              <a:buFont typeface="Arial" panose="020B0604020202020204" pitchFamily="34" charset="0"/>
              <a:buChar char="•"/>
            </a:pPr>
            <a:endParaRPr lang="fr-CA" sz="2800" b="1" dirty="0"/>
          </a:p>
          <a:p>
            <a:endParaRPr lang="en-US" dirty="0"/>
          </a:p>
        </p:txBody>
      </p:sp>
      <p:pic>
        <p:nvPicPr>
          <p:cNvPr id="6" name="Picture 5">
            <a:extLst>
              <a:ext uri="{FF2B5EF4-FFF2-40B4-BE49-F238E27FC236}">
                <a16:creationId xmlns:a16="http://schemas.microsoft.com/office/drawing/2014/main" id="{F58D9250-48E6-8D4D-A45E-E917B2EBC4E1}"/>
              </a:ext>
            </a:extLst>
          </p:cNvPr>
          <p:cNvPicPr>
            <a:picLocks noChangeAspect="1"/>
          </p:cNvPicPr>
          <p:nvPr>
            <p:custDataLst>
              <p:tags r:id="rId3"/>
            </p:custDataLst>
          </p:nvPr>
        </p:nvPicPr>
        <p:blipFill>
          <a:blip r:embed="rId8"/>
          <a:stretch>
            <a:fillRect/>
          </a:stretch>
        </p:blipFill>
        <p:spPr>
          <a:xfrm>
            <a:off x="5690733" y="5651108"/>
            <a:ext cx="5914737" cy="1103179"/>
          </a:xfrm>
          <a:prstGeom prst="rect">
            <a:avLst/>
          </a:prstGeom>
          <a:ln>
            <a:solidFill>
              <a:schemeClr val="tx1"/>
            </a:solidFill>
          </a:ln>
        </p:spPr>
      </p:pic>
      <p:pic>
        <p:nvPicPr>
          <p:cNvPr id="8" name="Picture 7">
            <a:extLst>
              <a:ext uri="{FF2B5EF4-FFF2-40B4-BE49-F238E27FC236}">
                <a16:creationId xmlns:a16="http://schemas.microsoft.com/office/drawing/2014/main" id="{E375E681-632A-654C-AED5-7B9C93DB2474}"/>
              </a:ext>
            </a:extLst>
          </p:cNvPr>
          <p:cNvPicPr>
            <a:picLocks noChangeAspect="1"/>
          </p:cNvPicPr>
          <p:nvPr>
            <p:custDataLst>
              <p:tags r:id="rId4"/>
            </p:custDataLst>
          </p:nvPr>
        </p:nvPicPr>
        <p:blipFill>
          <a:blip r:embed="rId9"/>
          <a:stretch>
            <a:fillRect/>
          </a:stretch>
        </p:blipFill>
        <p:spPr>
          <a:xfrm>
            <a:off x="6527685" y="4205139"/>
            <a:ext cx="4286864" cy="1228579"/>
          </a:xfrm>
          <a:prstGeom prst="rect">
            <a:avLst/>
          </a:prstGeom>
          <a:ln>
            <a:solidFill>
              <a:schemeClr val="tx1"/>
            </a:solidFill>
          </a:ln>
        </p:spPr>
      </p:pic>
      <p:sp>
        <p:nvSpPr>
          <p:cNvPr id="11" name="TextBox 10"/>
          <p:cNvSpPr txBox="1"/>
          <p:nvPr>
            <p:custDataLst>
              <p:tags r:id="rId5"/>
            </p:custDataLst>
          </p:nvPr>
        </p:nvSpPr>
        <p:spPr>
          <a:xfrm>
            <a:off x="5130663" y="2793813"/>
            <a:ext cx="6076724" cy="369332"/>
          </a:xfrm>
          <a:prstGeom prst="rect">
            <a:avLst/>
          </a:prstGeom>
          <a:noFill/>
          <a:ln>
            <a:solidFill>
              <a:srgbClr val="FFFFFF"/>
            </a:solidFill>
          </a:ln>
        </p:spPr>
        <p:txBody>
          <a:bodyPr wrap="square" rtlCol="0">
            <a:spAutoFit/>
          </a:bodyPr>
          <a:lstStyle/>
          <a:p>
            <a:endParaRPr lang="en-US" dirty="0">
              <a:ln>
                <a:solidFill>
                  <a:srgbClr val="FFFFFF"/>
                </a:solidFill>
              </a:ln>
            </a:endParaRPr>
          </a:p>
        </p:txBody>
      </p:sp>
      <p:pic>
        <p:nvPicPr>
          <p:cNvPr id="5" name="Picture 4"/>
          <p:cNvPicPr>
            <a:picLocks noChangeAspect="1"/>
          </p:cNvPicPr>
          <p:nvPr>
            <p:custDataLst>
              <p:tags r:id="rId6"/>
            </p:custDataLst>
          </p:nvPr>
        </p:nvPicPr>
        <p:blipFill>
          <a:blip r:embed="rId10">
            <a:extLst>
              <a:ext uri="{28A0092B-C50C-407E-A947-70E740481C1C}">
                <a14:useLocalDpi xmlns:a14="http://schemas.microsoft.com/office/drawing/2010/main" val="0"/>
              </a:ext>
            </a:extLst>
          </a:blip>
          <a:stretch>
            <a:fillRect/>
          </a:stretch>
        </p:blipFill>
        <p:spPr>
          <a:xfrm>
            <a:off x="6004472" y="1554480"/>
            <a:ext cx="4930385" cy="2409331"/>
          </a:xfrm>
          <a:prstGeom prst="rect">
            <a:avLst/>
          </a:prstGeom>
        </p:spPr>
      </p:pic>
    </p:spTree>
    <p:extLst>
      <p:ext uri="{BB962C8B-B14F-4D97-AF65-F5344CB8AC3E}">
        <p14:creationId xmlns:p14="http://schemas.microsoft.com/office/powerpoint/2010/main" val="20578432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1024128" y="585216"/>
            <a:ext cx="9720072" cy="1129284"/>
          </a:xfrm>
        </p:spPr>
        <p:txBody>
          <a:bodyPr>
            <a:normAutofit fontScale="90000"/>
          </a:bodyPr>
          <a:lstStyle/>
          <a:p>
            <a:br>
              <a:rPr lang="en-US" sz="4800" dirty="0">
                <a:solidFill>
                  <a:srgbClr val="FF3300"/>
                </a:solidFill>
              </a:rPr>
            </a:br>
            <a:r>
              <a:rPr lang="en-US" sz="4800" dirty="0">
                <a:solidFill>
                  <a:srgbClr val="FF3300"/>
                </a:solidFill>
              </a:rPr>
              <a:t>DONNÉES DE SONDAGES RÉCENTS
</a:t>
            </a:r>
            <a:endParaRPr lang="en-US" dirty="0">
              <a:solidFill>
                <a:srgbClr val="FF3300"/>
              </a:solidFill>
            </a:endParaRPr>
          </a:p>
        </p:txBody>
      </p:sp>
      <p:sp>
        <p:nvSpPr>
          <p:cNvPr id="6" name="TextBox 5">
            <a:extLst>
              <a:ext uri="{FF2B5EF4-FFF2-40B4-BE49-F238E27FC236}">
                <a16:creationId xmlns:a16="http://schemas.microsoft.com/office/drawing/2014/main" id="{7BAEB469-F52E-FF4E-A92A-DAF9273F320D}"/>
              </a:ext>
            </a:extLst>
          </p:cNvPr>
          <p:cNvSpPr txBox="1"/>
          <p:nvPr>
            <p:custDataLst>
              <p:tags r:id="rId2"/>
            </p:custDataLst>
          </p:nvPr>
        </p:nvSpPr>
        <p:spPr>
          <a:xfrm>
            <a:off x="1024128" y="5981301"/>
            <a:ext cx="8871598" cy="369332"/>
          </a:xfrm>
          <a:prstGeom prst="rect">
            <a:avLst/>
          </a:prstGeom>
          <a:noFill/>
        </p:spPr>
        <p:txBody>
          <a:bodyPr wrap="square" rtlCol="0">
            <a:spAutoFit/>
          </a:bodyPr>
          <a:lstStyle/>
          <a:p>
            <a:r>
              <a:rPr lang="fr-CA" dirty="0">
                <a:solidFill>
                  <a:srgbClr val="C00000"/>
                </a:solidFill>
              </a:rPr>
              <a:t>Résultats projetés par </a:t>
            </a:r>
            <a:r>
              <a:rPr lang="fr-CA" u="sng" dirty="0">
                <a:solidFill>
                  <a:srgbClr val="C00000"/>
                </a:solidFill>
              </a:rPr>
              <a:t>CalculatedPolitics.com</a:t>
            </a:r>
            <a:r>
              <a:rPr lang="fr-CA" dirty="0">
                <a:solidFill>
                  <a:srgbClr val="C00000"/>
                </a:solidFill>
              </a:rPr>
              <a:t> – 25 avril 2019</a:t>
            </a:r>
          </a:p>
        </p:txBody>
      </p:sp>
      <p:pic>
        <p:nvPicPr>
          <p:cNvPr id="4" name="Content Placeholder 3"/>
          <p:cNvPicPr>
            <a:picLocks noGrp="1" noChangeAspect="1"/>
          </p:cNvPicPr>
          <p:nvPr>
            <p:ph idx="1"/>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1024128" y="1910444"/>
            <a:ext cx="9720072" cy="4070858"/>
          </a:xfrm>
        </p:spPr>
      </p:pic>
    </p:spTree>
    <p:extLst>
      <p:ext uri="{BB962C8B-B14F-4D97-AF65-F5344CB8AC3E}">
        <p14:creationId xmlns:p14="http://schemas.microsoft.com/office/powerpoint/2010/main" val="25646395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1024128" y="585216"/>
            <a:ext cx="9720072" cy="868027"/>
          </a:xfrm>
        </p:spPr>
        <p:txBody>
          <a:bodyPr>
            <a:normAutofit fontScale="90000"/>
          </a:bodyPr>
          <a:lstStyle/>
          <a:p>
            <a:pPr algn="ctr"/>
            <a:r>
              <a:rPr lang="fr-FR" sz="4000" b="1" dirty="0">
                <a:solidFill>
                  <a:srgbClr val="FF3300"/>
                </a:solidFill>
              </a:rPr>
              <a:t>Comment les Canadiens voteraient</a:t>
            </a:r>
            <a:br>
              <a:rPr lang="fr-FR" sz="4000" b="1" dirty="0">
                <a:solidFill>
                  <a:srgbClr val="FF3300"/>
                </a:solidFill>
              </a:rPr>
            </a:br>
            <a:r>
              <a:rPr lang="fr-FR" sz="4000" b="1" dirty="0">
                <a:solidFill>
                  <a:srgbClr val="FF3300"/>
                </a:solidFill>
              </a:rPr>
              <a:t>(si l’élection AVAIT LIEU AUJOURD’HUI)
</a:t>
            </a:r>
            <a:endParaRPr lang="en-US" sz="4000" b="1" dirty="0">
              <a:solidFill>
                <a:srgbClr val="FF3300"/>
              </a:solidFill>
            </a:endParaRPr>
          </a:p>
        </p:txBody>
      </p:sp>
      <p:sp>
        <p:nvSpPr>
          <p:cNvPr id="6" name="TextBox 5">
            <a:extLst>
              <a:ext uri="{FF2B5EF4-FFF2-40B4-BE49-F238E27FC236}">
                <a16:creationId xmlns:a16="http://schemas.microsoft.com/office/drawing/2014/main" id="{7BAEB469-F52E-FF4E-A92A-DAF9273F320D}"/>
              </a:ext>
            </a:extLst>
          </p:cNvPr>
          <p:cNvSpPr txBox="1"/>
          <p:nvPr>
            <p:custDataLst>
              <p:tags r:id="rId2"/>
            </p:custDataLst>
          </p:nvPr>
        </p:nvSpPr>
        <p:spPr>
          <a:xfrm>
            <a:off x="1024128" y="5981301"/>
            <a:ext cx="8871598" cy="369332"/>
          </a:xfrm>
          <a:prstGeom prst="rect">
            <a:avLst/>
          </a:prstGeom>
          <a:noFill/>
        </p:spPr>
        <p:txBody>
          <a:bodyPr wrap="square" rtlCol="0">
            <a:spAutoFit/>
          </a:bodyPr>
          <a:lstStyle/>
          <a:p>
            <a:r>
              <a:rPr lang="fr-CA" dirty="0">
                <a:solidFill>
                  <a:srgbClr val="C00000"/>
                </a:solidFill>
              </a:rPr>
              <a:t>Résultats projetés par </a:t>
            </a:r>
            <a:r>
              <a:rPr lang="fr-CA" u="sng" dirty="0">
                <a:solidFill>
                  <a:srgbClr val="C00000"/>
                </a:solidFill>
              </a:rPr>
              <a:t>CalculatedPolitics.com</a:t>
            </a:r>
            <a:r>
              <a:rPr lang="fr-CA" dirty="0">
                <a:solidFill>
                  <a:srgbClr val="C00000"/>
                </a:solidFill>
              </a:rPr>
              <a:t> – 25 avril 2019</a:t>
            </a:r>
          </a:p>
        </p:txBody>
      </p:sp>
      <p:pic>
        <p:nvPicPr>
          <p:cNvPr id="8" name="Content Placeholder 7"/>
          <p:cNvPicPr>
            <a:picLocks noGrp="1" noChangeAspect="1"/>
          </p:cNvPicPr>
          <p:nvPr>
            <p:ph idx="1"/>
            <p:custDataLst>
              <p:tags r:id="rId3"/>
            </p:custDataLst>
          </p:nvPr>
        </p:nvPicPr>
        <p:blipFill>
          <a:blip r:embed="rId6">
            <a:extLst>
              <a:ext uri="{28A0092B-C50C-407E-A947-70E740481C1C}">
                <a14:useLocalDpi xmlns:a14="http://schemas.microsoft.com/office/drawing/2010/main" val="0"/>
              </a:ext>
            </a:extLst>
          </a:blip>
          <a:stretch>
            <a:fillRect/>
          </a:stretch>
        </p:blipFill>
        <p:spPr>
          <a:xfrm>
            <a:off x="898072" y="1453244"/>
            <a:ext cx="10352314" cy="4855482"/>
          </a:xfrm>
        </p:spPr>
      </p:pic>
    </p:spTree>
    <p:extLst>
      <p:ext uri="{BB962C8B-B14F-4D97-AF65-F5344CB8AC3E}">
        <p14:creationId xmlns:p14="http://schemas.microsoft.com/office/powerpoint/2010/main" val="878142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p:txBody>
          <a:bodyPr>
            <a:normAutofit/>
          </a:bodyPr>
          <a:lstStyle/>
          <a:p>
            <a:r>
              <a:rPr lang="fr-FR" sz="4800" dirty="0">
                <a:solidFill>
                  <a:schemeClr val="tx1"/>
                </a:solidFill>
              </a:rPr>
              <a:t>PARTIS recrutant des candidats fédéraux 
</a:t>
            </a:r>
            <a:endParaRPr lang="en-US" dirty="0"/>
          </a:p>
        </p:txBody>
      </p:sp>
      <p:sp>
        <p:nvSpPr>
          <p:cNvPr id="4" name="Content Placeholder 3">
            <a:extLst>
              <a:ext uri="{FF2B5EF4-FFF2-40B4-BE49-F238E27FC236}">
                <a16:creationId xmlns:a16="http://schemas.microsoft.com/office/drawing/2014/main" id="{D11928AE-7929-3443-A7F0-B9B350BD3DF4}"/>
              </a:ext>
            </a:extLst>
          </p:cNvPr>
          <p:cNvSpPr>
            <a:spLocks noGrp="1"/>
          </p:cNvSpPr>
          <p:nvPr>
            <p:ph idx="1"/>
            <p:custDataLst>
              <p:tags r:id="rId2"/>
            </p:custDataLst>
          </p:nvPr>
        </p:nvSpPr>
        <p:spPr>
          <a:xfrm>
            <a:off x="722672" y="2491002"/>
            <a:ext cx="4527754" cy="3615884"/>
          </a:xfrm>
        </p:spPr>
        <p:txBody>
          <a:bodyPr>
            <a:normAutofit/>
          </a:bodyPr>
          <a:lstStyle/>
          <a:p>
            <a:r>
              <a:rPr lang="fr-CA" sz="3100" dirty="0"/>
              <a:t>Candidats confirmés</a:t>
            </a:r>
            <a:endParaRPr lang="fr-CA" dirty="0"/>
          </a:p>
          <a:p>
            <a:r>
              <a:rPr lang="fr-CA" sz="3200" dirty="0">
                <a:solidFill>
                  <a:schemeClr val="accent2"/>
                </a:solidFill>
              </a:rPr>
              <a:t>226 PCC</a:t>
            </a:r>
          </a:p>
          <a:p>
            <a:r>
              <a:rPr lang="fr-CA" sz="3200" dirty="0">
                <a:solidFill>
                  <a:srgbClr val="FF0000"/>
                </a:solidFill>
              </a:rPr>
              <a:t>169 PLC/libéraux</a:t>
            </a:r>
          </a:p>
          <a:p>
            <a:r>
              <a:rPr lang="fr-CA" sz="3200" dirty="0">
                <a:solidFill>
                  <a:srgbClr val="00B050"/>
                </a:solidFill>
              </a:rPr>
              <a:t>88 Verts/Greens</a:t>
            </a:r>
          </a:p>
          <a:p>
            <a:r>
              <a:rPr lang="fr-CA" sz="3200" dirty="0">
                <a:solidFill>
                  <a:srgbClr val="FFC000"/>
                </a:solidFill>
              </a:rPr>
              <a:t>58 NPD/NDP</a:t>
            </a:r>
          </a:p>
          <a:p>
            <a:r>
              <a:rPr lang="fr-CA" sz="3200" dirty="0">
                <a:solidFill>
                  <a:schemeClr val="accent1">
                    <a:lumMod val="60000"/>
                    <a:lumOff val="40000"/>
                  </a:schemeClr>
                </a:solidFill>
              </a:rPr>
              <a:t>15 BQ (max. 77)</a:t>
            </a:r>
          </a:p>
        </p:txBody>
      </p:sp>
      <p:pic>
        <p:nvPicPr>
          <p:cNvPr id="8" name="Picture 7">
            <a:extLst>
              <a:ext uri="{FF2B5EF4-FFF2-40B4-BE49-F238E27FC236}">
                <a16:creationId xmlns:a16="http://schemas.microsoft.com/office/drawing/2014/main" id="{06270FCC-43B9-6041-BF61-DB2FC2460E60}"/>
              </a:ext>
            </a:extLst>
          </p:cNvPr>
          <p:cNvPicPr>
            <a:picLocks noChangeAspect="1"/>
          </p:cNvPicPr>
          <p:nvPr>
            <p:custDataLst>
              <p:tags r:id="rId3"/>
            </p:custDataLst>
          </p:nvPr>
        </p:nvPicPr>
        <p:blipFill>
          <a:blip r:embed="rId7"/>
          <a:stretch>
            <a:fillRect/>
          </a:stretch>
        </p:blipFill>
        <p:spPr>
          <a:xfrm>
            <a:off x="6769100" y="2491003"/>
            <a:ext cx="4869864" cy="3290364"/>
          </a:xfrm>
          <a:prstGeom prst="rect">
            <a:avLst/>
          </a:prstGeom>
        </p:spPr>
      </p:pic>
      <p:pic>
        <p:nvPicPr>
          <p:cNvPr id="3" name="Picture 2"/>
          <p:cNvPicPr>
            <a:picLocks noChangeAspect="1"/>
          </p:cNvPicPr>
          <p:nvPr>
            <p:custDataLst>
              <p:tags r:id="rId4"/>
            </p:custDataLst>
          </p:nvPr>
        </p:nvPicPr>
        <p:blipFill>
          <a:blip r:embed="rId8">
            <a:extLst>
              <a:ext uri="{28A0092B-C50C-407E-A947-70E740481C1C}">
                <a14:useLocalDpi xmlns:a14="http://schemas.microsoft.com/office/drawing/2010/main" val="0"/>
              </a:ext>
            </a:extLst>
          </a:blip>
          <a:stretch>
            <a:fillRect/>
          </a:stretch>
        </p:blipFill>
        <p:spPr>
          <a:xfrm>
            <a:off x="4724647" y="2491002"/>
            <a:ext cx="2100579" cy="3263900"/>
          </a:xfrm>
          <a:prstGeom prst="rect">
            <a:avLst/>
          </a:prstGeom>
        </p:spPr>
      </p:pic>
    </p:spTree>
    <p:extLst>
      <p:ext uri="{BB962C8B-B14F-4D97-AF65-F5344CB8AC3E}">
        <p14:creationId xmlns:p14="http://schemas.microsoft.com/office/powerpoint/2010/main" val="2191752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33B6A-5CE7-224B-BD84-1F88F9CD1768}"/>
              </a:ext>
            </a:extLst>
          </p:cNvPr>
          <p:cNvSpPr>
            <a:spLocks noGrp="1"/>
          </p:cNvSpPr>
          <p:nvPr>
            <p:ph type="title"/>
            <p:custDataLst>
              <p:tags r:id="rId1"/>
            </p:custDataLst>
          </p:nvPr>
        </p:nvSpPr>
        <p:spPr>
          <a:xfrm>
            <a:off x="1024129" y="585216"/>
            <a:ext cx="3779085" cy="1499616"/>
          </a:xfrm>
        </p:spPr>
        <p:txBody>
          <a:bodyPr>
            <a:normAutofit/>
          </a:bodyPr>
          <a:lstStyle/>
          <a:p>
            <a:r>
              <a:rPr lang="en-US" sz="3900" dirty="0">
                <a:solidFill>
                  <a:srgbClr val="FFFFFF"/>
                </a:solidFill>
              </a:rPr>
              <a:t>Aperçu du </a:t>
            </a:r>
            <a:r>
              <a:rPr lang="en-US" sz="3900" dirty="0" err="1">
                <a:solidFill>
                  <a:srgbClr val="FFFFFF"/>
                </a:solidFill>
              </a:rPr>
              <a:t>contexte</a:t>
            </a:r>
            <a:r>
              <a:rPr lang="en-US" sz="3900" dirty="0">
                <a:solidFill>
                  <a:srgbClr val="FFFFFF"/>
                </a:solidFill>
              </a:rPr>
              <a:t> </a:t>
            </a:r>
            <a:r>
              <a:rPr lang="en-US" sz="3900" dirty="0" err="1">
                <a:solidFill>
                  <a:srgbClr val="FFFFFF"/>
                </a:solidFill>
              </a:rPr>
              <a:t>fédéral</a:t>
            </a:r>
            <a:r>
              <a:rPr lang="en-US" sz="3900" dirty="0">
                <a:solidFill>
                  <a:srgbClr val="FFFFFF"/>
                </a:solidFill>
              </a:rPr>
              <a:t> </a:t>
            </a:r>
            <a:r>
              <a:rPr lang="en-US" sz="3900" dirty="0" err="1">
                <a:solidFill>
                  <a:srgbClr val="FFFFFF"/>
                </a:solidFill>
              </a:rPr>
              <a:t>actuel</a:t>
            </a:r>
            <a:r>
              <a:rPr lang="en-US" sz="3900" dirty="0">
                <a:solidFill>
                  <a:srgbClr val="FFFFFF"/>
                </a:solidFill>
              </a:rPr>
              <a:t> </a:t>
            </a:r>
          </a:p>
        </p:txBody>
      </p:sp>
      <p:sp>
        <p:nvSpPr>
          <p:cNvPr id="4" name="Content Placeholder 3">
            <a:extLst>
              <a:ext uri="{FF2B5EF4-FFF2-40B4-BE49-F238E27FC236}">
                <a16:creationId xmlns:a16="http://schemas.microsoft.com/office/drawing/2014/main" id="{C578FFFE-04F2-6649-9F0D-5C533479EFFD}"/>
              </a:ext>
            </a:extLst>
          </p:cNvPr>
          <p:cNvSpPr>
            <a:spLocks noGrp="1"/>
          </p:cNvSpPr>
          <p:nvPr>
            <p:ph idx="1"/>
            <p:custDataLst>
              <p:tags r:id="rId2"/>
            </p:custDataLst>
          </p:nvPr>
        </p:nvSpPr>
        <p:spPr>
          <a:xfrm>
            <a:off x="355203" y="1249041"/>
            <a:ext cx="3122784" cy="3931920"/>
          </a:xfrm>
        </p:spPr>
        <p:txBody>
          <a:bodyPr>
            <a:normAutofit fontScale="92500"/>
          </a:bodyPr>
          <a:lstStyle/>
          <a:p>
            <a:pPr marL="0" indent="0">
              <a:buNone/>
            </a:pPr>
            <a:r>
              <a:rPr lang="fr-CA" dirty="0">
                <a:solidFill>
                  <a:srgbClr val="FFFFFF"/>
                </a:solidFill>
              </a:rPr>
              <a:t>Sondage le plus récent </a:t>
            </a:r>
            <a:r>
              <a:rPr lang="fr-CA" dirty="0" err="1">
                <a:solidFill>
                  <a:srgbClr val="FFFFFF"/>
                </a:solidFill>
              </a:rPr>
              <a:t>decA</a:t>
            </a:r>
            <a:endParaRPr lang="fr-CA" b="1" dirty="0">
              <a:solidFill>
                <a:schemeClr val="accent2">
                  <a:lumMod val="75000"/>
                </a:schemeClr>
              </a:solidFill>
            </a:endParaRPr>
          </a:p>
          <a:p>
            <a:r>
              <a:rPr lang="fr-FR" sz="2800" b="1" dirty="0">
                <a:solidFill>
                  <a:schemeClr val="accent2">
                    <a:lumMod val="75000"/>
                  </a:schemeClr>
                </a:solidFill>
              </a:rPr>
              <a:t>Sondage pancanadien sur les questions qui préoccupent les électeurs :</a:t>
            </a:r>
            <a:endParaRPr lang="fr-CA" sz="2800" b="1" dirty="0">
              <a:solidFill>
                <a:schemeClr val="accent2">
                  <a:lumMod val="75000"/>
                </a:schemeClr>
              </a:solidFill>
            </a:endParaRPr>
          </a:p>
          <a:p>
            <a:r>
              <a:rPr lang="fr-CA" sz="2800" b="1" dirty="0">
                <a:solidFill>
                  <a:schemeClr val="accent2">
                    <a:lumMod val="75000"/>
                  </a:schemeClr>
                </a:solidFill>
              </a:rPr>
              <a:t>42 % conservateurs</a:t>
            </a:r>
          </a:p>
          <a:p>
            <a:r>
              <a:rPr lang="fr-CA" sz="2800" b="1" dirty="0">
                <a:solidFill>
                  <a:srgbClr val="FF0000"/>
                </a:solidFill>
              </a:rPr>
              <a:t>29 % libéraux</a:t>
            </a:r>
          </a:p>
          <a:p>
            <a:r>
              <a:rPr lang="fr-CA" sz="2800" b="1" dirty="0">
                <a:solidFill>
                  <a:srgbClr val="FFC000"/>
                </a:solidFill>
              </a:rPr>
              <a:t>12 % NPD </a:t>
            </a:r>
          </a:p>
        </p:txBody>
      </p:sp>
      <p:pic>
        <p:nvPicPr>
          <p:cNvPr id="8" name="Picture 7">
            <a:extLst>
              <a:ext uri="{FF2B5EF4-FFF2-40B4-BE49-F238E27FC236}">
                <a16:creationId xmlns:a16="http://schemas.microsoft.com/office/drawing/2014/main" id="{D92F3429-3C61-C64A-8F5F-48D57136F15E}"/>
              </a:ext>
            </a:extLst>
          </p:cNvPr>
          <p:cNvPicPr>
            <a:picLocks noChangeAspect="1"/>
          </p:cNvPicPr>
          <p:nvPr>
            <p:custDataLst>
              <p:tags r:id="rId3"/>
            </p:custDataLst>
          </p:nvPr>
        </p:nvPicPr>
        <p:blipFill rotWithShape="1">
          <a:blip r:embed="rId6"/>
          <a:srcRect l="3240" t="13380" r="39782" b="-2"/>
          <a:stretch/>
        </p:blipFill>
        <p:spPr>
          <a:xfrm>
            <a:off x="3477986" y="585216"/>
            <a:ext cx="7708612" cy="5259570"/>
          </a:xfrm>
          <a:prstGeom prst="rect">
            <a:avLst/>
          </a:prstGeom>
        </p:spPr>
      </p:pic>
    </p:spTree>
    <p:extLst>
      <p:ext uri="{BB962C8B-B14F-4D97-AF65-F5344CB8AC3E}">
        <p14:creationId xmlns:p14="http://schemas.microsoft.com/office/powerpoint/2010/main" val="28929895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8"/>
</p:tagLst>
</file>

<file path=ppt/tags/tag111.xml><?xml version="1.0" encoding="utf-8"?>
<p:tagLst xmlns:a="http://schemas.openxmlformats.org/drawingml/2006/main" xmlns:r="http://schemas.openxmlformats.org/officeDocument/2006/relationships" xmlns:p="http://schemas.openxmlformats.org/presentationml/2006/main">
  <p:tag name="NUM" val="9"/>
</p:tagLst>
</file>

<file path=ppt/tags/tag112.xml><?xml version="1.0" encoding="utf-8"?>
<p:tagLst xmlns:a="http://schemas.openxmlformats.org/drawingml/2006/main" xmlns:r="http://schemas.openxmlformats.org/officeDocument/2006/relationships" xmlns:p="http://schemas.openxmlformats.org/presentationml/2006/main">
  <p:tag name="NUM" val="10"/>
</p:tagLst>
</file>

<file path=ppt/tags/tag113.xml><?xml version="1.0" encoding="utf-8"?>
<p:tagLst xmlns:a="http://schemas.openxmlformats.org/drawingml/2006/main" xmlns:r="http://schemas.openxmlformats.org/officeDocument/2006/relationships" xmlns:p="http://schemas.openxmlformats.org/presentationml/2006/main">
  <p:tag name="NUM" val="1"/>
</p:tagLst>
</file>

<file path=ppt/tags/tag114.xml><?xml version="1.0" encoding="utf-8"?>
<p:tagLst xmlns:a="http://schemas.openxmlformats.org/drawingml/2006/main" xmlns:r="http://schemas.openxmlformats.org/officeDocument/2006/relationships" xmlns:p="http://schemas.openxmlformats.org/presentationml/2006/main">
  <p:tag name="NUM" val="2"/>
</p:tagLst>
</file>

<file path=ppt/tags/tag115.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4"/>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1"/>
</p:tagLst>
</file>

<file path=ppt/tags/tag54.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1"/>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2"/>
</p:tagLst>
</file>

<file path=ppt/tags/tag61.xml><?xml version="1.0" encoding="utf-8"?>
<p:tagLst xmlns:a="http://schemas.openxmlformats.org/drawingml/2006/main" xmlns:r="http://schemas.openxmlformats.org/officeDocument/2006/relationships" xmlns:p="http://schemas.openxmlformats.org/presentationml/2006/main">
  <p:tag name="NUM" val="3"/>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1"/>
</p:tagLst>
</file>

<file path=ppt/tags/tag76.xml><?xml version="1.0" encoding="utf-8"?>
<p:tagLst xmlns:a="http://schemas.openxmlformats.org/drawingml/2006/main" xmlns:r="http://schemas.openxmlformats.org/officeDocument/2006/relationships" xmlns:p="http://schemas.openxmlformats.org/presentationml/2006/main">
  <p:tag name="NUM" val="2"/>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2"/>
</p:tagLst>
</file>

<file path=ppt/tags/tag81.xml><?xml version="1.0" encoding="utf-8"?>
<p:tagLst xmlns:a="http://schemas.openxmlformats.org/drawingml/2006/main" xmlns:r="http://schemas.openxmlformats.org/officeDocument/2006/relationships" xmlns:p="http://schemas.openxmlformats.org/presentationml/2006/main">
  <p:tag name="NUM" val="3"/>
</p:tagLst>
</file>

<file path=ppt/tags/tag82.xml><?xml version="1.0" encoding="utf-8"?>
<p:tagLst xmlns:a="http://schemas.openxmlformats.org/drawingml/2006/main" xmlns:r="http://schemas.openxmlformats.org/officeDocument/2006/relationships" xmlns:p="http://schemas.openxmlformats.org/presentationml/2006/main">
  <p:tag name="NUM" val="4"/>
</p:tagLst>
</file>

<file path=ppt/tags/tag83.xml><?xml version="1.0" encoding="utf-8"?>
<p:tagLst xmlns:a="http://schemas.openxmlformats.org/drawingml/2006/main" xmlns:r="http://schemas.openxmlformats.org/officeDocument/2006/relationships" xmlns:p="http://schemas.openxmlformats.org/presentationml/2006/main">
  <p:tag name="NUM" val="5"/>
</p:tagLst>
</file>

<file path=ppt/tags/tag84.xml><?xml version="1.0" encoding="utf-8"?>
<p:tagLst xmlns:a="http://schemas.openxmlformats.org/drawingml/2006/main" xmlns:r="http://schemas.openxmlformats.org/officeDocument/2006/relationships" xmlns:p="http://schemas.openxmlformats.org/presentationml/2006/main">
  <p:tag name="NUM" val="6"/>
</p:tagLst>
</file>

<file path=ppt/tags/tag85.xml><?xml version="1.0" encoding="utf-8"?>
<p:tagLst xmlns:a="http://schemas.openxmlformats.org/drawingml/2006/main" xmlns:r="http://schemas.openxmlformats.org/officeDocument/2006/relationships" xmlns:p="http://schemas.openxmlformats.org/presentationml/2006/main">
  <p:tag name="NUM" val="7"/>
</p:tagLst>
</file>

<file path=ppt/tags/tag86.xml><?xml version="1.0" encoding="utf-8"?>
<p:tagLst xmlns:a="http://schemas.openxmlformats.org/drawingml/2006/main" xmlns:r="http://schemas.openxmlformats.org/officeDocument/2006/relationships" xmlns:p="http://schemas.openxmlformats.org/presentationml/2006/main">
  <p:tag name="NUM" val="8"/>
</p:tagLst>
</file>

<file path=ppt/tags/tag87.xml><?xml version="1.0" encoding="utf-8"?>
<p:tagLst xmlns:a="http://schemas.openxmlformats.org/drawingml/2006/main" xmlns:r="http://schemas.openxmlformats.org/officeDocument/2006/relationships" xmlns:p="http://schemas.openxmlformats.org/presentationml/2006/main">
  <p:tag name="NUM" val="9"/>
</p:tagLst>
</file>

<file path=ppt/tags/tag88.xml><?xml version="1.0" encoding="utf-8"?>
<p:tagLst xmlns:a="http://schemas.openxmlformats.org/drawingml/2006/main" xmlns:r="http://schemas.openxmlformats.org/officeDocument/2006/relationships" xmlns:p="http://schemas.openxmlformats.org/presentationml/2006/main">
  <p:tag name="NUM" val="10"/>
</p:tagLst>
</file>

<file path=ppt/tags/tag89.xml><?xml version="1.0" encoding="utf-8"?>
<p:tagLst xmlns:a="http://schemas.openxmlformats.org/drawingml/2006/main" xmlns:r="http://schemas.openxmlformats.org/officeDocument/2006/relationships" xmlns:p="http://schemas.openxmlformats.org/presentationml/2006/main">
  <p:tag name="NUM" val="1"/>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2"/>
</p:tagLst>
</file>

<file path=ppt/tags/tag91.xml><?xml version="1.0" encoding="utf-8"?>
<p:tagLst xmlns:a="http://schemas.openxmlformats.org/drawingml/2006/main" xmlns:r="http://schemas.openxmlformats.org/officeDocument/2006/relationships" xmlns:p="http://schemas.openxmlformats.org/presentationml/2006/main">
  <p:tag name="NUM" val="3"/>
</p:tagLst>
</file>

<file path=ppt/tags/tag92.xml><?xml version="1.0" encoding="utf-8"?>
<p:tagLst xmlns:a="http://schemas.openxmlformats.org/drawingml/2006/main" xmlns:r="http://schemas.openxmlformats.org/officeDocument/2006/relationships" xmlns:p="http://schemas.openxmlformats.org/presentationml/2006/main">
  <p:tag name="NUM" val="4"/>
</p:tagLst>
</file>

<file path=ppt/tags/tag93.xml><?xml version="1.0" encoding="utf-8"?>
<p:tagLst xmlns:a="http://schemas.openxmlformats.org/drawingml/2006/main" xmlns:r="http://schemas.openxmlformats.org/officeDocument/2006/relationships" xmlns:p="http://schemas.openxmlformats.org/presentationml/2006/main">
  <p:tag name="NUM" val="5"/>
</p:tagLst>
</file>

<file path=ppt/tags/tag94.xml><?xml version="1.0" encoding="utf-8"?>
<p:tagLst xmlns:a="http://schemas.openxmlformats.org/drawingml/2006/main" xmlns:r="http://schemas.openxmlformats.org/officeDocument/2006/relationships" xmlns:p="http://schemas.openxmlformats.org/presentationml/2006/main">
  <p:tag name="NUM" val="1"/>
</p:tagLst>
</file>

<file path=ppt/tags/tag95.xml><?xml version="1.0" encoding="utf-8"?>
<p:tagLst xmlns:a="http://schemas.openxmlformats.org/drawingml/2006/main" xmlns:r="http://schemas.openxmlformats.org/officeDocument/2006/relationships" xmlns:p="http://schemas.openxmlformats.org/presentationml/2006/main">
  <p:tag name="NUM" val="2"/>
</p:tagLst>
</file>

<file path=ppt/tags/tag96.xml><?xml version="1.0" encoding="utf-8"?>
<p:tagLst xmlns:a="http://schemas.openxmlformats.org/drawingml/2006/main" xmlns:r="http://schemas.openxmlformats.org/officeDocument/2006/relationships" xmlns:p="http://schemas.openxmlformats.org/presentationml/2006/main">
  <p:tag name="NUM" val="3"/>
</p:tagLst>
</file>

<file path=ppt/tags/tag97.xml><?xml version="1.0" encoding="utf-8"?>
<p:tagLst xmlns:a="http://schemas.openxmlformats.org/drawingml/2006/main" xmlns:r="http://schemas.openxmlformats.org/officeDocument/2006/relationships" xmlns:p="http://schemas.openxmlformats.org/presentationml/2006/main">
  <p:tag name="NUM" val="4"/>
</p:tagLst>
</file>

<file path=ppt/tags/tag98.xml><?xml version="1.0" encoding="utf-8"?>
<p:tagLst xmlns:a="http://schemas.openxmlformats.org/drawingml/2006/main" xmlns:r="http://schemas.openxmlformats.org/officeDocument/2006/relationships" xmlns:p="http://schemas.openxmlformats.org/presentationml/2006/main">
  <p:tag name="NUM" val="5"/>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125000"/>
              </a:schemeClr>
              <a:schemeClr val="phClr">
                <a:tint val="92000"/>
                <a:shade val="70000"/>
                <a:satMod val="110000"/>
              </a:schemeClr>
            </a:duotone>
          </a:blip>
          <a:tile tx="0" ty="0" sx="22000" sy="2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E736489A-00C3-4E0A-AAA8-D4D3127BA5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2188</TotalTime>
  <Words>1034</Words>
  <Application>Microsoft Office PowerPoint</Application>
  <PresentationFormat>Widescreen</PresentationFormat>
  <Paragraphs>151</Paragraphs>
  <Slides>30</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Tw Cen MT</vt:lpstr>
      <vt:lpstr>Tw Cen MT Condensed</vt:lpstr>
      <vt:lpstr>Wingdings</vt:lpstr>
      <vt:lpstr>Wingdings 3</vt:lpstr>
      <vt:lpstr>Integral</vt:lpstr>
      <vt:lpstr> Comment influencer les prochaines élections fédérales
</vt:lpstr>
      <vt:lpstr> Thèmes à aborder aujourd’hui
</vt:lpstr>
      <vt:lpstr>Aperçu du contexte fédéral actuel </vt:lpstr>
      <vt:lpstr>Aperçu du contexte fédéral actuel </vt:lpstr>
      <vt:lpstr> APERÇU DU CONTEXTE POLITIQUE FÉDÉRAL
</vt:lpstr>
      <vt:lpstr> DONNÉES DE SONDAGES RÉCENTS
</vt:lpstr>
      <vt:lpstr>Comment les Canadiens voteraient (si l’élection AVAIT LIEU AUJOURD’HUI)
</vt:lpstr>
      <vt:lpstr>PARTIS recrutant des candidats fédéraux 
</vt:lpstr>
      <vt:lpstr>Aperçu du contexte fédéral actuel </vt:lpstr>
      <vt:lpstr>CLIMAT FÉDÉRAL EN MATIÈRE DE SÉCURITÉ PUBLIQUE</vt:lpstr>
      <vt:lpstr>CONTEXTE DU SESJ</vt:lpstr>
      <vt:lpstr>CONTEXTE DU SESJ</vt:lpstr>
      <vt:lpstr>QUELLE EST L’HISTOIRE DU SESJ?</vt:lpstr>
      <vt:lpstr> DIFFICULTÉS à raconter notre histoire
</vt:lpstr>
      <vt:lpstr> Bonnes nouvelles AU SUJET de notre histoire
</vt:lpstr>
      <vt:lpstr>QUEL EST LE DRAME QUI NOUS MOBILISE?</vt:lpstr>
      <vt:lpstr>ConverSION DES REVENDICATIONS en victoires
</vt:lpstr>
      <vt:lpstr>QUELLES SONT LES 3 PRINCIPALES REVENDICATIONS DU SESJ EN PÉRIODE PRÉÉLECTORALE?</vt:lpstr>
      <vt:lpstr>4 questions que les médias vont poser sur la question?
</vt:lpstr>
      <vt:lpstr>  Comprendre ce dont les politiciens ont besoin pour évaluer un problème?  </vt:lpstr>
      <vt:lpstr> Étude de cas : logement abordable pour tous (2015)
</vt:lpstr>
      <vt:lpstr>Étude de cas : le logement pour tous
</vt:lpstr>
      <vt:lpstr>Comment l’achru a changé le ton de l’élection fédérale
</vt:lpstr>
      <vt:lpstr>pratiques exemplaires</vt:lpstr>
      <vt:lpstr>1. Partenaires</vt:lpstr>
      <vt:lpstr>PowerPoint Presentation</vt:lpstr>
      <vt:lpstr>PowerPoint Presentation</vt:lpstr>
      <vt:lpstr>PowerPoint Presentation</vt:lpstr>
      <vt:lpstr>Étude de cas = logement pour tous
</vt:lpstr>
      <vt:lpstr>ÉtudWie de caWios : un logement pour tousWin W (2015)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influencer la période  pré-electoral en tant qu’OBNL</dc:title>
  <dc:creator>Catherine Fortin LeFaivre</dc:creator>
  <cp:lastModifiedBy>Yves et Tami Goulet-Mallette</cp:lastModifiedBy>
  <cp:revision>71</cp:revision>
  <cp:lastPrinted>2019-04-16T16:11:19Z</cp:lastPrinted>
  <dcterms:created xsi:type="dcterms:W3CDTF">2019-04-16T16:03:57Z</dcterms:created>
  <dcterms:modified xsi:type="dcterms:W3CDTF">2019-05-12T20:21:10Z</dcterms:modified>
</cp:coreProperties>
</file>