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78" r:id="rId9"/>
    <p:sldId id="279" r:id="rId10"/>
    <p:sldId id="281" r:id="rId11"/>
    <p:sldId id="282" r:id="rId12"/>
    <p:sldId id="283" r:id="rId13"/>
    <p:sldId id="284" r:id="rId14"/>
    <p:sldId id="286" r:id="rId15"/>
    <p:sldId id="288" r:id="rId16"/>
    <p:sldId id="290" r:id="rId17"/>
    <p:sldId id="287" r:id="rId18"/>
    <p:sldId id="291" r:id="rId19"/>
    <p:sldId id="272" r:id="rId20"/>
    <p:sldId id="273" r:id="rId21"/>
    <p:sldId id="274" r:id="rId22"/>
    <p:sldId id="269" r:id="rId23"/>
    <p:sldId id="262" r:id="rId24"/>
    <p:sldId id="271" r:id="rId25"/>
    <p:sldId id="263" r:id="rId26"/>
    <p:sldId id="270" r:id="rId27"/>
    <p:sldId id="268" r:id="rId28"/>
    <p:sldId id="275" r:id="rId29"/>
    <p:sldId id="266" r:id="rId30"/>
    <p:sldId id="26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9" autoAdjust="0"/>
    <p:restoredTop sz="80630"/>
  </p:normalViewPr>
  <p:slideViewPr>
    <p:cSldViewPr snapToGrid="0" snapToObjects="1">
      <p:cViewPr varScale="1">
        <p:scale>
          <a:sx n="79" d="100"/>
          <a:sy n="79" d="100"/>
        </p:scale>
        <p:origin x="27" y="1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29CFD4-B567-0B4B-B456-BC8DA41F0E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C01F2D-06C7-8249-9962-364C2BB4B9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72711-7A0F-EC42-B03A-170633E54C7E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81C458-4FE5-DB41-9052-416393DD99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FB7502-93D1-3243-8D8E-EEFB2D85E9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471C7-6FB5-2244-B33B-0F345CF94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337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B4300-FF36-7346-A91E-3428C7BA3FD4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939AD-E4FF-9B4D-8761-BAB9D2620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767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92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607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720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1975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3943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CA" dirty="0"/>
              <a:t>Une demande claire et bien réfléchie – et non une liste d’épicerie.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/>
              <a:t>Une campagne à multiples volets : relations medias, medias sociaux, relations </a:t>
            </a:r>
            <a:r>
              <a:rPr lang="fr-CA" dirty="0" err="1"/>
              <a:t>governementales</a:t>
            </a:r>
            <a:r>
              <a:rPr lang="fr-CA" dirty="0"/>
              <a:t>, publicités, partenariats – avec accent sur des activités sur le terrain partout au pays.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/>
              <a:t>Une solution </a:t>
            </a:r>
            <a:r>
              <a:rPr lang="fr-CA" dirty="0" err="1"/>
              <a:t>positionée</a:t>
            </a:r>
            <a:r>
              <a:rPr lang="fr-CA" dirty="0"/>
              <a:t> afin d’</a:t>
            </a:r>
            <a:r>
              <a:rPr lang="fr-CA" dirty="0" err="1"/>
              <a:t>etre</a:t>
            </a:r>
            <a:r>
              <a:rPr lang="fr-CA" dirty="0"/>
              <a:t> enlignée avec les priorités du gouvernement et des partis. (150 M $ pour </a:t>
            </a:r>
            <a:r>
              <a:rPr lang="fr-CA" i="1" dirty="0"/>
              <a:t>Voix et leadership des femmes</a:t>
            </a:r>
            <a:r>
              <a:rPr lang="fr-CA" dirty="0"/>
              <a:t>) 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/>
              <a:t>Stratégie et équipe d’</a:t>
            </a:r>
            <a:r>
              <a:rPr lang="fr-CA" dirty="0" err="1"/>
              <a:t>éxécution</a:t>
            </a:r>
            <a:r>
              <a:rPr lang="fr-CA" dirty="0"/>
              <a:t> souple. Le plan va changer, c’est certain !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/>
              <a:t>Vision macro – une parmi 70 000 associations au Canada.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/>
              <a:t>Engagement soutenu de la part de tous ses </a:t>
            </a:r>
            <a:r>
              <a:rPr lang="fr-CA" dirty="0" err="1"/>
              <a:t>members</a:t>
            </a:r>
            <a:r>
              <a:rPr lang="fr-CA" dirty="0"/>
              <a:t> à travers le Canada.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3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CA"/>
              <a:t>Une demande claire et bien réfléchie – et non une liste d’épicerie.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Une campagne à multiples volets : relations </a:t>
            </a:r>
            <a:r>
              <a:rPr lang="fr-CA" err="1"/>
              <a:t>medias</a:t>
            </a:r>
            <a:r>
              <a:rPr lang="fr-CA"/>
              <a:t>, </a:t>
            </a:r>
            <a:r>
              <a:rPr lang="fr-CA" err="1"/>
              <a:t>medias</a:t>
            </a:r>
            <a:r>
              <a:rPr lang="fr-CA"/>
              <a:t> sociaux, relations </a:t>
            </a:r>
            <a:r>
              <a:rPr lang="fr-CA" err="1"/>
              <a:t>governementales</a:t>
            </a:r>
            <a:r>
              <a:rPr lang="fr-CA"/>
              <a:t>, publicités, partenariats – avec accent sur des activités sur le terrain partout au pays.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Une solution </a:t>
            </a:r>
            <a:r>
              <a:rPr lang="fr-CA" err="1"/>
              <a:t>positionée</a:t>
            </a:r>
            <a:r>
              <a:rPr lang="fr-CA"/>
              <a:t> afin d’</a:t>
            </a:r>
            <a:r>
              <a:rPr lang="fr-CA" err="1"/>
              <a:t>etre</a:t>
            </a:r>
            <a:r>
              <a:rPr lang="fr-CA"/>
              <a:t> enlignée avec les priorités du gouvernement et des partis. (150 M $ pour </a:t>
            </a:r>
            <a:r>
              <a:rPr lang="fr-CA" i="1"/>
              <a:t>Voix et leadership des femmes</a:t>
            </a:r>
            <a:r>
              <a:rPr lang="fr-CA"/>
              <a:t>) 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Stratégie et équipe d’</a:t>
            </a:r>
            <a:r>
              <a:rPr lang="fr-CA" err="1"/>
              <a:t>éxécution</a:t>
            </a:r>
            <a:r>
              <a:rPr lang="fr-CA"/>
              <a:t> souple. Le plan va changer, c’est certain !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Vision macro – une parmi 70 000 associations au Canada.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Engagement soutenu de la part de tous ses </a:t>
            </a:r>
            <a:r>
              <a:rPr lang="fr-CA" err="1"/>
              <a:t>members</a:t>
            </a:r>
            <a:r>
              <a:rPr lang="fr-CA"/>
              <a:t> à travers le Canada.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99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A" sz="1200"/>
              <a:t> Très peu d’investissement dans le logement social et abordable au cours des derniers 30 ans.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1200"/>
              <a:t> Crise de logement abordable dans plusieurs villes et longue liste d’attente pour un logement social.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1200"/>
              <a:t> Enjeu compliqué à expliquer et donc peu de traction médiatique et d’engagement de la part des élu(e)s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873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17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CA"/>
              <a:t>Une demande claire et bien réfléchie – et non une liste d’épicerie.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Une campagne à multiples volets : relations </a:t>
            </a:r>
            <a:r>
              <a:rPr lang="fr-CA" err="1"/>
              <a:t>medias</a:t>
            </a:r>
            <a:r>
              <a:rPr lang="fr-CA"/>
              <a:t>, </a:t>
            </a:r>
            <a:r>
              <a:rPr lang="fr-CA" err="1"/>
              <a:t>medias</a:t>
            </a:r>
            <a:r>
              <a:rPr lang="fr-CA"/>
              <a:t> sociaux, relations </a:t>
            </a:r>
            <a:r>
              <a:rPr lang="fr-CA" err="1"/>
              <a:t>governementales</a:t>
            </a:r>
            <a:r>
              <a:rPr lang="fr-CA"/>
              <a:t>, publicités, partenariats – avec accent sur des activités sur le terrain partout au pays.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Une solution </a:t>
            </a:r>
            <a:r>
              <a:rPr lang="fr-CA" err="1"/>
              <a:t>positionée</a:t>
            </a:r>
            <a:r>
              <a:rPr lang="fr-CA"/>
              <a:t> afin d’</a:t>
            </a:r>
            <a:r>
              <a:rPr lang="fr-CA" err="1"/>
              <a:t>etre</a:t>
            </a:r>
            <a:r>
              <a:rPr lang="fr-CA"/>
              <a:t> enlignée avec les priorités du gouvernement et des partis. (150 M $ pour </a:t>
            </a:r>
            <a:r>
              <a:rPr lang="fr-CA" i="1"/>
              <a:t>Voix et leadership des femmes</a:t>
            </a:r>
            <a:r>
              <a:rPr lang="fr-CA"/>
              <a:t>) 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Stratégie et équipe d’</a:t>
            </a:r>
            <a:r>
              <a:rPr lang="fr-CA" err="1"/>
              <a:t>éxécution</a:t>
            </a:r>
            <a:r>
              <a:rPr lang="fr-CA"/>
              <a:t> souple. Le plan va changer, c’est certain !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Vision macro – une parmi 70 000 associations au Canada.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Engagement soutenu de la part de tous ses </a:t>
            </a:r>
            <a:r>
              <a:rPr lang="fr-CA" err="1"/>
              <a:t>members</a:t>
            </a:r>
            <a:r>
              <a:rPr lang="fr-CA"/>
              <a:t> à travers le Canada.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143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CA" dirty="0"/>
              <a:t>Une demande claire et bien réfléchie – et non une liste d’épicerie.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/>
              <a:t>Une campagne à multiples volets : relations </a:t>
            </a:r>
            <a:r>
              <a:rPr lang="fr-CA" dirty="0" err="1"/>
              <a:t>medias</a:t>
            </a:r>
            <a:r>
              <a:rPr lang="fr-CA" dirty="0"/>
              <a:t>, </a:t>
            </a:r>
            <a:r>
              <a:rPr lang="fr-CA" dirty="0" err="1"/>
              <a:t>medias</a:t>
            </a:r>
            <a:r>
              <a:rPr lang="fr-CA" dirty="0"/>
              <a:t> sociaux, relations </a:t>
            </a:r>
            <a:r>
              <a:rPr lang="fr-CA" dirty="0" err="1"/>
              <a:t>governementales</a:t>
            </a:r>
            <a:r>
              <a:rPr lang="fr-CA" dirty="0"/>
              <a:t>, publicités, partenariats – avec accent sur des activités sur le terrain partout au pays.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/>
              <a:t>Une solution </a:t>
            </a:r>
            <a:r>
              <a:rPr lang="fr-CA" dirty="0" err="1"/>
              <a:t>positionée</a:t>
            </a:r>
            <a:r>
              <a:rPr lang="fr-CA" dirty="0"/>
              <a:t> afin d’</a:t>
            </a:r>
            <a:r>
              <a:rPr lang="fr-CA" dirty="0" err="1"/>
              <a:t>etre</a:t>
            </a:r>
            <a:r>
              <a:rPr lang="fr-CA" dirty="0"/>
              <a:t> enlignée avec les priorités du gouvernement et des partis. (150 M $ pour </a:t>
            </a:r>
            <a:r>
              <a:rPr lang="fr-CA" i="1" dirty="0"/>
              <a:t>Voix et leadership des femmes</a:t>
            </a:r>
            <a:r>
              <a:rPr lang="fr-CA" dirty="0"/>
              <a:t>) 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/>
              <a:t>Stratégie et équipe d’</a:t>
            </a:r>
            <a:r>
              <a:rPr lang="fr-CA" dirty="0" err="1"/>
              <a:t>éxécution</a:t>
            </a:r>
            <a:r>
              <a:rPr lang="fr-CA" dirty="0"/>
              <a:t> souple. Le plan va changer, c’est certain !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/>
              <a:t>Vision macro – une parmi 70 000 associations au Canada.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/>
              <a:t>Engagement soutenu de la part de tous ses </a:t>
            </a:r>
            <a:r>
              <a:rPr lang="fr-CA" dirty="0" err="1"/>
              <a:t>members</a:t>
            </a:r>
            <a:r>
              <a:rPr lang="fr-CA" dirty="0"/>
              <a:t> à travers le Canada.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6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644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648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583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835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4314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04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Perturbations </a:t>
            </a:r>
            <a:r>
              <a:rPr lang="en-US" dirty="0" err="1">
                <a:solidFill>
                  <a:srgbClr val="FFFFFF"/>
                </a:solidFill>
              </a:rPr>
              <a:t>dans</a:t>
            </a:r>
            <a:r>
              <a:rPr lang="en-US" dirty="0">
                <a:solidFill>
                  <a:srgbClr val="FFFFFF"/>
                </a:solidFill>
              </a:rPr>
              <a:t> la </a:t>
            </a:r>
            <a:r>
              <a:rPr lang="en-US" dirty="0" err="1">
                <a:solidFill>
                  <a:srgbClr val="FFFFFF"/>
                </a:solidFill>
              </a:rPr>
              <a:t>Chambre</a:t>
            </a:r>
            <a:r>
              <a:rPr lang="en-US" dirty="0">
                <a:solidFill>
                  <a:srgbClr val="FFFFFF"/>
                </a:solidFill>
              </a:rPr>
              <a:t> des communes de la part des </a:t>
            </a:r>
            <a:r>
              <a:rPr lang="en-US" dirty="0" err="1">
                <a:solidFill>
                  <a:srgbClr val="FFFFFF"/>
                </a:solidFill>
              </a:rPr>
              <a:t>Conservateurs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lors</a:t>
            </a:r>
            <a:r>
              <a:rPr lang="en-US" dirty="0">
                <a:solidFill>
                  <a:srgbClr val="FFFFFF"/>
                </a:solidFill>
              </a:rPr>
              <a:t> du depot du budget federal.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FFFFFF"/>
                </a:solidFill>
              </a:rPr>
              <a:t>Jeux</a:t>
            </a:r>
            <a:r>
              <a:rPr lang="en-US" dirty="0">
                <a:solidFill>
                  <a:srgbClr val="FFFFFF"/>
                </a:solidFill>
              </a:rPr>
              <a:t> politiques avec les </a:t>
            </a:r>
            <a:r>
              <a:rPr lang="en-US" dirty="0" err="1">
                <a:solidFill>
                  <a:srgbClr val="FFFFFF"/>
                </a:solidFill>
              </a:rPr>
              <a:t>jeunes</a:t>
            </a:r>
            <a:r>
              <a:rPr lang="en-US" dirty="0">
                <a:solidFill>
                  <a:srgbClr val="FFFFFF"/>
                </a:solidFill>
              </a:rPr>
              <a:t> femmes </a:t>
            </a:r>
            <a:r>
              <a:rPr lang="en-US" dirty="0" err="1">
                <a:solidFill>
                  <a:srgbClr val="FFFFFF"/>
                </a:solidFill>
              </a:rPr>
              <a:t>déléguées</a:t>
            </a:r>
            <a:r>
              <a:rPr lang="en-US" dirty="0">
                <a:solidFill>
                  <a:srgbClr val="FFFFFF"/>
                </a:solidFill>
              </a:rPr>
              <a:t> des </a:t>
            </a:r>
            <a:r>
              <a:rPr lang="en-US" i="1" dirty="0" err="1">
                <a:solidFill>
                  <a:srgbClr val="FFFFFF"/>
                </a:solidFill>
              </a:rPr>
              <a:t>Héritières</a:t>
            </a:r>
            <a:r>
              <a:rPr lang="en-US" i="1" dirty="0">
                <a:solidFill>
                  <a:srgbClr val="FFFFFF"/>
                </a:solidFill>
              </a:rPr>
              <a:t> du suffrage</a:t>
            </a:r>
            <a:r>
              <a:rPr lang="en-US" dirty="0">
                <a:solidFill>
                  <a:srgbClr val="FFFFFF"/>
                </a:solidFill>
              </a:rPr>
              <a:t>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Trudeau menace Scheer </a:t>
            </a:r>
            <a:r>
              <a:rPr lang="en-US" dirty="0" err="1">
                <a:solidFill>
                  <a:srgbClr val="FFFFFF"/>
                </a:solidFill>
              </a:rPr>
              <a:t>d’une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poursuite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relié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62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09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72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42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974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149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939AD-E4FF-9B4D-8761-BAB9D262062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44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713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0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742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956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8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3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864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66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15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3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27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hyperlink" Target="https://www.youtube.com/watch?v=7oJRVmR_lRU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D5434-68DA-F648-AD36-1B354411D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21329" y="4794955"/>
            <a:ext cx="3667432" cy="1628221"/>
          </a:xfrm>
        </p:spPr>
        <p:txBody>
          <a:bodyPr>
            <a:normAutofit/>
          </a:bodyPr>
          <a:lstStyle/>
          <a:p>
            <a:r>
              <a:rPr lang="en-US" sz="3600" dirty="0"/>
              <a:t>How to influence the upcoming federal election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C3534F-FDEB-B545-822E-69E625BDE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39" y="5086465"/>
            <a:ext cx="2713703" cy="16282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FAE9F0-FEB8-CF4F-942F-D2B86A2D2184}"/>
              </a:ext>
            </a:extLst>
          </p:cNvPr>
          <p:cNvSpPr txBox="1"/>
          <p:nvPr/>
        </p:nvSpPr>
        <p:spPr>
          <a:xfrm>
            <a:off x="2993923" y="5186290"/>
            <a:ext cx="52209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400" b="1" dirty="0"/>
              <a:t>Union of </a:t>
            </a:r>
            <a:r>
              <a:rPr lang="fr-CA" sz="4400" b="1" dirty="0" err="1"/>
              <a:t>Safety</a:t>
            </a:r>
            <a:r>
              <a:rPr lang="fr-CA" sz="4400" b="1" dirty="0"/>
              <a:t> and Justice </a:t>
            </a:r>
            <a:r>
              <a:rPr lang="fr-CA" sz="4400" b="1" dirty="0" err="1"/>
              <a:t>Employees</a:t>
            </a:r>
            <a:endParaRPr lang="fr-CA" sz="4400" b="1" dirty="0"/>
          </a:p>
        </p:txBody>
      </p:sp>
    </p:spTree>
    <p:extLst>
      <p:ext uri="{BB962C8B-B14F-4D97-AF65-F5344CB8AC3E}">
        <p14:creationId xmlns:p14="http://schemas.microsoft.com/office/powerpoint/2010/main" val="3386703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3B6A-5CE7-224B-BD84-1F88F9CD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54000"/>
            <a:ext cx="9720072" cy="13081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3300"/>
                </a:solidFill>
              </a:rPr>
              <a:t>FEDERAL Public safety CLIMATE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30200" y="1562100"/>
            <a:ext cx="7099300" cy="4927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PRIORITIES (Minister </a:t>
            </a:r>
            <a:r>
              <a:rPr lang="en-US" b="1" dirty="0" err="1"/>
              <a:t>Goodale’s</a:t>
            </a:r>
            <a:r>
              <a:rPr lang="en-US" b="1" dirty="0"/>
              <a:t> 2015 Mandate letter):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FF3300"/>
                </a:solidFill>
              </a:rPr>
              <a:t>Anti-terrorism</a:t>
            </a:r>
            <a:r>
              <a:rPr lang="en-US" sz="2600" dirty="0"/>
              <a:t>/Counter-radicalization efforts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FF3300"/>
                </a:solidFill>
              </a:rPr>
              <a:t>Critical infrastructure </a:t>
            </a:r>
            <a:r>
              <a:rPr lang="en-US" sz="2600" dirty="0"/>
              <a:t>and cyber-threats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/>
              <a:t>Coordinated national action plan on </a:t>
            </a:r>
            <a:r>
              <a:rPr lang="en-US" sz="2600" b="1" dirty="0">
                <a:solidFill>
                  <a:srgbClr val="FF3300"/>
                </a:solidFill>
              </a:rPr>
              <a:t>post-traumatic stress disorder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FF3300"/>
                </a:solidFill>
              </a:rPr>
              <a:t>Nation-wide plans </a:t>
            </a:r>
            <a:r>
              <a:rPr lang="en-US" sz="2600" dirty="0"/>
              <a:t>for weather-related emergencies and natural disasters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FF3300"/>
                </a:solidFill>
              </a:rPr>
              <a:t>Curb harassment </a:t>
            </a:r>
            <a:r>
              <a:rPr lang="en-US" sz="2600" dirty="0"/>
              <a:t>within RCMP and federally regulated workplaces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/>
              <a:t>Address gaps for </a:t>
            </a:r>
            <a:r>
              <a:rPr lang="en-US" sz="2600" b="1" dirty="0">
                <a:solidFill>
                  <a:srgbClr val="FF3300"/>
                </a:solidFill>
              </a:rPr>
              <a:t>indigenous peoples &amp; those with mental health challenges </a:t>
            </a:r>
            <a:r>
              <a:rPr lang="en-US" sz="2600" dirty="0"/>
              <a:t>throughout federal correctional system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0" y="2849880"/>
            <a:ext cx="3028950" cy="2895599"/>
          </a:xfrm>
        </p:spPr>
      </p:pic>
    </p:spTree>
    <p:extLst>
      <p:ext uri="{BB962C8B-B14F-4D97-AF65-F5344CB8AC3E}">
        <p14:creationId xmlns:p14="http://schemas.microsoft.com/office/powerpoint/2010/main" val="3720970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3B6A-5CE7-224B-BD84-1F88F9CD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28" y="305816"/>
            <a:ext cx="9720072" cy="9768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3300"/>
                </a:solidFill>
              </a:rPr>
              <a:t>USJE LANDSCAPE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42900" y="1282700"/>
            <a:ext cx="7213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		OUR FOCUS</a:t>
            </a:r>
          </a:p>
          <a:p>
            <a:pPr marL="457200" indent="-457200">
              <a:buAutoNum type="arabicPeriod"/>
            </a:pPr>
            <a:r>
              <a:rPr lang="en-US" sz="2400" dirty="0"/>
              <a:t>Commissioned groundbreaking </a:t>
            </a:r>
            <a:r>
              <a:rPr lang="en-US" sz="2400" b="1" dirty="0">
                <a:solidFill>
                  <a:srgbClr val="FF3300"/>
                </a:solidFill>
              </a:rPr>
              <a:t>Occupational Stress Injury Report </a:t>
            </a:r>
            <a:r>
              <a:rPr lang="en-US" sz="2400" dirty="0"/>
              <a:t>focused on direct &amp; vicarious trauma across USJE membership (2017)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/>
              <a:t>2. Co-led a </a:t>
            </a:r>
            <a:r>
              <a:rPr lang="en-US" sz="2400" b="1" dirty="0">
                <a:solidFill>
                  <a:srgbClr val="FF3300"/>
                </a:solidFill>
              </a:rPr>
              <a:t>unique &amp; joint RCMP-USJE investigation </a:t>
            </a:r>
            <a:r>
              <a:rPr lang="en-US" sz="2400" dirty="0"/>
              <a:t>into an incident of harassment in Division C (2017)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/>
              <a:t>Launched federal </a:t>
            </a:r>
            <a:r>
              <a:rPr lang="en-US" sz="2400" b="1" dirty="0">
                <a:solidFill>
                  <a:srgbClr val="FF3300"/>
                </a:solidFill>
              </a:rPr>
              <a:t>Parole officer survey </a:t>
            </a:r>
            <a:r>
              <a:rPr lang="en-US" sz="2400" dirty="0"/>
              <a:t>(2018) with a plan to release by end of June 2019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00" y="1562100"/>
            <a:ext cx="3886200" cy="4383088"/>
          </a:xfrm>
        </p:spPr>
      </p:pic>
    </p:spTree>
    <p:extLst>
      <p:ext uri="{BB962C8B-B14F-4D97-AF65-F5344CB8AC3E}">
        <p14:creationId xmlns:p14="http://schemas.microsoft.com/office/powerpoint/2010/main" val="2507543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3B6A-5CE7-224B-BD84-1F88F9CD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28" y="305816"/>
            <a:ext cx="9720072" cy="9768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3300"/>
                </a:solidFill>
              </a:rPr>
              <a:t>USJE LANDSCAPE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42900" y="1282700"/>
            <a:ext cx="5118100" cy="5257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dirty="0"/>
              <a:t>		OUR FOCUS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sz="2800" dirty="0"/>
              <a:t>Convened historic </a:t>
            </a:r>
            <a:r>
              <a:rPr lang="en-US" sz="2800" b="1" dirty="0">
                <a:solidFill>
                  <a:srgbClr val="FF3300"/>
                </a:solidFill>
              </a:rPr>
              <a:t>USJE led indigenous roundtable within Corrections </a:t>
            </a:r>
            <a:r>
              <a:rPr lang="en-US" sz="2800" dirty="0"/>
              <a:t>(2018)</a:t>
            </a:r>
          </a:p>
          <a:p>
            <a:pPr marL="0" indent="0">
              <a:buNone/>
            </a:pPr>
            <a:r>
              <a:rPr lang="en-US" sz="2800" dirty="0"/>
              <a:t>5. Hosted </a:t>
            </a:r>
            <a:r>
              <a:rPr lang="en-US" sz="2800" b="1" dirty="0">
                <a:solidFill>
                  <a:srgbClr val="FF3300"/>
                </a:solidFill>
              </a:rPr>
              <a:t>two key USJE focused dialogues </a:t>
            </a:r>
            <a:r>
              <a:rPr lang="en-US" sz="2800" dirty="0"/>
              <a:t>with RCMP Commissioner &amp; Minister of Public Safety Ralph </a:t>
            </a:r>
            <a:r>
              <a:rPr lang="en-US" sz="2800" dirty="0" err="1"/>
              <a:t>Goodale</a:t>
            </a:r>
            <a:r>
              <a:rPr lang="en-US" sz="2800" dirty="0"/>
              <a:t> (2019) + 3</a:t>
            </a:r>
            <a:r>
              <a:rPr lang="en-US" sz="2800" baseline="30000" dirty="0"/>
              <a:t>rd</a:t>
            </a:r>
            <a:r>
              <a:rPr lang="en-US" sz="2800" dirty="0"/>
              <a:t> one in the fall</a:t>
            </a:r>
          </a:p>
          <a:p>
            <a:pPr marL="0" indent="0">
              <a:buNone/>
            </a:pPr>
            <a:r>
              <a:rPr lang="en-US" sz="2800" dirty="0"/>
              <a:t>6. Legislation overhauling </a:t>
            </a:r>
            <a:r>
              <a:rPr lang="en-US" sz="2800" b="1" dirty="0">
                <a:solidFill>
                  <a:srgbClr val="FF3300"/>
                </a:solidFill>
              </a:rPr>
              <a:t>admin segregation (solitary confinement)</a:t>
            </a:r>
          </a:p>
          <a:p>
            <a:pPr marL="0" indent="0">
              <a:buNone/>
            </a:pPr>
            <a:r>
              <a:rPr lang="fr-CA" sz="2800" b="1" dirty="0">
                <a:solidFill>
                  <a:srgbClr val="FF3300"/>
                </a:solidFill>
              </a:rPr>
              <a:t>7. </a:t>
            </a:r>
            <a:r>
              <a:rPr lang="fr-CA" sz="2800" dirty="0" err="1"/>
              <a:t>Launched</a:t>
            </a:r>
            <a:r>
              <a:rPr lang="fr-CA" sz="2800" dirty="0"/>
              <a:t> a </a:t>
            </a:r>
            <a:r>
              <a:rPr lang="fr-CA" sz="2800" dirty="0" err="1"/>
              <a:t>survey</a:t>
            </a:r>
            <a:r>
              <a:rPr lang="fr-CA" sz="2800" dirty="0"/>
              <a:t> on </a:t>
            </a:r>
            <a:r>
              <a:rPr lang="fr-CA" sz="2800" b="1" dirty="0" err="1">
                <a:solidFill>
                  <a:srgbClr val="FF3300"/>
                </a:solidFill>
              </a:rPr>
              <a:t>workplace</a:t>
            </a:r>
            <a:r>
              <a:rPr lang="fr-CA" sz="2800" b="1" dirty="0">
                <a:solidFill>
                  <a:srgbClr val="FF3300"/>
                </a:solidFill>
              </a:rPr>
              <a:t> </a:t>
            </a:r>
            <a:r>
              <a:rPr lang="fr-CA" sz="2800" b="1" dirty="0" err="1">
                <a:solidFill>
                  <a:srgbClr val="FF3300"/>
                </a:solidFill>
              </a:rPr>
              <a:t>bullying</a:t>
            </a:r>
            <a:r>
              <a:rPr lang="fr-CA" sz="2800" b="1" dirty="0">
                <a:solidFill>
                  <a:srgbClr val="FF3300"/>
                </a:solidFill>
              </a:rPr>
              <a:t> &amp; </a:t>
            </a:r>
            <a:r>
              <a:rPr lang="fr-CA" sz="2800" b="1" dirty="0" err="1">
                <a:solidFill>
                  <a:srgbClr val="FF3300"/>
                </a:solidFill>
              </a:rPr>
              <a:t>harassment</a:t>
            </a:r>
            <a:endParaRPr lang="en-US" sz="2800" b="1" dirty="0">
              <a:solidFill>
                <a:srgbClr val="FF3300"/>
              </a:solidFill>
            </a:endParaRPr>
          </a:p>
          <a:p>
            <a:pPr marL="0" indent="0">
              <a:buNone/>
            </a:pPr>
            <a:endParaRPr lang="en-US" sz="2800" b="1" dirty="0">
              <a:solidFill>
                <a:srgbClr val="FF33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638" y="1534886"/>
            <a:ext cx="5489348" cy="4702628"/>
          </a:xfrm>
        </p:spPr>
      </p:pic>
    </p:spTree>
    <p:extLst>
      <p:ext uri="{BB962C8B-B14F-4D97-AF65-F5344CB8AC3E}">
        <p14:creationId xmlns:p14="http://schemas.microsoft.com/office/powerpoint/2010/main" val="551249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3B6A-5CE7-224B-BD84-1F88F9CD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43916"/>
            <a:ext cx="9720072" cy="1499616"/>
          </a:xfrm>
        </p:spPr>
        <p:txBody>
          <a:bodyPr/>
          <a:lstStyle/>
          <a:p>
            <a:r>
              <a:rPr lang="en-US" dirty="0">
                <a:solidFill>
                  <a:srgbClr val="FF3300"/>
                </a:solidFill>
              </a:rPr>
              <a:t>What’s </a:t>
            </a:r>
            <a:r>
              <a:rPr lang="en-US" dirty="0" err="1">
                <a:solidFill>
                  <a:srgbClr val="FF3300"/>
                </a:solidFill>
              </a:rPr>
              <a:t>usje’s</a:t>
            </a:r>
            <a:r>
              <a:rPr lang="en-US" dirty="0">
                <a:solidFill>
                  <a:srgbClr val="FF3300"/>
                </a:solidFill>
              </a:rPr>
              <a:t> story?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024128" y="1703672"/>
            <a:ext cx="5405548" cy="4605688"/>
          </a:xfrm>
          <a:ln w="952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 </a:t>
            </a:r>
            <a:r>
              <a:rPr lang="en-US" sz="2400" dirty="0"/>
              <a:t>federal public service union of 16,000 people across 18 federal departments </a:t>
            </a:r>
            <a:r>
              <a:rPr lang="en-US" sz="2400" b="1" dirty="0">
                <a:solidFill>
                  <a:srgbClr val="FF3300"/>
                </a:solidFill>
              </a:rPr>
              <a:t>keeping Canadians safe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USJE members are </a:t>
            </a:r>
            <a:r>
              <a:rPr lang="en-US" sz="2400" dirty="0">
                <a:solidFill>
                  <a:srgbClr val="FF3300"/>
                </a:solidFill>
              </a:rPr>
              <a:t>“</a:t>
            </a:r>
            <a:r>
              <a:rPr lang="en-US" sz="2400" b="1" dirty="0">
                <a:solidFill>
                  <a:srgbClr val="FF3300"/>
                </a:solidFill>
              </a:rPr>
              <a:t>Keepers”</a:t>
            </a:r>
            <a:r>
              <a:rPr lang="en-US" sz="2400" dirty="0"/>
              <a:t> of public safety but we often </a:t>
            </a:r>
            <a:r>
              <a:rPr lang="en-US" sz="2400" b="1" dirty="0">
                <a:solidFill>
                  <a:srgbClr val="FF3300"/>
                </a:solidFill>
              </a:rPr>
              <a:t>function in the shadows of 1</a:t>
            </a:r>
            <a:r>
              <a:rPr lang="en-US" sz="2400" b="1" baseline="30000" dirty="0">
                <a:solidFill>
                  <a:srgbClr val="FF3300"/>
                </a:solidFill>
              </a:rPr>
              <a:t>st</a:t>
            </a:r>
            <a:r>
              <a:rPr lang="en-US" sz="2400" b="1" dirty="0">
                <a:solidFill>
                  <a:srgbClr val="FF3300"/>
                </a:solidFill>
              </a:rPr>
              <a:t> responders, Correctional guards, judges/lawyers…. Play supporting and-or key roles in the cast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The task of keeping Canadians safe is </a:t>
            </a:r>
            <a:r>
              <a:rPr lang="en-US" sz="2400" b="1" dirty="0">
                <a:solidFill>
                  <a:srgbClr val="FF3300"/>
                </a:solidFill>
              </a:rPr>
              <a:t>fraught with challenges </a:t>
            </a:r>
            <a:r>
              <a:rPr lang="en-US" sz="2400" dirty="0"/>
              <a:t>and our members are not always supported on the job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725" y="2261362"/>
            <a:ext cx="4054475" cy="3630168"/>
          </a:xfrm>
        </p:spPr>
      </p:pic>
      <p:sp>
        <p:nvSpPr>
          <p:cNvPr id="4" name="Rectangle 3"/>
          <p:cNvSpPr/>
          <p:nvPr/>
        </p:nvSpPr>
        <p:spPr>
          <a:xfrm>
            <a:off x="7412671" y="-718066"/>
            <a:ext cx="1786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3300"/>
                </a:solidFill>
              </a:rPr>
              <a:t>What’s our story?</a:t>
            </a:r>
          </a:p>
        </p:txBody>
      </p:sp>
    </p:spTree>
    <p:extLst>
      <p:ext uri="{BB962C8B-B14F-4D97-AF65-F5344CB8AC3E}">
        <p14:creationId xmlns:p14="http://schemas.microsoft.com/office/powerpoint/2010/main" val="2789057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3300"/>
                </a:solidFill>
              </a:rPr>
              <a:t>Challenges in telling our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1866900"/>
            <a:ext cx="5630672" cy="4442460"/>
          </a:xfrm>
          <a:ln>
            <a:solidFill>
              <a:srgbClr val="FF3300"/>
            </a:solidFill>
          </a:ln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US" dirty="0"/>
              <a:t>We have got </a:t>
            </a:r>
            <a:r>
              <a:rPr lang="en-US" b="1" dirty="0">
                <a:solidFill>
                  <a:srgbClr val="FF3300"/>
                </a:solidFill>
              </a:rPr>
              <a:t>a lot of stories </a:t>
            </a:r>
            <a:r>
              <a:rPr lang="en-US" dirty="0"/>
              <a:t>to tell!</a:t>
            </a:r>
          </a:p>
          <a:p>
            <a:pPr marL="457200" indent="-457200">
              <a:buAutoNum type="arabicPeriod"/>
            </a:pPr>
            <a:r>
              <a:rPr lang="en-US" dirty="0"/>
              <a:t>Many of our people are truly ‘</a:t>
            </a:r>
            <a:r>
              <a:rPr lang="en-US" b="1" dirty="0">
                <a:solidFill>
                  <a:srgbClr val="FF3300"/>
                </a:solidFill>
              </a:rPr>
              <a:t>behind the scenes</a:t>
            </a:r>
            <a:r>
              <a:rPr lang="en-US" dirty="0"/>
              <a:t>’</a:t>
            </a:r>
          </a:p>
          <a:p>
            <a:pPr marL="457200" indent="-457200">
              <a:buAutoNum type="arabicPeriod"/>
            </a:pPr>
            <a:r>
              <a:rPr lang="en-US" dirty="0"/>
              <a:t>Our members do not always </a:t>
            </a:r>
            <a:r>
              <a:rPr lang="en-US" b="1" dirty="0">
                <a:solidFill>
                  <a:srgbClr val="FF3300"/>
                </a:solidFill>
              </a:rPr>
              <a:t>enjoy the status that other high ranking employees hold </a:t>
            </a:r>
            <a:r>
              <a:rPr lang="en-US" dirty="0"/>
              <a:t>within the public service or federal agencies (RCMP, CSC, Public Prosecutions, Tribunals)</a:t>
            </a:r>
          </a:p>
          <a:p>
            <a:pPr marL="457200" indent="-457200">
              <a:buAutoNum type="arabicPeriod"/>
            </a:pPr>
            <a:r>
              <a:rPr lang="en-US" dirty="0"/>
              <a:t>USJE is still a </a:t>
            </a:r>
            <a:r>
              <a:rPr lang="en-US" b="1" dirty="0">
                <a:solidFill>
                  <a:srgbClr val="FF3300"/>
                </a:solidFill>
              </a:rPr>
              <a:t>small fish in a big pond </a:t>
            </a:r>
            <a:r>
              <a:rPr lang="en-US" dirty="0"/>
              <a:t>in political Ottawa / USJE’s brand is relatively new</a:t>
            </a:r>
          </a:p>
          <a:p>
            <a:pPr marL="457200" indent="-457200">
              <a:buAutoNum type="arabicPeriod"/>
            </a:pPr>
            <a:r>
              <a:rPr lang="en-US" dirty="0"/>
              <a:t>The landscape within departments/agencies is </a:t>
            </a:r>
            <a:r>
              <a:rPr lang="en-US" b="1" dirty="0">
                <a:solidFill>
                  <a:srgbClr val="FF3300"/>
                </a:solidFill>
              </a:rPr>
              <a:t>changing rapidly</a:t>
            </a:r>
          </a:p>
          <a:p>
            <a:pPr marL="457200" indent="-457200">
              <a:buAutoNum type="arabicPeriod"/>
            </a:pPr>
            <a:endParaRPr lang="en-US" b="1" dirty="0">
              <a:solidFill>
                <a:srgbClr val="FF3300"/>
              </a:solidFill>
            </a:endParaRPr>
          </a:p>
          <a:p>
            <a:pPr marL="457200" indent="-457200">
              <a:buAutoNum type="arabicPeriod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100" y="1866900"/>
            <a:ext cx="4419600" cy="4254499"/>
          </a:xfrm>
        </p:spPr>
      </p:pic>
    </p:spTree>
    <p:extLst>
      <p:ext uri="{BB962C8B-B14F-4D97-AF65-F5344CB8AC3E}">
        <p14:creationId xmlns:p14="http://schemas.microsoft.com/office/powerpoint/2010/main" val="2938119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166582"/>
          </a:xfrm>
        </p:spPr>
        <p:txBody>
          <a:bodyPr/>
          <a:lstStyle/>
          <a:p>
            <a:r>
              <a:rPr lang="en-US" dirty="0">
                <a:solidFill>
                  <a:srgbClr val="FF3300"/>
                </a:solidFill>
              </a:rPr>
              <a:t>Good news about our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1866900"/>
            <a:ext cx="5630672" cy="4442460"/>
          </a:xfrm>
          <a:ln>
            <a:solidFill>
              <a:srgbClr val="FF3300"/>
            </a:solidFill>
          </a:ln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/>
              <a:t>We have </a:t>
            </a:r>
            <a:r>
              <a:rPr lang="en-US" sz="2400" b="1" dirty="0">
                <a:solidFill>
                  <a:srgbClr val="FF3300"/>
                </a:solidFill>
              </a:rPr>
              <a:t>GREAT STORIES </a:t>
            </a:r>
            <a:r>
              <a:rPr lang="en-US" sz="2400" dirty="0"/>
              <a:t>to tell!</a:t>
            </a:r>
          </a:p>
          <a:p>
            <a:pPr marL="457200" indent="-457200">
              <a:buAutoNum type="arabicPeriod"/>
            </a:pPr>
            <a:r>
              <a:rPr lang="en-US" sz="2400" dirty="0"/>
              <a:t>There is </a:t>
            </a:r>
            <a:r>
              <a:rPr lang="en-US" sz="2400" b="1" dirty="0">
                <a:solidFill>
                  <a:srgbClr val="FF3300"/>
                </a:solidFill>
              </a:rPr>
              <a:t>a lot at stake </a:t>
            </a:r>
            <a:r>
              <a:rPr lang="en-US" sz="2400" dirty="0"/>
              <a:t>when it comes to public safety…easy to hook people. </a:t>
            </a:r>
          </a:p>
          <a:p>
            <a:pPr marL="457200" indent="-457200">
              <a:buAutoNum type="arabicPeriod"/>
            </a:pPr>
            <a:r>
              <a:rPr lang="en-US" sz="2400" dirty="0"/>
              <a:t>Canadians care about </a:t>
            </a:r>
            <a:r>
              <a:rPr lang="en-US" sz="2400" b="1" dirty="0">
                <a:solidFill>
                  <a:srgbClr val="FF3300"/>
                </a:solidFill>
              </a:rPr>
              <a:t>fairness, and good government</a:t>
            </a:r>
          </a:p>
          <a:p>
            <a:pPr marL="457200" indent="-457200">
              <a:buAutoNum type="arabicPeriod"/>
            </a:pPr>
            <a:r>
              <a:rPr lang="en-US" sz="2400" dirty="0"/>
              <a:t>Many of our issues </a:t>
            </a:r>
            <a:r>
              <a:rPr lang="en-US" sz="2400" b="1" dirty="0">
                <a:solidFill>
                  <a:srgbClr val="FF3300"/>
                </a:solidFill>
              </a:rPr>
              <a:t>transcend typical party lines</a:t>
            </a:r>
          </a:p>
          <a:p>
            <a:pPr marL="457200" indent="-457200">
              <a:buAutoNum type="arabicPeriod"/>
            </a:pPr>
            <a:r>
              <a:rPr lang="en-US" sz="2400" dirty="0"/>
              <a:t>The landscape within departments/agencies is </a:t>
            </a:r>
            <a:r>
              <a:rPr lang="en-US" sz="2400" b="1" dirty="0">
                <a:solidFill>
                  <a:srgbClr val="FF3300"/>
                </a:solidFill>
              </a:rPr>
              <a:t>changing rapidly</a:t>
            </a:r>
          </a:p>
          <a:p>
            <a:pPr marL="457200" indent="-457200">
              <a:buAutoNum type="arabicPeriod"/>
            </a:pPr>
            <a:endParaRPr lang="en-US" b="1" dirty="0">
              <a:solidFill>
                <a:srgbClr val="FF3300"/>
              </a:solidFill>
            </a:endParaRPr>
          </a:p>
          <a:p>
            <a:pPr marL="457200" indent="-457200">
              <a:buAutoNum type="arabicPeriod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038" y="2173328"/>
            <a:ext cx="4754562" cy="3536868"/>
          </a:xfrm>
        </p:spPr>
      </p:pic>
    </p:spTree>
    <p:extLst>
      <p:ext uri="{BB962C8B-B14F-4D97-AF65-F5344CB8AC3E}">
        <p14:creationId xmlns:p14="http://schemas.microsoft.com/office/powerpoint/2010/main" val="4270566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194310"/>
            <a:ext cx="9720072" cy="189052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3300"/>
                </a:solidFill>
              </a:rPr>
              <a:t>What is our compelling drama?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128" y="1638300"/>
            <a:ext cx="6087872" cy="4876800"/>
          </a:xfrm>
          <a:ln>
            <a:solidFill>
              <a:srgbClr val="FF3300"/>
            </a:solidFill>
          </a:ln>
        </p:spPr>
        <p:txBody>
          <a:bodyPr>
            <a:normAutofit lnSpcReduction="10000"/>
          </a:bodyPr>
          <a:lstStyle/>
          <a:p>
            <a:r>
              <a:rPr lang="en-US" sz="3200" dirty="0"/>
              <a:t>Three Major Themes (3Rs)?: </a:t>
            </a:r>
          </a:p>
          <a:p>
            <a:r>
              <a:rPr lang="en-US" sz="3200" dirty="0">
                <a:solidFill>
                  <a:srgbClr val="FF3300"/>
                </a:solidFill>
              </a:rPr>
              <a:t>Our members: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Enable a </a:t>
            </a:r>
            <a:r>
              <a:rPr lang="en-US" sz="2400" b="1" dirty="0">
                <a:solidFill>
                  <a:srgbClr val="FF3300"/>
                </a:solidFill>
              </a:rPr>
              <a:t>quick &amp; robust response</a:t>
            </a:r>
            <a:r>
              <a:rPr lang="en-US" sz="2400" dirty="0"/>
              <a:t> to community safety challenges &amp; crises (RCMP, CSC, more)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 We retain and restore </a:t>
            </a:r>
            <a:r>
              <a:rPr lang="en-US" sz="2400" b="1" dirty="0">
                <a:solidFill>
                  <a:srgbClr val="FF3300"/>
                </a:solidFill>
              </a:rPr>
              <a:t>public safety &amp; criminal justice infrastructure, from police, to courts to prisons to oversight bodies </a:t>
            </a:r>
            <a:r>
              <a:rPr lang="en-US" sz="2400" dirty="0"/>
              <a:t>(Public prosecutions, tribunals, information security, civilian oversight)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Actively </a:t>
            </a:r>
            <a:r>
              <a:rPr lang="en-US" sz="2400" b="1" dirty="0">
                <a:solidFill>
                  <a:srgbClr val="FF3300"/>
                </a:solidFill>
              </a:rPr>
              <a:t>manage risk &amp; </a:t>
            </a:r>
            <a:r>
              <a:rPr lang="en-US" sz="2400" dirty="0"/>
              <a:t>support </a:t>
            </a:r>
            <a:r>
              <a:rPr lang="en-US" sz="2400" b="1" dirty="0">
                <a:solidFill>
                  <a:srgbClr val="FF3300"/>
                </a:solidFill>
              </a:rPr>
              <a:t>redemption/rehabilitation</a:t>
            </a:r>
            <a:r>
              <a:rPr lang="en-US" sz="2400" dirty="0"/>
              <a:t> of incarcerated individuals caught in criminal justice system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460" y="2384212"/>
            <a:ext cx="3977640" cy="3536868"/>
          </a:xfrm>
        </p:spPr>
      </p:pic>
    </p:spTree>
    <p:extLst>
      <p:ext uri="{BB962C8B-B14F-4D97-AF65-F5344CB8AC3E}">
        <p14:creationId xmlns:p14="http://schemas.microsoft.com/office/powerpoint/2010/main" val="1379877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3300"/>
                </a:solidFill>
              </a:rPr>
              <a:t>Converting asks into wins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1812471"/>
            <a:ext cx="5784886" cy="4496889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USJE has primarily focused on:</a:t>
            </a:r>
          </a:p>
          <a:p>
            <a:r>
              <a:rPr lang="en-US" sz="2800" dirty="0">
                <a:solidFill>
                  <a:srgbClr val="FF3300"/>
                </a:solidFill>
              </a:rPr>
              <a:t>1. </a:t>
            </a:r>
            <a:r>
              <a:rPr lang="en-US" sz="2800" dirty="0"/>
              <a:t>More/different </a:t>
            </a:r>
            <a:r>
              <a:rPr lang="en-US" sz="2800" dirty="0">
                <a:solidFill>
                  <a:srgbClr val="FF3300"/>
                </a:solidFill>
              </a:rPr>
              <a:t>financial investments </a:t>
            </a:r>
            <a:r>
              <a:rPr lang="en-US" sz="2800" dirty="0"/>
              <a:t>in departments/agencies to ensure there are sufficient human resources/systems so that our members can do their work well</a:t>
            </a:r>
          </a:p>
          <a:p>
            <a:r>
              <a:rPr lang="en-US" sz="2800" dirty="0">
                <a:solidFill>
                  <a:srgbClr val="FF3300"/>
                </a:solidFill>
              </a:rPr>
              <a:t>2. Better management approaches </a:t>
            </a:r>
            <a:r>
              <a:rPr lang="en-US" sz="2800" dirty="0"/>
              <a:t>that recognize the unique &amp; invaluable role our members play</a:t>
            </a:r>
          </a:p>
          <a:p>
            <a:r>
              <a:rPr lang="en-US" sz="2800" dirty="0">
                <a:solidFill>
                  <a:srgbClr val="FF3300"/>
                </a:solidFill>
              </a:rPr>
              <a:t>3. Improved training &amp; protocols on </a:t>
            </a:r>
            <a:r>
              <a:rPr lang="en-US" sz="2800" dirty="0"/>
              <a:t>harassment/bulling/prevention of occupation stress injuries/organizational culture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56" y="2367644"/>
            <a:ext cx="2991644" cy="3001282"/>
          </a:xfrm>
        </p:spPr>
      </p:pic>
    </p:spTree>
    <p:extLst>
      <p:ext uri="{BB962C8B-B14F-4D97-AF65-F5344CB8AC3E}">
        <p14:creationId xmlns:p14="http://schemas.microsoft.com/office/powerpoint/2010/main" val="1179178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3300"/>
                </a:solidFill>
              </a:rPr>
              <a:t>What are </a:t>
            </a:r>
            <a:r>
              <a:rPr lang="en-US" dirty="0" err="1">
                <a:solidFill>
                  <a:srgbClr val="FF3300"/>
                </a:solidFill>
              </a:rPr>
              <a:t>usje’s</a:t>
            </a:r>
            <a:r>
              <a:rPr lang="en-US" dirty="0">
                <a:solidFill>
                  <a:srgbClr val="FF3300"/>
                </a:solidFill>
              </a:rPr>
              <a:t> top 3 pre-election asks?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1645920"/>
            <a:ext cx="6583172" cy="466344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1. </a:t>
            </a:r>
            <a:r>
              <a:rPr lang="en-US" sz="2400" dirty="0"/>
              <a:t>EXAMPLE - </a:t>
            </a:r>
            <a:r>
              <a:rPr lang="en-US" sz="2400" u="sng" dirty="0"/>
              <a:t>Double current investment </a:t>
            </a:r>
            <a:r>
              <a:rPr lang="en-US" sz="2400" dirty="0"/>
              <a:t>in rehabilitative staff and apprenticeship opportunities in federal Corrections (assign dollar amount) – institution and community</a:t>
            </a:r>
          </a:p>
          <a:p>
            <a:endParaRPr lang="en-US" dirty="0"/>
          </a:p>
          <a:p>
            <a:r>
              <a:rPr lang="en-US" dirty="0"/>
              <a:t>2.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3.   </a:t>
            </a:r>
          </a:p>
          <a:p>
            <a:endParaRPr lang="en-US" dirty="0">
              <a:solidFill>
                <a:srgbClr val="FF3300"/>
              </a:solidFill>
            </a:endParaRP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730" y="2463119"/>
            <a:ext cx="2776990" cy="2468110"/>
          </a:xfrm>
        </p:spPr>
      </p:pic>
    </p:spTree>
    <p:extLst>
      <p:ext uri="{BB962C8B-B14F-4D97-AF65-F5344CB8AC3E}">
        <p14:creationId xmlns:p14="http://schemas.microsoft.com/office/powerpoint/2010/main" val="2605365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6A850-AEFB-C847-9BC6-4D55F7BB0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715588" cy="1499616"/>
          </a:xfrm>
        </p:spPr>
        <p:txBody>
          <a:bodyPr>
            <a:normAutofit/>
          </a:bodyPr>
          <a:lstStyle/>
          <a:p>
            <a:r>
              <a:rPr lang="fr-CA" sz="4800" dirty="0">
                <a:solidFill>
                  <a:srgbClr val="FF3300"/>
                </a:solidFill>
              </a:rPr>
              <a:t>4 questions </a:t>
            </a:r>
            <a:r>
              <a:rPr lang="fr-CA" sz="4800" dirty="0" err="1">
                <a:solidFill>
                  <a:srgbClr val="FF3300"/>
                </a:solidFill>
              </a:rPr>
              <a:t>that</a:t>
            </a:r>
            <a:r>
              <a:rPr lang="fr-CA" sz="4800" dirty="0">
                <a:solidFill>
                  <a:srgbClr val="FF3300"/>
                </a:solidFill>
              </a:rPr>
              <a:t> the media </a:t>
            </a:r>
            <a:r>
              <a:rPr lang="fr-CA" sz="4800" dirty="0" err="1">
                <a:solidFill>
                  <a:srgbClr val="FF3300"/>
                </a:solidFill>
              </a:rPr>
              <a:t>will</a:t>
            </a:r>
            <a:r>
              <a:rPr lang="fr-CA" sz="4800" dirty="0">
                <a:solidFill>
                  <a:srgbClr val="FF3300"/>
                </a:solidFill>
              </a:rPr>
              <a:t> </a:t>
            </a:r>
            <a:r>
              <a:rPr lang="fr-CA" sz="4800" dirty="0" err="1">
                <a:solidFill>
                  <a:srgbClr val="FF3300"/>
                </a:solidFill>
              </a:rPr>
              <a:t>ask</a:t>
            </a:r>
            <a:r>
              <a:rPr lang="fr-CA" sz="4800" dirty="0">
                <a:solidFill>
                  <a:srgbClr val="FF3300"/>
                </a:solidFill>
              </a:rPr>
              <a:t> about the issue?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11723-50F4-384B-9543-03DCD204E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 sz="3200" dirty="0" err="1"/>
              <a:t>What</a:t>
            </a:r>
            <a:r>
              <a:rPr lang="fr-CA" sz="3200" dirty="0"/>
              <a:t> </a:t>
            </a:r>
            <a:r>
              <a:rPr lang="fr-CA" sz="3200" dirty="0" err="1"/>
              <a:t>is</a:t>
            </a:r>
            <a:r>
              <a:rPr lang="fr-CA" sz="3200" dirty="0"/>
              <a:t> at </a:t>
            </a:r>
            <a:r>
              <a:rPr lang="fr-CA" sz="3200" dirty="0" err="1"/>
              <a:t>stake</a:t>
            </a:r>
            <a:r>
              <a:rPr lang="fr-CA" sz="3200" dirty="0"/>
              <a:t> right </a:t>
            </a:r>
            <a:r>
              <a:rPr lang="fr-CA" sz="3200" dirty="0" err="1"/>
              <a:t>now</a:t>
            </a:r>
            <a:r>
              <a:rPr lang="fr-CA" sz="3200" dirty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fr-CA" sz="3200" dirty="0"/>
              <a:t>Is </a:t>
            </a:r>
            <a:r>
              <a:rPr lang="fr-CA" sz="3200" dirty="0" err="1"/>
              <a:t>there</a:t>
            </a:r>
            <a:r>
              <a:rPr lang="fr-CA" sz="3200" dirty="0"/>
              <a:t> a new </a:t>
            </a:r>
            <a:r>
              <a:rPr lang="fr-CA" sz="3200" dirty="0" err="1"/>
              <a:t>development</a:t>
            </a:r>
            <a:r>
              <a:rPr lang="fr-CA" sz="3200" dirty="0"/>
              <a:t> or </a:t>
            </a:r>
            <a:r>
              <a:rPr lang="fr-CA" sz="3200" dirty="0" err="1"/>
              <a:t>is</a:t>
            </a:r>
            <a:r>
              <a:rPr lang="fr-CA" sz="3200" dirty="0"/>
              <a:t> </a:t>
            </a:r>
            <a:r>
              <a:rPr lang="fr-CA" sz="3200" dirty="0" err="1"/>
              <a:t>this</a:t>
            </a:r>
            <a:r>
              <a:rPr lang="fr-CA" sz="3200" dirty="0"/>
              <a:t> </a:t>
            </a:r>
            <a:r>
              <a:rPr lang="fr-CA" sz="3200" dirty="0" err="1"/>
              <a:t>recycled</a:t>
            </a:r>
            <a:r>
              <a:rPr lang="fr-CA" sz="3200" dirty="0"/>
              <a:t> news?</a:t>
            </a:r>
          </a:p>
          <a:p>
            <a:pPr marL="457200" indent="-457200">
              <a:buFont typeface="+mj-lt"/>
              <a:buAutoNum type="arabicPeriod"/>
            </a:pPr>
            <a:r>
              <a:rPr lang="fr-CA" sz="3200" dirty="0"/>
              <a:t>How </a:t>
            </a:r>
            <a:r>
              <a:rPr lang="fr-CA" sz="3200" dirty="0" err="1"/>
              <a:t>will</a:t>
            </a:r>
            <a:r>
              <a:rPr lang="fr-CA" sz="3200" dirty="0"/>
              <a:t> </a:t>
            </a:r>
            <a:r>
              <a:rPr lang="fr-CA" sz="3200" dirty="0" err="1"/>
              <a:t>this</a:t>
            </a:r>
            <a:r>
              <a:rPr lang="fr-CA" sz="3200" dirty="0"/>
              <a:t> issue affect the </a:t>
            </a:r>
            <a:r>
              <a:rPr lang="fr-CA" sz="3200" dirty="0" err="1"/>
              <a:t>daily</a:t>
            </a:r>
            <a:r>
              <a:rPr lang="fr-CA" sz="3200" dirty="0"/>
              <a:t> life of </a:t>
            </a:r>
            <a:r>
              <a:rPr lang="fr-CA" sz="3200" dirty="0" err="1"/>
              <a:t>my</a:t>
            </a:r>
            <a:r>
              <a:rPr lang="fr-CA" sz="3200" dirty="0"/>
              <a:t> </a:t>
            </a:r>
            <a:r>
              <a:rPr lang="fr-CA" sz="3200" dirty="0" err="1"/>
              <a:t>readers</a:t>
            </a:r>
            <a:r>
              <a:rPr lang="fr-CA" sz="3200" dirty="0"/>
              <a:t>/</a:t>
            </a:r>
            <a:r>
              <a:rPr lang="fr-CA" sz="3200" dirty="0" err="1"/>
              <a:t>viewers</a:t>
            </a:r>
            <a:r>
              <a:rPr lang="fr-CA" sz="3200" dirty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fr-CA" sz="3200" dirty="0" err="1"/>
              <a:t>What</a:t>
            </a:r>
            <a:r>
              <a:rPr lang="fr-CA" sz="3200" dirty="0"/>
              <a:t> </a:t>
            </a:r>
            <a:r>
              <a:rPr lang="fr-CA" sz="3200" dirty="0" err="1"/>
              <a:t>personal</a:t>
            </a:r>
            <a:r>
              <a:rPr lang="fr-CA" sz="3200" dirty="0"/>
              <a:t> stories </a:t>
            </a:r>
            <a:r>
              <a:rPr lang="fr-CA" sz="3200" dirty="0" err="1"/>
              <a:t>can</a:t>
            </a:r>
            <a:r>
              <a:rPr lang="fr-CA" sz="3200" dirty="0"/>
              <a:t> I </a:t>
            </a:r>
            <a:r>
              <a:rPr lang="fr-CA" sz="3200" dirty="0" err="1"/>
              <a:t>attached</a:t>
            </a:r>
            <a:r>
              <a:rPr lang="fr-CA" sz="3200" dirty="0"/>
              <a:t> to </a:t>
            </a:r>
            <a:r>
              <a:rPr lang="fr-CA" sz="3200" dirty="0" err="1"/>
              <a:t>this</a:t>
            </a:r>
            <a:r>
              <a:rPr lang="fr-CA" sz="3200" dirty="0"/>
              <a:t>? 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05093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82213-499D-8348-BCE7-A1AC6BE06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Themes to address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BC847-DE55-3C44-AE98-2EAF1F97E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873045"/>
            <a:ext cx="9829801" cy="4436315"/>
          </a:xfrm>
        </p:spPr>
        <p:txBody>
          <a:bodyPr>
            <a:normAutofit/>
          </a:bodyPr>
          <a:lstStyle/>
          <a:p>
            <a:pPr marL="128016" lvl="1" indent="0">
              <a:buNone/>
            </a:pPr>
            <a:endParaRPr lang="fr-CA" sz="2400" dirty="0"/>
          </a:p>
          <a:p>
            <a:pPr lvl="1"/>
            <a:r>
              <a:rPr lang="fr-CA" sz="2800" dirty="0" err="1"/>
              <a:t>Overview</a:t>
            </a:r>
            <a:r>
              <a:rPr lang="fr-CA" sz="2800" dirty="0"/>
              <a:t> of the </a:t>
            </a:r>
            <a:r>
              <a:rPr lang="fr-CA" sz="2800" dirty="0" err="1"/>
              <a:t>federal</a:t>
            </a:r>
            <a:r>
              <a:rPr lang="fr-CA" sz="2800" dirty="0"/>
              <a:t> </a:t>
            </a:r>
            <a:r>
              <a:rPr lang="fr-CA" sz="2800" dirty="0" err="1"/>
              <a:t>politcal</a:t>
            </a:r>
            <a:r>
              <a:rPr lang="fr-CA" sz="2800" dirty="0"/>
              <a:t> </a:t>
            </a:r>
            <a:r>
              <a:rPr lang="fr-CA" sz="2800" dirty="0" err="1"/>
              <a:t>landscape</a:t>
            </a:r>
            <a:endParaRPr lang="fr-CA" sz="2800" dirty="0"/>
          </a:p>
          <a:p>
            <a:pPr lvl="1"/>
            <a:endParaRPr lang="en-CA" sz="2800" dirty="0"/>
          </a:p>
          <a:p>
            <a:pPr lvl="1"/>
            <a:r>
              <a:rPr lang="fr-CA" sz="2800" dirty="0"/>
              <a:t>Best practices of national not-for-profit </a:t>
            </a:r>
            <a:r>
              <a:rPr lang="fr-CA" sz="2800" dirty="0" err="1"/>
              <a:t>organizations</a:t>
            </a:r>
            <a:r>
              <a:rPr lang="fr-CA" sz="2800" dirty="0"/>
              <a:t> </a:t>
            </a:r>
            <a:r>
              <a:rPr lang="fr-CA" sz="2800" dirty="0" err="1"/>
              <a:t>that</a:t>
            </a:r>
            <a:r>
              <a:rPr lang="fr-CA" sz="2800" dirty="0"/>
              <a:t> have </a:t>
            </a:r>
            <a:r>
              <a:rPr lang="fr-CA" sz="2800" dirty="0" err="1"/>
              <a:t>influenced</a:t>
            </a:r>
            <a:r>
              <a:rPr lang="fr-CA" sz="2800" dirty="0"/>
              <a:t> </a:t>
            </a:r>
            <a:r>
              <a:rPr lang="fr-CA" sz="2800" dirty="0" err="1"/>
              <a:t>election</a:t>
            </a:r>
            <a:r>
              <a:rPr lang="fr-CA" sz="2800" dirty="0"/>
              <a:t> </a:t>
            </a:r>
            <a:r>
              <a:rPr lang="fr-CA" sz="2800" dirty="0" err="1"/>
              <a:t>platforms</a:t>
            </a:r>
            <a:r>
              <a:rPr lang="fr-CA" sz="2800" dirty="0"/>
              <a:t> of all parties</a:t>
            </a:r>
          </a:p>
          <a:p>
            <a:pPr lvl="1"/>
            <a:endParaRPr lang="en-CA" sz="2800" dirty="0"/>
          </a:p>
          <a:p>
            <a:pPr lvl="1"/>
            <a:r>
              <a:rPr lang="fr-CA" sz="2800" dirty="0"/>
              <a:t>CASE STUDY of the Canadian Housing and </a:t>
            </a:r>
            <a:r>
              <a:rPr lang="fr-CA" sz="2800" dirty="0" err="1"/>
              <a:t>Renewal</a:t>
            </a:r>
            <a:r>
              <a:rPr lang="fr-CA" sz="2800" dirty="0"/>
              <a:t> Association/</a:t>
            </a:r>
          </a:p>
          <a:p>
            <a:pPr marL="128016" lvl="1" indent="0">
              <a:buNone/>
            </a:pP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318141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6A850-AEFB-C847-9BC6-4D55F7BB0B0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FF3300"/>
            </a:solidFill>
          </a:ln>
        </p:spPr>
        <p:txBody>
          <a:bodyPr>
            <a:normAutofit fontScale="90000"/>
          </a:bodyPr>
          <a:lstStyle/>
          <a:p>
            <a:pPr algn="ctr"/>
            <a:br>
              <a:rPr lang="fr-CA" sz="3200" dirty="0">
                <a:solidFill>
                  <a:srgbClr val="FF3300"/>
                </a:solidFill>
              </a:rPr>
            </a:br>
            <a:r>
              <a:rPr lang="fr-CA" sz="3200" b="1" dirty="0" err="1">
                <a:solidFill>
                  <a:schemeClr val="tx1"/>
                </a:solidFill>
                <a:latin typeface="+mn-lt"/>
              </a:rPr>
              <a:t>Understanding</a:t>
            </a:r>
            <a:r>
              <a:rPr lang="fr-CA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fr-CA" sz="3200" b="1" dirty="0" err="1">
                <a:solidFill>
                  <a:schemeClr val="tx1"/>
                </a:solidFill>
                <a:latin typeface="+mn-lt"/>
              </a:rPr>
              <a:t>wHat</a:t>
            </a:r>
            <a:r>
              <a:rPr lang="fr-CA" sz="3200" b="1" dirty="0">
                <a:solidFill>
                  <a:schemeClr val="tx1"/>
                </a:solidFill>
                <a:latin typeface="+mn-lt"/>
              </a:rPr>
              <a:t> the </a:t>
            </a:r>
            <a:r>
              <a:rPr lang="fr-CA" sz="3200" b="1" dirty="0" err="1">
                <a:solidFill>
                  <a:schemeClr val="tx1"/>
                </a:solidFill>
                <a:latin typeface="+mn-lt"/>
              </a:rPr>
              <a:t>politicians</a:t>
            </a:r>
            <a:r>
              <a:rPr lang="fr-CA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fr-CA" sz="3200" b="1" dirty="0" err="1">
                <a:solidFill>
                  <a:schemeClr val="tx1"/>
                </a:solidFill>
                <a:latin typeface="+mn-lt"/>
              </a:rPr>
              <a:t>need</a:t>
            </a:r>
            <a:r>
              <a:rPr lang="fr-CA" sz="3200" b="1" dirty="0">
                <a:solidFill>
                  <a:schemeClr val="tx1"/>
                </a:solidFill>
                <a:latin typeface="+mn-lt"/>
              </a:rPr>
              <a:t> </a:t>
            </a:r>
            <a:br>
              <a:rPr lang="fr-CA" sz="3200" b="1" dirty="0">
                <a:solidFill>
                  <a:schemeClr val="tx1"/>
                </a:solidFill>
                <a:latin typeface="+mn-lt"/>
              </a:rPr>
            </a:br>
            <a:r>
              <a:rPr lang="fr-CA" sz="3200" b="1" dirty="0">
                <a:solidFill>
                  <a:schemeClr val="tx1"/>
                </a:solidFill>
                <a:latin typeface="+mn-lt"/>
              </a:rPr>
              <a:t>in </a:t>
            </a:r>
            <a:r>
              <a:rPr lang="fr-CA" sz="3200" b="1" dirty="0" err="1">
                <a:solidFill>
                  <a:schemeClr val="tx1"/>
                </a:solidFill>
                <a:latin typeface="+mn-lt"/>
              </a:rPr>
              <a:t>evaluating</a:t>
            </a:r>
            <a:r>
              <a:rPr lang="fr-CA" sz="3200" b="1" dirty="0">
                <a:solidFill>
                  <a:schemeClr val="tx1"/>
                </a:solidFill>
                <a:latin typeface="+mn-lt"/>
              </a:rPr>
              <a:t> an issue?</a:t>
            </a:r>
            <a:br>
              <a:rPr lang="fr-CA" sz="4800" b="1" dirty="0">
                <a:solidFill>
                  <a:schemeClr val="tx1"/>
                </a:solidFill>
                <a:latin typeface="+mn-lt"/>
              </a:rPr>
            </a:br>
            <a:endParaRPr lang="fr-CA" sz="4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11723-50F4-384B-9543-03DCD204E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6636" lvl="1" indent="-342900">
              <a:buFont typeface="+mj-lt"/>
              <a:buAutoNum type="arabicPeriod"/>
            </a:pPr>
            <a:r>
              <a:rPr lang="fr-CA" sz="3200" dirty="0"/>
              <a:t>How </a:t>
            </a:r>
            <a:r>
              <a:rPr lang="fr-CA" sz="3200" dirty="0" err="1"/>
              <a:t>much</a:t>
            </a:r>
            <a:r>
              <a:rPr lang="fr-CA" sz="3200" dirty="0"/>
              <a:t> </a:t>
            </a:r>
            <a:r>
              <a:rPr lang="fr-CA" sz="3200" dirty="0" err="1"/>
              <a:t>will</a:t>
            </a:r>
            <a:r>
              <a:rPr lang="fr-CA" sz="3200" dirty="0"/>
              <a:t> </a:t>
            </a:r>
            <a:r>
              <a:rPr lang="fr-CA" sz="3200" dirty="0" err="1"/>
              <a:t>this</a:t>
            </a:r>
            <a:r>
              <a:rPr lang="fr-CA" sz="3200" dirty="0"/>
              <a:t> </a:t>
            </a:r>
            <a:r>
              <a:rPr lang="fr-CA" sz="3200" dirty="0" err="1"/>
              <a:t>proposal</a:t>
            </a:r>
            <a:r>
              <a:rPr lang="fr-CA" sz="3200" dirty="0"/>
              <a:t> </a:t>
            </a:r>
            <a:r>
              <a:rPr lang="fr-CA" sz="3200" b="1" dirty="0" err="1">
                <a:solidFill>
                  <a:srgbClr val="FF3300"/>
                </a:solidFill>
              </a:rPr>
              <a:t>cost</a:t>
            </a:r>
            <a:r>
              <a:rPr lang="fr-CA" sz="3200" b="1" dirty="0">
                <a:solidFill>
                  <a:srgbClr val="FF3300"/>
                </a:solidFill>
              </a:rPr>
              <a:t> </a:t>
            </a:r>
            <a:r>
              <a:rPr lang="fr-CA" sz="3200" b="1" dirty="0" err="1">
                <a:solidFill>
                  <a:srgbClr val="FF3300"/>
                </a:solidFill>
              </a:rPr>
              <a:t>taxpayers</a:t>
            </a:r>
            <a:r>
              <a:rPr lang="fr-CA" sz="3200" dirty="0"/>
              <a:t>? </a:t>
            </a:r>
          </a:p>
          <a:p>
            <a:pPr marL="516636" lvl="1" indent="-342900">
              <a:buFont typeface="+mj-lt"/>
              <a:buAutoNum type="arabicPeriod"/>
            </a:pPr>
            <a:endParaRPr lang="fr-CA" sz="3200" dirty="0"/>
          </a:p>
          <a:p>
            <a:pPr marL="516636" lvl="1" indent="-342900">
              <a:buFont typeface="+mj-lt"/>
              <a:buAutoNum type="arabicPeriod"/>
            </a:pPr>
            <a:r>
              <a:rPr lang="fr-CA" sz="3200" dirty="0"/>
              <a:t> How </a:t>
            </a:r>
            <a:r>
              <a:rPr lang="fr-CA" sz="3200" dirty="0" err="1"/>
              <a:t>will</a:t>
            </a:r>
            <a:r>
              <a:rPr lang="fr-CA" sz="3200" dirty="0"/>
              <a:t> </a:t>
            </a:r>
            <a:r>
              <a:rPr lang="fr-CA" sz="3200" dirty="0" err="1"/>
              <a:t>this</a:t>
            </a:r>
            <a:r>
              <a:rPr lang="fr-CA" sz="3200" dirty="0"/>
              <a:t> issue impact </a:t>
            </a:r>
            <a:r>
              <a:rPr lang="fr-CA" sz="3200" b="1" dirty="0">
                <a:solidFill>
                  <a:srgbClr val="FF3300"/>
                </a:solidFill>
              </a:rPr>
              <a:t>the votes I </a:t>
            </a:r>
            <a:r>
              <a:rPr lang="fr-CA" sz="3200" b="1" dirty="0" err="1">
                <a:solidFill>
                  <a:srgbClr val="FF3300"/>
                </a:solidFill>
              </a:rPr>
              <a:t>need</a:t>
            </a:r>
            <a:r>
              <a:rPr lang="fr-CA" sz="3200" b="1" dirty="0">
                <a:solidFill>
                  <a:srgbClr val="FF3300"/>
                </a:solidFill>
              </a:rPr>
              <a:t> to </a:t>
            </a:r>
            <a:r>
              <a:rPr lang="fr-CA" sz="3200" b="1" dirty="0" err="1">
                <a:solidFill>
                  <a:srgbClr val="FF3300"/>
                </a:solidFill>
              </a:rPr>
              <a:t>win</a:t>
            </a:r>
            <a:r>
              <a:rPr lang="fr-CA" sz="3200" dirty="0"/>
              <a:t>? </a:t>
            </a:r>
          </a:p>
          <a:p>
            <a:pPr marL="516636" lvl="1" indent="-342900">
              <a:buFont typeface="+mj-lt"/>
              <a:buAutoNum type="arabicPeriod"/>
            </a:pPr>
            <a:endParaRPr lang="fr-CA" sz="3200" dirty="0"/>
          </a:p>
          <a:p>
            <a:pPr marL="516636" lvl="1" indent="-342900">
              <a:buFont typeface="+mj-lt"/>
              <a:buAutoNum type="arabicPeriod"/>
            </a:pPr>
            <a:r>
              <a:rPr lang="fr-CA" sz="3200" dirty="0"/>
              <a:t> </a:t>
            </a:r>
            <a:r>
              <a:rPr lang="fr-CA" sz="3200" dirty="0" err="1"/>
              <a:t>What</a:t>
            </a:r>
            <a:r>
              <a:rPr lang="fr-CA" sz="3200" dirty="0"/>
              <a:t> </a:t>
            </a:r>
            <a:r>
              <a:rPr lang="fr-CA" sz="3200" dirty="0" err="1"/>
              <a:t>is</a:t>
            </a:r>
            <a:r>
              <a:rPr lang="fr-CA" sz="3200" dirty="0"/>
              <a:t> the </a:t>
            </a:r>
            <a:r>
              <a:rPr lang="fr-CA" sz="3200" b="1" dirty="0">
                <a:solidFill>
                  <a:srgbClr val="FF3300"/>
                </a:solidFill>
              </a:rPr>
              <a:t>local impact </a:t>
            </a:r>
            <a:r>
              <a:rPr lang="fr-CA" sz="3200" dirty="0"/>
              <a:t>in </a:t>
            </a:r>
            <a:r>
              <a:rPr lang="fr-CA" sz="3200" dirty="0" err="1"/>
              <a:t>my</a:t>
            </a:r>
            <a:r>
              <a:rPr lang="fr-CA" sz="3200" dirty="0"/>
              <a:t> </a:t>
            </a:r>
            <a:r>
              <a:rPr lang="fr-CA" sz="3200" dirty="0" err="1"/>
              <a:t>riding</a:t>
            </a:r>
            <a:r>
              <a:rPr lang="fr-CA" sz="3200" dirty="0"/>
              <a:t>?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913389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AEB62-E377-C743-A362-47F369979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391124" cy="1499616"/>
          </a:xfrm>
        </p:spPr>
        <p:txBody>
          <a:bodyPr/>
          <a:lstStyle/>
          <a:p>
            <a:r>
              <a:rPr lang="en-US" sz="5400" dirty="0">
                <a:solidFill>
                  <a:schemeClr val="accent2"/>
                </a:solidFill>
              </a:rPr>
              <a:t>Case study: </a:t>
            </a:r>
            <a:br>
              <a:rPr lang="en-US" sz="5400" dirty="0">
                <a:solidFill>
                  <a:schemeClr val="accent2"/>
                </a:solidFill>
              </a:rPr>
            </a:br>
            <a:r>
              <a:rPr lang="en-US" sz="5400" dirty="0">
                <a:solidFill>
                  <a:schemeClr val="accent2"/>
                </a:solidFill>
              </a:rPr>
              <a:t>Affordable housing for everyone (2015)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1A2CCC-2E4F-EE4D-9AB7-738E2672AC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45769" y="3440112"/>
            <a:ext cx="3276600" cy="1714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FBAA75-C231-E34B-8E64-96B892462027}"/>
              </a:ext>
            </a:extLst>
          </p:cNvPr>
          <p:cNvSpPr txBox="1"/>
          <p:nvPr/>
        </p:nvSpPr>
        <p:spPr>
          <a:xfrm>
            <a:off x="123690" y="2474893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        The Canadian Housing Renewal Association sought </a:t>
            </a:r>
          </a:p>
          <a:p>
            <a:pPr algn="ctr"/>
            <a:r>
              <a:rPr lang="en-US" sz="2800" dirty="0"/>
              <a:t>to make affordable housing a major issue in the federal election in 2015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45039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CD065-CDF2-B24C-88A9-627C6B531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10" y="585216"/>
            <a:ext cx="3816432" cy="1416584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Case </a:t>
            </a:r>
            <a:r>
              <a:rPr lang="en-US" sz="2800" dirty="0" err="1">
                <a:solidFill>
                  <a:schemeClr val="accent2"/>
                </a:solidFill>
              </a:rPr>
              <a:t>stody</a:t>
            </a:r>
            <a:r>
              <a:rPr lang="en-US" sz="2800" dirty="0">
                <a:solidFill>
                  <a:schemeClr val="accent2"/>
                </a:solidFill>
              </a:rPr>
              <a:t>: Housing for everyone</a:t>
            </a:r>
            <a:endParaRPr lang="en-US" sz="28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7F99B67-4823-4251-9667-868ACEA04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5" y="2001800"/>
            <a:ext cx="3618214" cy="42709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C00000"/>
                </a:solidFill>
              </a:rPr>
              <a:t>At stake: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400" dirty="0"/>
              <a:t> </a:t>
            </a:r>
            <a:r>
              <a:rPr lang="fr-CA" sz="2400" dirty="0" err="1"/>
              <a:t>Very</a:t>
            </a:r>
            <a:r>
              <a:rPr lang="fr-CA" sz="2400" dirty="0"/>
              <a:t> </a:t>
            </a:r>
            <a:r>
              <a:rPr lang="fr-CA" sz="2400" dirty="0" err="1"/>
              <a:t>little</a:t>
            </a:r>
            <a:r>
              <a:rPr lang="fr-CA" sz="2400" dirty="0"/>
              <a:t> </a:t>
            </a:r>
            <a:r>
              <a:rPr lang="fr-CA" sz="2400" dirty="0" err="1"/>
              <a:t>invesment</a:t>
            </a:r>
            <a:r>
              <a:rPr lang="fr-CA" sz="2400" dirty="0"/>
              <a:t> in social or </a:t>
            </a:r>
            <a:r>
              <a:rPr lang="fr-CA" sz="2400" dirty="0" err="1"/>
              <a:t>affordable</a:t>
            </a:r>
            <a:r>
              <a:rPr lang="fr-CA" sz="2400" dirty="0"/>
              <a:t> </a:t>
            </a:r>
            <a:r>
              <a:rPr lang="fr-CA" sz="2400" dirty="0" err="1"/>
              <a:t>housing</a:t>
            </a:r>
            <a:r>
              <a:rPr lang="fr-CA" sz="2400" dirty="0"/>
              <a:t> in </a:t>
            </a:r>
            <a:r>
              <a:rPr lang="fr-CA" sz="2400" dirty="0" err="1"/>
              <a:t>nearly</a:t>
            </a:r>
            <a:r>
              <a:rPr lang="fr-CA" sz="2400" dirty="0"/>
              <a:t> 30 </a:t>
            </a:r>
            <a:r>
              <a:rPr lang="fr-CA" sz="2400" dirty="0" err="1"/>
              <a:t>years</a:t>
            </a:r>
            <a:r>
              <a:rPr lang="fr-CA" sz="24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400" dirty="0"/>
              <a:t>Housing crises in </a:t>
            </a:r>
            <a:r>
              <a:rPr lang="fr-CA" sz="2400" dirty="0" err="1"/>
              <a:t>many</a:t>
            </a:r>
            <a:r>
              <a:rPr lang="fr-CA" sz="2400" dirty="0"/>
              <a:t> </a:t>
            </a:r>
            <a:r>
              <a:rPr lang="fr-CA" sz="2400" dirty="0" err="1"/>
              <a:t>communities</a:t>
            </a:r>
            <a:r>
              <a:rPr lang="fr-CA" sz="2400" dirty="0"/>
              <a:t> and long </a:t>
            </a:r>
            <a:r>
              <a:rPr lang="fr-CA" sz="2400" dirty="0" err="1"/>
              <a:t>wait</a:t>
            </a:r>
            <a:r>
              <a:rPr lang="fr-CA" sz="2400" dirty="0"/>
              <a:t> </a:t>
            </a:r>
            <a:r>
              <a:rPr lang="fr-CA" sz="2400" dirty="0" err="1"/>
              <a:t>lists</a:t>
            </a:r>
            <a:r>
              <a:rPr lang="fr-CA" sz="2400" dirty="0"/>
              <a:t> in social </a:t>
            </a:r>
            <a:r>
              <a:rPr lang="fr-CA" sz="2400" dirty="0" err="1"/>
              <a:t>housing</a:t>
            </a:r>
            <a:r>
              <a:rPr lang="fr-CA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400" dirty="0"/>
              <a:t>A </a:t>
            </a:r>
            <a:r>
              <a:rPr lang="fr-CA" sz="2400" dirty="0" err="1"/>
              <a:t>complex</a:t>
            </a:r>
            <a:r>
              <a:rPr lang="fr-CA" sz="2400" dirty="0"/>
              <a:t> </a:t>
            </a:r>
            <a:r>
              <a:rPr lang="fr-CA" sz="2400" dirty="0" err="1"/>
              <a:t>policy</a:t>
            </a:r>
            <a:r>
              <a:rPr lang="fr-CA" sz="2400" dirty="0"/>
              <a:t> issue </a:t>
            </a:r>
            <a:r>
              <a:rPr lang="fr-CA" sz="2400" dirty="0" err="1"/>
              <a:t>with</a:t>
            </a:r>
            <a:r>
              <a:rPr lang="fr-CA" sz="2400" dirty="0"/>
              <a:t> </a:t>
            </a:r>
            <a:r>
              <a:rPr lang="fr-CA" sz="2400" dirty="0" err="1"/>
              <a:t>little</a:t>
            </a:r>
            <a:r>
              <a:rPr lang="fr-CA" sz="2400" dirty="0"/>
              <a:t> media traction and </a:t>
            </a:r>
            <a:r>
              <a:rPr lang="fr-CA" sz="2400" dirty="0" err="1"/>
              <a:t>almost</a:t>
            </a:r>
            <a:r>
              <a:rPr lang="fr-CA" sz="2400" dirty="0"/>
              <a:t> no engagement </a:t>
            </a:r>
            <a:r>
              <a:rPr lang="fr-CA" sz="2400" dirty="0" err="1"/>
              <a:t>from</a:t>
            </a:r>
            <a:r>
              <a:rPr lang="fr-CA" sz="2400" dirty="0"/>
              <a:t> </a:t>
            </a:r>
            <a:r>
              <a:rPr lang="fr-CA" sz="2400" dirty="0" err="1"/>
              <a:t>politicians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D3EBA27C-EFC0-FB48-81ED-49884EB05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224" y="956286"/>
            <a:ext cx="6821281" cy="49454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57332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6A850-AEFB-C847-9BC6-4D55F7BB0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523859" cy="1224333"/>
          </a:xfrm>
        </p:spPr>
        <p:txBody>
          <a:bodyPr>
            <a:normAutofit/>
          </a:bodyPr>
          <a:lstStyle/>
          <a:p>
            <a:r>
              <a:rPr lang="fr-CA" sz="4800" dirty="0">
                <a:solidFill>
                  <a:srgbClr val="FF3300"/>
                </a:solidFill>
              </a:rPr>
              <a:t>How CHRA </a:t>
            </a:r>
            <a:r>
              <a:rPr lang="fr-CA" sz="4800" dirty="0" err="1">
                <a:solidFill>
                  <a:srgbClr val="FF3300"/>
                </a:solidFill>
              </a:rPr>
              <a:t>changed</a:t>
            </a:r>
            <a:r>
              <a:rPr lang="fr-CA" sz="4800" dirty="0">
                <a:solidFill>
                  <a:srgbClr val="FF3300"/>
                </a:solidFill>
              </a:rPr>
              <a:t> the </a:t>
            </a:r>
            <a:r>
              <a:rPr lang="fr-CA" sz="4800" dirty="0" err="1">
                <a:solidFill>
                  <a:srgbClr val="FF3300"/>
                </a:solidFill>
              </a:rPr>
              <a:t>game</a:t>
            </a:r>
            <a:r>
              <a:rPr lang="fr-CA" sz="4800" dirty="0">
                <a:solidFill>
                  <a:srgbClr val="FF3300"/>
                </a:solidFill>
              </a:rPr>
              <a:t> in the </a:t>
            </a:r>
            <a:r>
              <a:rPr lang="fr-CA" sz="4800" dirty="0" err="1">
                <a:solidFill>
                  <a:srgbClr val="FF3300"/>
                </a:solidFill>
              </a:rPr>
              <a:t>fed</a:t>
            </a:r>
            <a:r>
              <a:rPr lang="fr-CA" sz="4800" dirty="0">
                <a:solidFill>
                  <a:srgbClr val="FF3300"/>
                </a:solidFill>
              </a:rPr>
              <a:t> </a:t>
            </a:r>
            <a:r>
              <a:rPr lang="fr-CA" sz="4800" dirty="0" err="1">
                <a:solidFill>
                  <a:srgbClr val="FF3300"/>
                </a:solidFill>
              </a:rPr>
              <a:t>election</a:t>
            </a:r>
            <a:endParaRPr lang="fr-CA" sz="4800" dirty="0">
              <a:solidFill>
                <a:srgbClr val="FF33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11723-50F4-384B-9543-03DCD204E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507" y="1669983"/>
            <a:ext cx="9720071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 sz="3200" dirty="0"/>
              <a:t>A </a:t>
            </a:r>
            <a:r>
              <a:rPr lang="fr-CA" sz="3200" dirty="0" err="1">
                <a:solidFill>
                  <a:srgbClr val="FF3300"/>
                </a:solidFill>
              </a:rPr>
              <a:t>clear</a:t>
            </a:r>
            <a:r>
              <a:rPr lang="fr-CA" sz="3200" dirty="0">
                <a:solidFill>
                  <a:srgbClr val="FF3300"/>
                </a:solidFill>
              </a:rPr>
              <a:t>, </a:t>
            </a:r>
            <a:r>
              <a:rPr lang="fr-CA" sz="3200" dirty="0" err="1">
                <a:solidFill>
                  <a:srgbClr val="FF3300"/>
                </a:solidFill>
              </a:rPr>
              <a:t>well-conceived</a:t>
            </a:r>
            <a:r>
              <a:rPr lang="fr-CA" sz="3200" dirty="0">
                <a:solidFill>
                  <a:srgbClr val="FF3300"/>
                </a:solidFill>
              </a:rPr>
              <a:t> </a:t>
            </a:r>
            <a:r>
              <a:rPr lang="fr-CA" sz="3200" dirty="0" err="1">
                <a:solidFill>
                  <a:srgbClr val="FF3300"/>
                </a:solidFill>
              </a:rPr>
              <a:t>ask</a:t>
            </a:r>
            <a:r>
              <a:rPr lang="fr-CA" sz="3200" dirty="0"/>
              <a:t>, not a shopping </a:t>
            </a:r>
            <a:r>
              <a:rPr lang="fr-CA" sz="3200" dirty="0" err="1"/>
              <a:t>list</a:t>
            </a:r>
            <a:r>
              <a:rPr lang="fr-CA" sz="32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fr-CA" sz="3200" dirty="0"/>
              <a:t>A </a:t>
            </a:r>
            <a:r>
              <a:rPr lang="fr-CA" sz="3200" dirty="0" err="1"/>
              <a:t>campaign</a:t>
            </a:r>
            <a:r>
              <a:rPr lang="fr-CA" sz="3200" dirty="0"/>
              <a:t> </a:t>
            </a:r>
            <a:r>
              <a:rPr lang="fr-CA" sz="3200" dirty="0" err="1"/>
              <a:t>with</a:t>
            </a:r>
            <a:r>
              <a:rPr lang="fr-CA" sz="3200" dirty="0"/>
              <a:t> </a:t>
            </a:r>
            <a:r>
              <a:rPr lang="fr-CA" sz="3200" dirty="0">
                <a:solidFill>
                  <a:srgbClr val="FF3300"/>
                </a:solidFill>
              </a:rPr>
              <a:t>multiple components</a:t>
            </a:r>
            <a:r>
              <a:rPr lang="fr-CA" sz="3200" dirty="0"/>
              <a:t>: </a:t>
            </a:r>
          </a:p>
          <a:p>
            <a:pPr marL="688086" lvl="1" indent="-514350">
              <a:buFont typeface="Wingdings" pitchFamily="2" charset="2"/>
              <a:buChar char="ü"/>
            </a:pPr>
            <a:r>
              <a:rPr lang="fr-CA" sz="2800" dirty="0"/>
              <a:t>Media relations</a:t>
            </a:r>
          </a:p>
          <a:p>
            <a:pPr marL="688086" lvl="1" indent="-514350">
              <a:buFont typeface="Wingdings" pitchFamily="2" charset="2"/>
              <a:buChar char="ü"/>
            </a:pPr>
            <a:r>
              <a:rPr lang="fr-CA" sz="2800" dirty="0"/>
              <a:t>Social media</a:t>
            </a:r>
          </a:p>
          <a:p>
            <a:pPr marL="688086" lvl="1" indent="-514350">
              <a:buFont typeface="Wingdings" pitchFamily="2" charset="2"/>
              <a:buChar char="ü"/>
            </a:pPr>
            <a:r>
              <a:rPr lang="fr-CA" sz="2800" dirty="0" err="1"/>
              <a:t>Government</a:t>
            </a:r>
            <a:r>
              <a:rPr lang="fr-CA" sz="2800" dirty="0"/>
              <a:t> relations</a:t>
            </a:r>
          </a:p>
          <a:p>
            <a:pPr marL="688086" lvl="1" indent="-514350">
              <a:buFont typeface="Wingdings" pitchFamily="2" charset="2"/>
              <a:buChar char="ü"/>
            </a:pPr>
            <a:r>
              <a:rPr lang="fr-CA" sz="2800" dirty="0"/>
              <a:t>Strategic public engagement</a:t>
            </a:r>
          </a:p>
          <a:p>
            <a:pPr marL="688086" lvl="1" indent="-514350">
              <a:buFont typeface="Wingdings" pitchFamily="2" charset="2"/>
              <a:buChar char="ü"/>
            </a:pPr>
            <a:r>
              <a:rPr lang="fr-CA" sz="2800" dirty="0" err="1"/>
              <a:t>Partners</a:t>
            </a:r>
            <a:endParaRPr lang="fr-CA" sz="2800" dirty="0"/>
          </a:p>
          <a:p>
            <a:pPr marL="688086" lvl="1" indent="-514350">
              <a:buFont typeface="Wingdings" pitchFamily="2" charset="2"/>
              <a:buChar char="ü"/>
            </a:pPr>
            <a:r>
              <a:rPr lang="fr-CA" sz="2800" dirty="0" err="1"/>
              <a:t>Grassroots</a:t>
            </a:r>
            <a:r>
              <a:rPr lang="fr-CA" sz="2800" dirty="0"/>
              <a:t> </a:t>
            </a:r>
            <a:r>
              <a:rPr lang="fr-CA" sz="2800" dirty="0" err="1"/>
              <a:t>activities</a:t>
            </a:r>
            <a:r>
              <a:rPr lang="fr-CA" sz="2800" dirty="0"/>
              <a:t> on the </a:t>
            </a:r>
            <a:r>
              <a:rPr lang="fr-CA" sz="2800" dirty="0" err="1"/>
              <a:t>ground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762738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6A850-AEFB-C847-9BC6-4D55F7BB0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243640" cy="1499616"/>
          </a:xfrm>
        </p:spPr>
        <p:txBody>
          <a:bodyPr>
            <a:normAutofit/>
          </a:bodyPr>
          <a:lstStyle/>
          <a:p>
            <a:r>
              <a:rPr lang="fr-CA" sz="4800" dirty="0">
                <a:solidFill>
                  <a:srgbClr val="C00000"/>
                </a:solidFill>
              </a:rPr>
              <a:t>Best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11723-50F4-384B-9543-03DCD204E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694046"/>
            <a:ext cx="9720071" cy="46153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3200" dirty="0">
                <a:solidFill>
                  <a:schemeClr val="accent1"/>
                </a:solidFill>
              </a:rPr>
              <a:t>3. </a:t>
            </a:r>
            <a:r>
              <a:rPr lang="fr-CA" sz="3200" dirty="0">
                <a:solidFill>
                  <a:srgbClr val="FF3300"/>
                </a:solidFill>
              </a:rPr>
              <a:t>A positive solution </a:t>
            </a:r>
            <a:r>
              <a:rPr lang="fr-CA" sz="3200" dirty="0" err="1"/>
              <a:t>which</a:t>
            </a:r>
            <a:r>
              <a:rPr lang="fr-CA" sz="3200" dirty="0"/>
              <a:t> </a:t>
            </a:r>
            <a:r>
              <a:rPr lang="fr-CA" sz="3200" dirty="0" err="1"/>
              <a:t>was</a:t>
            </a:r>
            <a:r>
              <a:rPr lang="fr-CA" sz="3200" dirty="0"/>
              <a:t> </a:t>
            </a:r>
            <a:r>
              <a:rPr lang="fr-CA" sz="3200" dirty="0" err="1"/>
              <a:t>aligned</a:t>
            </a:r>
            <a:r>
              <a:rPr lang="fr-CA" sz="3200" dirty="0"/>
              <a:t> </a:t>
            </a:r>
            <a:r>
              <a:rPr lang="fr-CA" sz="3200" dirty="0" err="1"/>
              <a:t>with</a:t>
            </a:r>
            <a:r>
              <a:rPr lang="fr-CA" sz="3200" dirty="0"/>
              <a:t> the </a:t>
            </a:r>
            <a:r>
              <a:rPr lang="fr-CA" sz="3200" dirty="0" err="1"/>
              <a:t>priorities</a:t>
            </a:r>
            <a:r>
              <a:rPr lang="fr-CA" sz="3200" dirty="0"/>
              <a:t> of </a:t>
            </a:r>
            <a:r>
              <a:rPr lang="fr-CA" sz="3200" dirty="0" err="1"/>
              <a:t>some</a:t>
            </a:r>
            <a:r>
              <a:rPr lang="fr-CA" sz="3200" dirty="0"/>
              <a:t>/</a:t>
            </a:r>
            <a:r>
              <a:rPr lang="fr-CA" sz="3200" dirty="0" err="1"/>
              <a:t>most</a:t>
            </a:r>
            <a:r>
              <a:rPr lang="fr-CA" sz="3200" dirty="0"/>
              <a:t> parties; </a:t>
            </a:r>
            <a:endParaRPr lang="fr-CA" sz="32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fr-CA" sz="3200" dirty="0">
                <a:solidFill>
                  <a:schemeClr val="accent1"/>
                </a:solidFill>
              </a:rPr>
              <a:t>4. </a:t>
            </a:r>
            <a:r>
              <a:rPr lang="fr-CA" sz="3200" dirty="0">
                <a:solidFill>
                  <a:srgbClr val="FF3300"/>
                </a:solidFill>
              </a:rPr>
              <a:t>A </a:t>
            </a:r>
            <a:r>
              <a:rPr lang="fr-CA" sz="3200" dirty="0" err="1">
                <a:solidFill>
                  <a:srgbClr val="FF3300"/>
                </a:solidFill>
              </a:rPr>
              <a:t>focused</a:t>
            </a:r>
            <a:r>
              <a:rPr lang="fr-CA" sz="3200" dirty="0">
                <a:solidFill>
                  <a:srgbClr val="FF3300"/>
                </a:solidFill>
              </a:rPr>
              <a:t> </a:t>
            </a:r>
            <a:r>
              <a:rPr lang="fr-CA" sz="3200" dirty="0" err="1">
                <a:solidFill>
                  <a:srgbClr val="FF3300"/>
                </a:solidFill>
              </a:rPr>
              <a:t>strategy</a:t>
            </a:r>
            <a:r>
              <a:rPr lang="fr-CA" sz="3200" dirty="0">
                <a:solidFill>
                  <a:srgbClr val="FF3300"/>
                </a:solidFill>
              </a:rPr>
              <a:t> </a:t>
            </a:r>
            <a:r>
              <a:rPr lang="fr-CA" sz="3200" dirty="0" err="1">
                <a:solidFill>
                  <a:srgbClr val="FF3300"/>
                </a:solidFill>
              </a:rPr>
              <a:t>that</a:t>
            </a:r>
            <a:r>
              <a:rPr lang="fr-CA" sz="3200" dirty="0">
                <a:solidFill>
                  <a:srgbClr val="FF3300"/>
                </a:solidFill>
              </a:rPr>
              <a:t> </a:t>
            </a:r>
            <a:r>
              <a:rPr lang="fr-CA" sz="3200" dirty="0" err="1">
                <a:solidFill>
                  <a:srgbClr val="FF3300"/>
                </a:solidFill>
              </a:rPr>
              <a:t>was</a:t>
            </a:r>
            <a:r>
              <a:rPr lang="fr-CA" sz="3200" dirty="0">
                <a:solidFill>
                  <a:srgbClr val="FF3300"/>
                </a:solidFill>
              </a:rPr>
              <a:t> </a:t>
            </a:r>
            <a:r>
              <a:rPr lang="fr-CA" sz="3200" dirty="0" err="1">
                <a:solidFill>
                  <a:srgbClr val="FF3300"/>
                </a:solidFill>
              </a:rPr>
              <a:t>nimble</a:t>
            </a:r>
            <a:r>
              <a:rPr lang="fr-CA" sz="3200" dirty="0">
                <a:solidFill>
                  <a:srgbClr val="FF3300"/>
                </a:solidFill>
              </a:rPr>
              <a:t> </a:t>
            </a:r>
            <a:r>
              <a:rPr lang="fr-CA" sz="3200" dirty="0"/>
              <a:t>but </a:t>
            </a:r>
            <a:r>
              <a:rPr lang="fr-CA" sz="3200" dirty="0" err="1"/>
              <a:t>could</a:t>
            </a:r>
            <a:r>
              <a:rPr lang="fr-CA" sz="3200" dirty="0"/>
              <a:t> </a:t>
            </a:r>
            <a:r>
              <a:rPr lang="fr-CA" sz="3200" dirty="0" err="1"/>
              <a:t>be</a:t>
            </a:r>
            <a:r>
              <a:rPr lang="fr-CA" sz="3200" dirty="0"/>
              <a:t> </a:t>
            </a:r>
            <a:r>
              <a:rPr lang="fr-CA" sz="3200" dirty="0" err="1"/>
              <a:t>executed</a:t>
            </a:r>
            <a:r>
              <a:rPr lang="fr-CA" sz="3200" dirty="0"/>
              <a:t>. The plan </a:t>
            </a:r>
            <a:r>
              <a:rPr lang="fr-CA" sz="3200" dirty="0" err="1"/>
              <a:t>changed</a:t>
            </a:r>
            <a:r>
              <a:rPr lang="fr-CA" sz="3200" dirty="0"/>
              <a:t> more </a:t>
            </a:r>
            <a:r>
              <a:rPr lang="fr-CA" sz="3200" dirty="0" err="1"/>
              <a:t>than</a:t>
            </a:r>
            <a:r>
              <a:rPr lang="fr-CA" sz="3200" dirty="0"/>
              <a:t> once!</a:t>
            </a:r>
          </a:p>
          <a:p>
            <a:pPr marL="0" indent="0">
              <a:buNone/>
            </a:pPr>
            <a:r>
              <a:rPr lang="fr-CA" sz="3200" dirty="0">
                <a:solidFill>
                  <a:schemeClr val="accent1"/>
                </a:solidFill>
              </a:rPr>
              <a:t>5. </a:t>
            </a:r>
            <a:r>
              <a:rPr lang="fr-CA" sz="3200" dirty="0">
                <a:solidFill>
                  <a:srgbClr val="FF3300"/>
                </a:solidFill>
              </a:rPr>
              <a:t>A </a:t>
            </a:r>
            <a:r>
              <a:rPr lang="fr-CA" sz="3200" dirty="0" err="1">
                <a:solidFill>
                  <a:srgbClr val="FF3300"/>
                </a:solidFill>
              </a:rPr>
              <a:t>big</a:t>
            </a:r>
            <a:r>
              <a:rPr lang="fr-CA" sz="3200" dirty="0">
                <a:solidFill>
                  <a:srgbClr val="FF3300"/>
                </a:solidFill>
              </a:rPr>
              <a:t> </a:t>
            </a:r>
            <a:r>
              <a:rPr lang="fr-CA" sz="3200" dirty="0" err="1">
                <a:solidFill>
                  <a:srgbClr val="FF3300"/>
                </a:solidFill>
              </a:rPr>
              <a:t>picture</a:t>
            </a:r>
            <a:r>
              <a:rPr lang="fr-CA" sz="3200" dirty="0">
                <a:solidFill>
                  <a:srgbClr val="FF3300"/>
                </a:solidFill>
              </a:rPr>
              <a:t> </a:t>
            </a:r>
            <a:r>
              <a:rPr lang="fr-CA" sz="3200" dirty="0" err="1">
                <a:solidFill>
                  <a:srgbClr val="FF3300"/>
                </a:solidFill>
              </a:rPr>
              <a:t>view</a:t>
            </a:r>
            <a:r>
              <a:rPr lang="fr-CA" sz="3200" dirty="0">
                <a:solidFill>
                  <a:srgbClr val="FF3300"/>
                </a:solidFill>
              </a:rPr>
              <a:t> </a:t>
            </a:r>
            <a:r>
              <a:rPr lang="fr-CA" sz="3200" dirty="0" err="1"/>
              <a:t>that</a:t>
            </a:r>
            <a:r>
              <a:rPr lang="fr-CA" sz="3200" dirty="0"/>
              <a:t> </a:t>
            </a:r>
            <a:r>
              <a:rPr lang="fr-CA" sz="3200" dirty="0" err="1"/>
              <a:t>was</a:t>
            </a:r>
            <a:r>
              <a:rPr lang="fr-CA" sz="3200" dirty="0"/>
              <a:t> inclusive of all </a:t>
            </a:r>
            <a:r>
              <a:rPr lang="fr-CA" sz="3200" dirty="0" err="1"/>
              <a:t>interests</a:t>
            </a:r>
            <a:endParaRPr lang="fr-CA" sz="3200" dirty="0"/>
          </a:p>
          <a:p>
            <a:pPr marL="0" indent="0">
              <a:buNone/>
            </a:pPr>
            <a:r>
              <a:rPr lang="fr-CA" sz="3200" dirty="0">
                <a:solidFill>
                  <a:schemeClr val="accent1"/>
                </a:solidFill>
              </a:rPr>
              <a:t>6.  </a:t>
            </a:r>
            <a:r>
              <a:rPr lang="fr-CA" sz="3200" dirty="0" err="1">
                <a:solidFill>
                  <a:srgbClr val="FF3300"/>
                </a:solidFill>
              </a:rPr>
              <a:t>Grassroots</a:t>
            </a:r>
            <a:r>
              <a:rPr lang="fr-CA" sz="3200" dirty="0">
                <a:solidFill>
                  <a:srgbClr val="FF3300"/>
                </a:solidFill>
              </a:rPr>
              <a:t> engagement </a:t>
            </a:r>
            <a:r>
              <a:rPr lang="fr-CA" sz="3200" dirty="0" err="1"/>
              <a:t>from</a:t>
            </a:r>
            <a:r>
              <a:rPr lang="fr-CA" sz="3200" dirty="0"/>
              <a:t> </a:t>
            </a:r>
            <a:r>
              <a:rPr lang="fr-CA" sz="3200" dirty="0" err="1"/>
              <a:t>members</a:t>
            </a:r>
            <a:r>
              <a:rPr lang="fr-CA" sz="3200" dirty="0"/>
              <a:t> on the </a:t>
            </a:r>
            <a:r>
              <a:rPr lang="fr-CA" sz="3200" dirty="0" err="1"/>
              <a:t>ground</a:t>
            </a:r>
            <a:r>
              <a:rPr lang="fr-CA" sz="3200" dirty="0"/>
              <a:t> </a:t>
            </a:r>
            <a:r>
              <a:rPr lang="fr-CA" sz="3200" dirty="0" err="1"/>
              <a:t>from</a:t>
            </a:r>
            <a:r>
              <a:rPr lang="fr-CA" sz="3200" dirty="0"/>
              <a:t> </a:t>
            </a:r>
            <a:r>
              <a:rPr lang="fr-CA" sz="3200" dirty="0" err="1"/>
              <a:t>coast</a:t>
            </a:r>
            <a:r>
              <a:rPr lang="fr-CA" sz="3200" dirty="0"/>
              <a:t> to </a:t>
            </a:r>
            <a:r>
              <a:rPr lang="fr-CA" sz="3200" dirty="0" err="1"/>
              <a:t>coast</a:t>
            </a:r>
            <a:r>
              <a:rPr lang="fr-CA" sz="3200" dirty="0"/>
              <a:t>. </a:t>
            </a:r>
          </a:p>
          <a:p>
            <a:pPr marL="630936" lvl="1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681345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3EB2D28F-77A2-284C-B9C0-7EE0B52E7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356" y="1804621"/>
            <a:ext cx="3033293" cy="5290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6EFC120-F1F6-F241-A174-ACB77278B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902" y="312642"/>
            <a:ext cx="4783290" cy="122126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2DBE32-A46C-864C-90CF-82A309518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3902" y="3712435"/>
            <a:ext cx="2173117" cy="67608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FDA420A-BA9F-9640-B9C2-8F8E2DB9D7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5925" y="5108797"/>
            <a:ext cx="2823487" cy="786643"/>
          </a:xfrm>
          <a:prstGeom prst="rect">
            <a:avLst/>
          </a:prstGeom>
        </p:spPr>
      </p:pic>
      <p:sp>
        <p:nvSpPr>
          <p:cNvPr id="56" name="Oval 55">
            <a:extLst>
              <a:ext uri="{FF2B5EF4-FFF2-40B4-BE49-F238E27FC236}">
                <a16:creationId xmlns:a16="http://schemas.microsoft.com/office/drawing/2014/main" id="{98FBABAA-D57D-BD49-9C98-5C7AB8AF1F0F}"/>
              </a:ext>
            </a:extLst>
          </p:cNvPr>
          <p:cNvSpPr/>
          <p:nvPr/>
        </p:nvSpPr>
        <p:spPr>
          <a:xfrm>
            <a:off x="7771737" y="2948795"/>
            <a:ext cx="2031084" cy="17998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7BDF2A47-1A7B-6748-A469-06B9A850AB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8381" y="5005780"/>
            <a:ext cx="2391244" cy="15295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5363BF80-CB83-0445-B0AB-1E4F3A9CA2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7915" y="2956390"/>
            <a:ext cx="1663984" cy="153807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0A8FC78-CCA3-9B47-A050-5C5AF836CB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49687" y="1740724"/>
            <a:ext cx="2675965" cy="10668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2EB0B3-D21D-3A42-B111-8B412AAF50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6831" y="3429000"/>
            <a:ext cx="1480897" cy="77488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Partners</a:t>
            </a:r>
          </a:p>
        </p:txBody>
      </p:sp>
    </p:spTree>
    <p:extLst>
      <p:ext uri="{BB962C8B-B14F-4D97-AF65-F5344CB8AC3E}">
        <p14:creationId xmlns:p14="http://schemas.microsoft.com/office/powerpoint/2010/main" val="22825636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72C3-7728-0248-9EC4-413813876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411857"/>
            <a:ext cx="3779085" cy="1205083"/>
          </a:xfrm>
        </p:spPr>
        <p:txBody>
          <a:bodyPr>
            <a:normAutofit fontScale="90000"/>
          </a:bodyPr>
          <a:lstStyle/>
          <a:p>
            <a:r>
              <a:rPr lang="en-US" sz="3500" dirty="0" err="1">
                <a:solidFill>
                  <a:srgbClr val="FFFFFF"/>
                </a:solidFill>
              </a:rPr>
              <a:t>Étude</a:t>
            </a:r>
            <a:r>
              <a:rPr lang="en-US" sz="3500" dirty="0">
                <a:solidFill>
                  <a:srgbClr val="FFFFFF"/>
                </a:solidFill>
              </a:rPr>
              <a:t> </a:t>
            </a:r>
            <a:r>
              <a:rPr lang="en-US" sz="3500" dirty="0" err="1">
                <a:solidFill>
                  <a:srgbClr val="FFFFFF"/>
                </a:solidFill>
              </a:rPr>
              <a:t>decas</a:t>
            </a:r>
            <a:r>
              <a:rPr lang="en-US" sz="3500" dirty="0">
                <a:solidFill>
                  <a:srgbClr val="FFFFFF"/>
                </a:solidFill>
              </a:rPr>
              <a:t> : un </a:t>
            </a:r>
            <a:r>
              <a:rPr lang="en-US" sz="3500" dirty="0" err="1">
                <a:solidFill>
                  <a:srgbClr val="FFFFFF"/>
                </a:solidFill>
              </a:rPr>
              <a:t>logement</a:t>
            </a:r>
            <a:r>
              <a:rPr lang="en-US" sz="3500" dirty="0">
                <a:solidFill>
                  <a:srgbClr val="FFFFFF"/>
                </a:solidFill>
              </a:rPr>
              <a:t> pour </a:t>
            </a:r>
            <a:r>
              <a:rPr lang="en-US" sz="3500" dirty="0" err="1">
                <a:solidFill>
                  <a:srgbClr val="FFFFFF"/>
                </a:solidFill>
              </a:rPr>
              <a:t>tous</a:t>
            </a:r>
            <a:r>
              <a:rPr lang="en-US" sz="3500" dirty="0">
                <a:solidFill>
                  <a:srgbClr val="FFFFFF"/>
                </a:solidFill>
              </a:rPr>
              <a:t> (2015)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42560-C5E1-CC45-A5BA-8F0330E1D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407" y="644893"/>
            <a:ext cx="4339348" cy="5573027"/>
          </a:xfrm>
        </p:spPr>
        <p:txBody>
          <a:bodyPr>
            <a:normAutofit/>
          </a:bodyPr>
          <a:lstStyle/>
          <a:p>
            <a:pPr marL="173736" lvl="1" indent="0">
              <a:buClr>
                <a:schemeClr val="tx1"/>
              </a:buClr>
              <a:buNone/>
            </a:pPr>
            <a:r>
              <a:rPr lang="fr-CA" sz="1600" dirty="0"/>
              <a:t> </a:t>
            </a:r>
            <a:r>
              <a:rPr lang="fr-CA" sz="2400" b="1" dirty="0"/>
              <a:t>2.  </a:t>
            </a:r>
            <a:r>
              <a:rPr lang="fr-CA" sz="2800" b="1" dirty="0"/>
              <a:t>Strategic engagement of </a:t>
            </a:r>
            <a:r>
              <a:rPr lang="fr-CA" sz="2800" b="1" dirty="0" err="1"/>
              <a:t>elected</a:t>
            </a:r>
            <a:r>
              <a:rPr lang="fr-CA" sz="2800" b="1" dirty="0"/>
              <a:t> </a:t>
            </a:r>
            <a:r>
              <a:rPr lang="fr-CA" sz="2800" b="1" dirty="0" err="1"/>
              <a:t>officials</a:t>
            </a:r>
            <a:r>
              <a:rPr lang="fr-CA" sz="2800" b="1" dirty="0"/>
              <a:t> and candidates: </a:t>
            </a:r>
          </a:p>
          <a:p>
            <a:pPr marL="516636" lvl="1" indent="-342900">
              <a:buClr>
                <a:schemeClr val="tx1"/>
              </a:buClr>
              <a:buFont typeface="+mj-lt"/>
              <a:buAutoNum type="alphaLcParenR"/>
            </a:pPr>
            <a:r>
              <a:rPr lang="fr-CA" sz="2400" dirty="0"/>
              <a:t>Coordination of 10 </a:t>
            </a:r>
            <a:r>
              <a:rPr lang="fr-CA" sz="2400" dirty="0" err="1"/>
              <a:t>regional</a:t>
            </a:r>
            <a:r>
              <a:rPr lang="fr-CA" sz="2400" dirty="0"/>
              <a:t> </a:t>
            </a:r>
            <a:r>
              <a:rPr lang="fr-CA" sz="2400" dirty="0" err="1"/>
              <a:t>roundtable</a:t>
            </a:r>
            <a:r>
              <a:rPr lang="fr-CA" sz="2400" dirty="0"/>
              <a:t> </a:t>
            </a:r>
            <a:r>
              <a:rPr lang="fr-CA" sz="2400" dirty="0" err="1"/>
              <a:t>across</a:t>
            </a:r>
            <a:r>
              <a:rPr lang="fr-CA" sz="2400" dirty="0"/>
              <a:t> the country (</a:t>
            </a:r>
            <a:r>
              <a:rPr lang="fr-CA" sz="2400" dirty="0" err="1"/>
              <a:t>less</a:t>
            </a:r>
            <a:r>
              <a:rPr lang="fr-CA" sz="2400" dirty="0"/>
              <a:t> </a:t>
            </a:r>
            <a:r>
              <a:rPr lang="fr-CA" sz="2400" dirty="0" err="1"/>
              <a:t>than</a:t>
            </a:r>
            <a:r>
              <a:rPr lang="fr-CA" sz="2400" dirty="0"/>
              <a:t> 25 people at </a:t>
            </a:r>
            <a:r>
              <a:rPr lang="fr-CA" sz="2400" dirty="0" err="1"/>
              <a:t>each</a:t>
            </a:r>
            <a:r>
              <a:rPr lang="fr-CA" sz="2400" dirty="0"/>
              <a:t> one!).</a:t>
            </a:r>
          </a:p>
          <a:p>
            <a:pPr marL="173736" lvl="1" indent="0">
              <a:buClr>
                <a:schemeClr val="tx1"/>
              </a:buClr>
              <a:buNone/>
            </a:pPr>
            <a:endParaRPr lang="fr-CA" sz="2400" dirty="0"/>
          </a:p>
          <a:p>
            <a:pPr marL="516636" lvl="1" indent="-342900">
              <a:buClr>
                <a:schemeClr val="tx1"/>
              </a:buClr>
              <a:buFont typeface="+mj-lt"/>
              <a:buAutoNum type="alphaLcParenR"/>
            </a:pPr>
            <a:r>
              <a:rPr lang="fr-CA" sz="2400" dirty="0"/>
              <a:t>Conversations </a:t>
            </a:r>
            <a:r>
              <a:rPr lang="fr-CA" sz="2400" dirty="0" err="1"/>
              <a:t>were</a:t>
            </a:r>
            <a:r>
              <a:rPr lang="fr-CA" sz="2400" dirty="0"/>
              <a:t> </a:t>
            </a:r>
            <a:r>
              <a:rPr lang="fr-CA" sz="2400" dirty="0" err="1"/>
              <a:t>supported</a:t>
            </a:r>
            <a:r>
              <a:rPr lang="fr-CA" sz="2400" dirty="0"/>
              <a:t> </a:t>
            </a:r>
            <a:r>
              <a:rPr lang="fr-CA" sz="2400" dirty="0" err="1"/>
              <a:t>with</a:t>
            </a:r>
            <a:r>
              <a:rPr lang="fr-CA" sz="2400" dirty="0"/>
              <a:t> CHRA </a:t>
            </a:r>
            <a:r>
              <a:rPr lang="fr-CA" sz="2400" dirty="0" err="1"/>
              <a:t>reps</a:t>
            </a:r>
            <a:r>
              <a:rPr lang="fr-CA" sz="2400" dirty="0"/>
              <a:t>/</a:t>
            </a:r>
            <a:r>
              <a:rPr lang="fr-CA" sz="2400" dirty="0" err="1"/>
              <a:t>current</a:t>
            </a:r>
            <a:r>
              <a:rPr lang="fr-CA" sz="2400" dirty="0"/>
              <a:t> MP and/or </a:t>
            </a:r>
            <a:r>
              <a:rPr lang="fr-CA" sz="2400" dirty="0" err="1"/>
              <a:t>critics</a:t>
            </a:r>
            <a:r>
              <a:rPr lang="fr-CA" sz="2400" dirty="0"/>
              <a:t> </a:t>
            </a:r>
            <a:r>
              <a:rPr lang="fr-CA" sz="2400" dirty="0" err="1"/>
              <a:t>who</a:t>
            </a:r>
            <a:r>
              <a:rPr lang="fr-CA" sz="2400" dirty="0"/>
              <a:t> </a:t>
            </a:r>
            <a:r>
              <a:rPr lang="fr-CA" sz="2400" dirty="0" err="1"/>
              <a:t>had</a:t>
            </a:r>
            <a:r>
              <a:rPr lang="fr-CA" sz="2400" dirty="0"/>
              <a:t> </a:t>
            </a:r>
            <a:r>
              <a:rPr lang="fr-CA" sz="2400" dirty="0" err="1"/>
              <a:t>developed</a:t>
            </a:r>
            <a:r>
              <a:rPr lang="fr-CA" sz="2400" dirty="0"/>
              <a:t> insight/expertise in </a:t>
            </a:r>
            <a:r>
              <a:rPr lang="fr-CA" sz="2400" dirty="0" err="1"/>
              <a:t>affordable</a:t>
            </a:r>
            <a:r>
              <a:rPr lang="fr-CA" sz="2400" dirty="0"/>
              <a:t> </a:t>
            </a:r>
            <a:r>
              <a:rPr lang="fr-CA" sz="2400" dirty="0" err="1"/>
              <a:t>housing</a:t>
            </a:r>
            <a:endParaRPr lang="en-US" sz="1500" dirty="0">
              <a:solidFill>
                <a:srgbClr val="FFFFFF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F42E1F2-0F31-1D4D-92EE-B14CF6516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4266" y="897241"/>
            <a:ext cx="2833007" cy="22438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29719C-F189-E74C-84EA-1012B9B99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354" y="408650"/>
            <a:ext cx="3190567" cy="2420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71110C-9E5F-774F-BF57-4718BCF7C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8812" y="3453130"/>
            <a:ext cx="4614303" cy="20218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74AA274-FF6D-044D-A3F3-623AD9D5B44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529"/>
          <a:stretch/>
        </p:blipFill>
        <p:spPr>
          <a:xfrm>
            <a:off x="8501888" y="4559992"/>
            <a:ext cx="3016602" cy="21281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654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72C3-7728-0248-9EC4-413813876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en-US" sz="3500" dirty="0" err="1">
                <a:solidFill>
                  <a:srgbClr val="FFFFFF"/>
                </a:solidFill>
              </a:rPr>
              <a:t>Étude</a:t>
            </a:r>
            <a:r>
              <a:rPr lang="en-US" sz="3500" dirty="0">
                <a:solidFill>
                  <a:srgbClr val="FFFFFF"/>
                </a:solidFill>
              </a:rPr>
              <a:t> de </a:t>
            </a:r>
            <a:r>
              <a:rPr lang="en-US" sz="3500" dirty="0" err="1">
                <a:solidFill>
                  <a:srgbClr val="FFFFFF"/>
                </a:solidFill>
              </a:rPr>
              <a:t>cas</a:t>
            </a:r>
            <a:r>
              <a:rPr lang="en-US" sz="3500" dirty="0">
                <a:solidFill>
                  <a:srgbClr val="FFFFFF"/>
                </a:solidFill>
              </a:rPr>
              <a:t> : </a:t>
            </a:r>
            <a:br>
              <a:rPr lang="en-US" sz="3500" dirty="0">
                <a:solidFill>
                  <a:srgbClr val="FFFFFF"/>
                </a:solidFill>
              </a:rPr>
            </a:br>
            <a:r>
              <a:rPr lang="en-US" sz="3500" dirty="0">
                <a:solidFill>
                  <a:srgbClr val="FFFFFF"/>
                </a:solidFill>
              </a:rPr>
              <a:t>un </a:t>
            </a:r>
            <a:r>
              <a:rPr lang="en-US" sz="3500" dirty="0" err="1">
                <a:solidFill>
                  <a:srgbClr val="FFFFFF"/>
                </a:solidFill>
              </a:rPr>
              <a:t>logement</a:t>
            </a:r>
            <a:r>
              <a:rPr lang="en-US" sz="3500" dirty="0">
                <a:solidFill>
                  <a:srgbClr val="FFFFFF"/>
                </a:solidFill>
              </a:rPr>
              <a:t> pour </a:t>
            </a:r>
            <a:r>
              <a:rPr lang="en-US" sz="3500" dirty="0" err="1">
                <a:solidFill>
                  <a:srgbClr val="FFFFFF"/>
                </a:solidFill>
              </a:rPr>
              <a:t>tous</a:t>
            </a:r>
            <a:r>
              <a:rPr lang="en-US" sz="3500" dirty="0">
                <a:solidFill>
                  <a:srgbClr val="FFFFFF"/>
                </a:solidFill>
              </a:rPr>
              <a:t> (2015)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42560-C5E1-CC45-A5BA-8F0330E1D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405" y="737419"/>
            <a:ext cx="4580912" cy="5480501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1"/>
              </a:buClr>
              <a:buAutoNum type="arabicPeriod" startAt="4"/>
            </a:pPr>
            <a:endParaRPr lang="fr-CA" sz="1500" dirty="0"/>
          </a:p>
          <a:p>
            <a:pPr marL="0" indent="0">
              <a:buClr>
                <a:schemeClr val="tx1"/>
              </a:buClr>
              <a:buNone/>
            </a:pPr>
            <a:r>
              <a:rPr lang="fr-CA" sz="3200" dirty="0"/>
              <a:t>3. </a:t>
            </a:r>
            <a:r>
              <a:rPr lang="fr-CA" sz="2800" b="1" dirty="0"/>
              <a:t>Marketing </a:t>
            </a:r>
            <a:r>
              <a:rPr lang="fr-CA" sz="2800" b="1" dirty="0" err="1"/>
              <a:t>focused</a:t>
            </a:r>
            <a:r>
              <a:rPr lang="fr-CA" sz="2800" b="1" dirty="0"/>
              <a:t> on </a:t>
            </a:r>
            <a:r>
              <a:rPr lang="fr-CA" sz="2800" b="1" dirty="0" err="1"/>
              <a:t>both</a:t>
            </a:r>
            <a:r>
              <a:rPr lang="fr-CA" sz="2800" b="1" dirty="0"/>
              <a:t> the </a:t>
            </a:r>
            <a:r>
              <a:rPr lang="fr-CA" sz="2800" b="1" dirty="0" err="1"/>
              <a:t>problem</a:t>
            </a:r>
            <a:r>
              <a:rPr lang="fr-CA" sz="2800" b="1" dirty="0"/>
              <a:t> and </a:t>
            </a:r>
            <a:r>
              <a:rPr lang="fr-CA" sz="2800" b="1" dirty="0" err="1"/>
              <a:t>its</a:t>
            </a:r>
            <a:r>
              <a:rPr lang="fr-CA" sz="2800" b="1" dirty="0"/>
              <a:t> solution and </a:t>
            </a:r>
            <a:r>
              <a:rPr lang="fr-CA" sz="2800" b="1" dirty="0" err="1"/>
              <a:t>was</a:t>
            </a:r>
            <a:r>
              <a:rPr lang="fr-CA" sz="2800" b="1" dirty="0"/>
              <a:t> </a:t>
            </a:r>
            <a:r>
              <a:rPr lang="fr-CA" sz="2800" b="1" dirty="0" err="1"/>
              <a:t>targeted</a:t>
            </a:r>
            <a:r>
              <a:rPr lang="fr-CA" sz="2800" b="1" dirty="0"/>
              <a:t> to media, candidates/</a:t>
            </a:r>
            <a:r>
              <a:rPr lang="fr-CA" sz="2800" b="1" dirty="0" err="1"/>
              <a:t>elected</a:t>
            </a:r>
            <a:r>
              <a:rPr lang="fr-CA" sz="2800" b="1" dirty="0"/>
              <a:t> </a:t>
            </a:r>
            <a:r>
              <a:rPr lang="fr-CA" sz="2800" b="1" dirty="0" err="1"/>
              <a:t>officials</a:t>
            </a:r>
            <a:r>
              <a:rPr lang="fr-CA" sz="2800" b="1" dirty="0"/>
              <a:t> and the public</a:t>
            </a:r>
            <a:endParaRPr lang="fr-CA" sz="2800" dirty="0"/>
          </a:p>
          <a:p>
            <a:pPr lvl="2">
              <a:buClr>
                <a:schemeClr val="tx1"/>
              </a:buClr>
              <a:buFont typeface="Wingdings" pitchFamily="2" charset="2"/>
              <a:buChar char="ü"/>
            </a:pPr>
            <a:r>
              <a:rPr lang="fr-CA" sz="2400" dirty="0" err="1"/>
              <a:t>Micro-site</a:t>
            </a:r>
            <a:r>
              <a:rPr lang="fr-CA" sz="2400" dirty="0"/>
              <a:t> </a:t>
            </a:r>
          </a:p>
          <a:p>
            <a:pPr lvl="2">
              <a:buClr>
                <a:schemeClr val="tx1"/>
              </a:buClr>
              <a:buFont typeface="Wingdings" pitchFamily="2" charset="2"/>
              <a:buChar char="ü"/>
            </a:pPr>
            <a:r>
              <a:rPr lang="fr-CA" sz="2400" dirty="0"/>
              <a:t>Short </a:t>
            </a:r>
            <a:r>
              <a:rPr lang="fr-CA" sz="2400" dirty="0" err="1"/>
              <a:t>explanatory</a:t>
            </a:r>
            <a:r>
              <a:rPr lang="fr-CA" sz="2400" dirty="0"/>
              <a:t> </a:t>
            </a:r>
            <a:r>
              <a:rPr lang="fr-CA" sz="2400" dirty="0" err="1"/>
              <a:t>video</a:t>
            </a:r>
            <a:r>
              <a:rPr lang="fr-CA" sz="2400" dirty="0"/>
              <a:t> (illustrations)</a:t>
            </a:r>
          </a:p>
          <a:p>
            <a:pPr lvl="2">
              <a:buClr>
                <a:schemeClr val="tx1"/>
              </a:buClr>
              <a:buFont typeface="Wingdings" pitchFamily="2" charset="2"/>
              <a:buChar char="ü"/>
            </a:pPr>
            <a:r>
              <a:rPr lang="fr-CA" sz="2400" dirty="0"/>
              <a:t>On line </a:t>
            </a:r>
            <a:r>
              <a:rPr lang="fr-CA" sz="2400" dirty="0" err="1"/>
              <a:t>tools</a:t>
            </a:r>
            <a:r>
              <a:rPr lang="fr-CA" sz="2400" dirty="0"/>
              <a:t>: </a:t>
            </a:r>
            <a:r>
              <a:rPr lang="fr-CA" sz="2400" dirty="0" err="1"/>
              <a:t>sample</a:t>
            </a:r>
            <a:r>
              <a:rPr lang="fr-CA" sz="2400" dirty="0"/>
              <a:t> </a:t>
            </a:r>
            <a:r>
              <a:rPr lang="fr-CA" sz="2400" dirty="0" err="1"/>
              <a:t>letters</a:t>
            </a:r>
            <a:r>
              <a:rPr lang="fr-CA" sz="2400" dirty="0"/>
              <a:t>, logos and </a:t>
            </a:r>
            <a:r>
              <a:rPr lang="fr-CA" sz="2400" dirty="0" err="1"/>
              <a:t>graphoc</a:t>
            </a:r>
            <a:r>
              <a:rPr lang="fr-CA" sz="2400" dirty="0"/>
              <a:t> design to </a:t>
            </a:r>
            <a:r>
              <a:rPr lang="fr-CA" sz="2400" dirty="0" err="1"/>
              <a:t>share</a:t>
            </a:r>
            <a:r>
              <a:rPr lang="fr-CA" sz="2400" dirty="0"/>
              <a:t> over social media</a:t>
            </a:r>
            <a:endParaRPr lang="en-US" sz="15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374CF24-97B3-4D4B-827F-3A5CC5033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317" y="2084832"/>
            <a:ext cx="5915026" cy="33917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ACD0D1-5FAF-8943-B582-F359C9D0D804}"/>
              </a:ext>
            </a:extLst>
          </p:cNvPr>
          <p:cNvSpPr txBox="1"/>
          <p:nvPr/>
        </p:nvSpPr>
        <p:spPr>
          <a:xfrm flipH="1">
            <a:off x="6651522" y="5987087"/>
            <a:ext cx="3038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solidFill>
                  <a:srgbClr val="C00000"/>
                </a:solidFill>
                <a:hlinkClick r:id="rId4"/>
              </a:rPr>
              <a:t>Vidéo</a:t>
            </a:r>
            <a:r>
              <a:rPr lang="en-US" sz="2400">
                <a:solidFill>
                  <a:srgbClr val="C00000"/>
                </a:solidFill>
                <a:hlinkClick r:id="rId4"/>
              </a:rPr>
              <a:t> (</a:t>
            </a:r>
            <a:r>
              <a:rPr lang="en-US" sz="2400" err="1">
                <a:solidFill>
                  <a:srgbClr val="C00000"/>
                </a:solidFill>
                <a:hlinkClick r:id="rId4"/>
              </a:rPr>
              <a:t>Youtube</a:t>
            </a:r>
            <a:r>
              <a:rPr lang="en-US" sz="2400">
                <a:solidFill>
                  <a:srgbClr val="C00000"/>
                </a:solidFill>
                <a:hlinkClick r:id="rId4"/>
              </a:rPr>
              <a:t>) </a:t>
            </a:r>
            <a:endParaRPr lang="en-US" sz="240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AE8925-643B-8849-8D73-653F1F352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9878" y="409248"/>
            <a:ext cx="4091942" cy="21637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8072C3-7728-0248-9EC4-4138138764F4}"/>
              </a:ext>
            </a:extLst>
          </p:cNvPr>
          <p:cNvSpPr txBox="1">
            <a:spLocks/>
          </p:cNvSpPr>
          <p:nvPr/>
        </p:nvSpPr>
        <p:spPr>
          <a:xfrm>
            <a:off x="1176529" y="737616"/>
            <a:ext cx="3779085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69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72C3-7728-0248-9EC4-413813876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819" y="585216"/>
            <a:ext cx="3779085" cy="1499616"/>
          </a:xfrm>
        </p:spPr>
        <p:txBody>
          <a:bodyPr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Étude de cas : </a:t>
            </a:r>
            <a:br>
              <a:rPr lang="en-US" sz="3500">
                <a:solidFill>
                  <a:srgbClr val="FFFFFF"/>
                </a:solidFill>
              </a:rPr>
            </a:br>
            <a:r>
              <a:rPr lang="en-US" sz="3500">
                <a:solidFill>
                  <a:srgbClr val="FFFFFF"/>
                </a:solidFill>
              </a:rPr>
              <a:t>un logement pour tous (2015)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42560-C5E1-CC45-A5BA-8F0330E1D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405" y="847023"/>
            <a:ext cx="4168982" cy="5370897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1"/>
              </a:buClr>
              <a:buAutoNum type="arabicPeriod" startAt="4"/>
            </a:pPr>
            <a:r>
              <a:rPr lang="fr-CA" sz="3200" dirty="0" err="1"/>
              <a:t>Journalists</a:t>
            </a:r>
            <a:r>
              <a:rPr lang="fr-CA" sz="3200" dirty="0"/>
              <a:t> </a:t>
            </a:r>
            <a:r>
              <a:rPr lang="fr-CA" sz="3200" dirty="0" err="1"/>
              <a:t>were</a:t>
            </a:r>
            <a:r>
              <a:rPr lang="fr-CA" sz="3200" dirty="0"/>
              <a:t> </a:t>
            </a:r>
            <a:r>
              <a:rPr lang="fr-CA" sz="3200" dirty="0" err="1"/>
              <a:t>identified</a:t>
            </a:r>
            <a:r>
              <a:rPr lang="fr-CA" sz="3200" dirty="0"/>
              <a:t> </a:t>
            </a:r>
            <a:r>
              <a:rPr lang="fr-CA" sz="3200" dirty="0" err="1"/>
              <a:t>from</a:t>
            </a:r>
            <a:r>
              <a:rPr lang="fr-CA" sz="3200" dirty="0"/>
              <a:t> a </a:t>
            </a:r>
            <a:r>
              <a:rPr lang="fr-CA" sz="3200" dirty="0" err="1"/>
              <a:t>variety</a:t>
            </a:r>
            <a:r>
              <a:rPr lang="fr-CA" sz="3200" dirty="0"/>
              <a:t> of publications </a:t>
            </a:r>
            <a:r>
              <a:rPr lang="fr-CA" sz="3200" dirty="0" err="1"/>
              <a:t>who</a:t>
            </a:r>
            <a:r>
              <a:rPr lang="fr-CA" sz="3200" dirty="0"/>
              <a:t> </a:t>
            </a:r>
            <a:r>
              <a:rPr lang="fr-CA" sz="3200" dirty="0" err="1"/>
              <a:t>were</a:t>
            </a:r>
            <a:r>
              <a:rPr lang="fr-CA" sz="3200" dirty="0"/>
              <a:t> </a:t>
            </a:r>
            <a:r>
              <a:rPr lang="fr-CA" sz="3200" dirty="0" err="1"/>
              <a:t>likely</a:t>
            </a:r>
            <a:r>
              <a:rPr lang="fr-CA" sz="3200" dirty="0"/>
              <a:t> to </a:t>
            </a:r>
            <a:r>
              <a:rPr lang="fr-CA" sz="3200" dirty="0" err="1"/>
              <a:t>write</a:t>
            </a:r>
            <a:r>
              <a:rPr lang="fr-CA" sz="3200" dirty="0"/>
              <a:t> about the story </a:t>
            </a:r>
          </a:p>
          <a:p>
            <a:pPr marL="0" indent="0">
              <a:buClr>
                <a:schemeClr val="tx1"/>
              </a:buClr>
              <a:buNone/>
            </a:pPr>
            <a:endParaRPr lang="fr-CA" sz="3200" dirty="0"/>
          </a:p>
          <a:p>
            <a:pPr marL="0" indent="0">
              <a:buClr>
                <a:schemeClr val="tx1"/>
              </a:buClr>
              <a:buNone/>
            </a:pPr>
            <a:r>
              <a:rPr lang="fr-CA" sz="3200" dirty="0"/>
              <a:t>5. </a:t>
            </a:r>
            <a:r>
              <a:rPr lang="fr-CA" sz="3200" dirty="0" err="1"/>
              <a:t>Members</a:t>
            </a:r>
            <a:r>
              <a:rPr lang="fr-CA" sz="3200" dirty="0"/>
              <a:t> </a:t>
            </a:r>
            <a:r>
              <a:rPr lang="fr-CA" sz="3200" dirty="0" err="1"/>
              <a:t>were</a:t>
            </a:r>
            <a:r>
              <a:rPr lang="fr-CA" sz="3200" dirty="0"/>
              <a:t> </a:t>
            </a:r>
            <a:r>
              <a:rPr lang="fr-CA" sz="3200" dirty="0" err="1"/>
              <a:t>kept</a:t>
            </a:r>
            <a:r>
              <a:rPr lang="fr-CA" sz="3200" dirty="0"/>
              <a:t> up to date </a:t>
            </a:r>
            <a:r>
              <a:rPr lang="fr-CA" sz="3200" dirty="0" err="1"/>
              <a:t>through</a:t>
            </a:r>
            <a:r>
              <a:rPr lang="fr-CA" sz="3200" dirty="0"/>
              <a:t> a </a:t>
            </a:r>
            <a:r>
              <a:rPr lang="fr-CA" sz="3200" dirty="0" err="1"/>
              <a:t>regular</a:t>
            </a:r>
            <a:r>
              <a:rPr lang="fr-CA" sz="3200" dirty="0"/>
              <a:t> info-</a:t>
            </a:r>
            <a:r>
              <a:rPr lang="fr-CA" sz="3200" dirty="0" err="1"/>
              <a:t>letter</a:t>
            </a:r>
            <a:r>
              <a:rPr lang="fr-CA" sz="3200" dirty="0"/>
              <a:t> </a:t>
            </a:r>
            <a:r>
              <a:rPr lang="fr-CA" sz="3200" dirty="0" err="1"/>
              <a:t>which</a:t>
            </a:r>
            <a:r>
              <a:rPr lang="fr-CA" sz="3200" dirty="0"/>
              <a:t> </a:t>
            </a:r>
            <a:r>
              <a:rPr lang="fr-CA" sz="3200" dirty="0" err="1"/>
              <a:t>highlighted</a:t>
            </a:r>
            <a:r>
              <a:rPr lang="fr-CA" sz="3200" dirty="0"/>
              <a:t> </a:t>
            </a:r>
            <a:r>
              <a:rPr lang="fr-CA" sz="3200" dirty="0" err="1"/>
              <a:t>successes</a:t>
            </a:r>
            <a:r>
              <a:rPr lang="fr-CA" sz="3200" dirty="0"/>
              <a:t> on the </a:t>
            </a:r>
            <a:r>
              <a:rPr lang="fr-CA" sz="3200" dirty="0" err="1"/>
              <a:t>ground</a:t>
            </a:r>
            <a:endParaRPr lang="en-US" sz="1500" dirty="0">
              <a:solidFill>
                <a:srgbClr val="FFFFFF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0A4F38-6135-E04C-99DB-B2A28E486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564" y="1939355"/>
            <a:ext cx="6569792" cy="23377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0D9833-0AAD-C848-A2C2-C4B6858AC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936" y="3477669"/>
            <a:ext cx="5656006" cy="26141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2D3548-AE14-2D4B-A24D-CED1AB9D50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6904"/>
          <a:stretch/>
        </p:blipFill>
        <p:spPr>
          <a:xfrm>
            <a:off x="5242564" y="1041839"/>
            <a:ext cx="6569792" cy="89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8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97D5-0656-CA46-B224-C2B727EE6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10" y="159167"/>
            <a:ext cx="10766321" cy="132535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3300"/>
                </a:solidFill>
              </a:rPr>
              <a:t>Case study= Housing for 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4B11A-6AAC-C74F-8331-FFD4E607B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06" y="1164657"/>
            <a:ext cx="2654710" cy="54573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b="1" dirty="0"/>
              <a:t>RESULTS:</a:t>
            </a:r>
          </a:p>
          <a:p>
            <a:pPr>
              <a:buFont typeface="Wingdings" pitchFamily="2" charset="2"/>
              <a:buChar char="ü"/>
            </a:pPr>
            <a:r>
              <a:rPr lang="fr-CA" dirty="0"/>
              <a:t>Allies </a:t>
            </a:r>
            <a:r>
              <a:rPr lang="fr-CA" dirty="0" err="1"/>
              <a:t>were</a:t>
            </a:r>
            <a:r>
              <a:rPr lang="fr-CA" dirty="0"/>
              <a:t> </a:t>
            </a:r>
            <a:r>
              <a:rPr lang="fr-CA" dirty="0" err="1"/>
              <a:t>secured</a:t>
            </a:r>
            <a:r>
              <a:rPr lang="fr-CA" dirty="0"/>
              <a:t> </a:t>
            </a:r>
            <a:r>
              <a:rPr lang="fr-CA" dirty="0" err="1"/>
              <a:t>who</a:t>
            </a:r>
            <a:r>
              <a:rPr lang="fr-CA" dirty="0"/>
              <a:t> won the </a:t>
            </a:r>
            <a:r>
              <a:rPr lang="fr-CA" dirty="0" err="1"/>
              <a:t>election</a:t>
            </a:r>
            <a:r>
              <a:rPr lang="fr-CA" dirty="0"/>
              <a:t> and serve in positions of power</a:t>
            </a:r>
          </a:p>
          <a:p>
            <a:pPr>
              <a:buFont typeface="Wingdings" pitchFamily="2" charset="2"/>
              <a:buChar char="ü"/>
            </a:pPr>
            <a:r>
              <a:rPr lang="fr-CA" dirty="0" err="1"/>
              <a:t>Affordable</a:t>
            </a:r>
            <a:r>
              <a:rPr lang="fr-CA" dirty="0"/>
              <a:t> </a:t>
            </a:r>
            <a:r>
              <a:rPr lang="fr-CA" dirty="0" err="1"/>
              <a:t>housing</a:t>
            </a:r>
            <a:r>
              <a:rPr lang="fr-CA" dirty="0"/>
              <a:t> </a:t>
            </a:r>
            <a:r>
              <a:rPr lang="fr-CA" dirty="0" err="1"/>
              <a:t>was</a:t>
            </a:r>
            <a:r>
              <a:rPr lang="fr-CA" dirty="0"/>
              <a:t> </a:t>
            </a:r>
            <a:r>
              <a:rPr lang="fr-CA" dirty="0" err="1"/>
              <a:t>featured</a:t>
            </a:r>
            <a:r>
              <a:rPr lang="fr-CA" dirty="0"/>
              <a:t> in the mandate </a:t>
            </a:r>
            <a:r>
              <a:rPr lang="fr-CA" dirty="0" err="1"/>
              <a:t>letter</a:t>
            </a:r>
            <a:r>
              <a:rPr lang="fr-CA" dirty="0"/>
              <a:t> of </a:t>
            </a:r>
            <a:r>
              <a:rPr lang="fr-CA" dirty="0" err="1"/>
              <a:t>several</a:t>
            </a:r>
            <a:r>
              <a:rPr lang="fr-CA" dirty="0"/>
              <a:t> </a:t>
            </a:r>
            <a:r>
              <a:rPr lang="fr-CA" dirty="0" err="1"/>
              <a:t>Ministers</a:t>
            </a:r>
            <a:endParaRPr lang="fr-CA" dirty="0"/>
          </a:p>
          <a:p>
            <a:pPr>
              <a:buFont typeface="Wingdings" pitchFamily="2" charset="2"/>
              <a:buChar char="ü"/>
            </a:pPr>
            <a:r>
              <a:rPr lang="fr-CA" b="1" dirty="0"/>
              <a:t>A national </a:t>
            </a:r>
            <a:r>
              <a:rPr lang="fr-CA" b="1" dirty="0" err="1"/>
              <a:t>housing</a:t>
            </a:r>
            <a:r>
              <a:rPr lang="fr-CA" b="1" dirty="0"/>
              <a:t> </a:t>
            </a:r>
            <a:r>
              <a:rPr lang="fr-CA" b="1" dirty="0" err="1"/>
              <a:t>strategy</a:t>
            </a:r>
            <a:r>
              <a:rPr lang="fr-CA" b="1" dirty="0"/>
              <a:t> </a:t>
            </a:r>
            <a:r>
              <a:rPr lang="fr-CA" b="1" dirty="0" err="1"/>
              <a:t>became</a:t>
            </a:r>
            <a:r>
              <a:rPr lang="fr-CA" b="1" dirty="0"/>
              <a:t> a </a:t>
            </a:r>
            <a:r>
              <a:rPr lang="fr-CA" b="1" dirty="0" err="1"/>
              <a:t>priority</a:t>
            </a:r>
            <a:r>
              <a:rPr lang="fr-CA" b="1" dirty="0"/>
              <a:t> for the new </a:t>
            </a:r>
            <a:r>
              <a:rPr lang="fr-CA" b="1" dirty="0" err="1"/>
              <a:t>government</a:t>
            </a:r>
            <a:r>
              <a:rPr lang="fr-CA" b="1" dirty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fr-CA" b="1" dirty="0"/>
              <a:t>New </a:t>
            </a:r>
            <a:r>
              <a:rPr lang="fr-CA" b="1" dirty="0" err="1"/>
              <a:t>investment</a:t>
            </a:r>
            <a:r>
              <a:rPr lang="fr-CA" b="1" dirty="0"/>
              <a:t> of $40 billion (?)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14EF40-4F17-FF40-A6F0-5E9E87454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423" y="1345854"/>
            <a:ext cx="6407157" cy="24559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5770C1-6E86-334F-B4E9-2289D6F3B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540" y="4359482"/>
            <a:ext cx="4756920" cy="17038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F22094-6907-9341-9FB9-43575CEDB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3838" y="526811"/>
            <a:ext cx="4248219" cy="190355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D813536-BFC2-DC45-BC10-651C6458B64E}"/>
              </a:ext>
            </a:extLst>
          </p:cNvPr>
          <p:cNvCxnSpPr>
            <a:cxnSpLocks/>
          </p:cNvCxnSpPr>
          <p:nvPr/>
        </p:nvCxnSpPr>
        <p:spPr>
          <a:xfrm flipH="1" flipV="1">
            <a:off x="6223820" y="5383162"/>
            <a:ext cx="2728451" cy="427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B33DD5C-5060-F141-BCA0-39DF9A2DEBB1}"/>
              </a:ext>
            </a:extLst>
          </p:cNvPr>
          <p:cNvSpPr txBox="1"/>
          <p:nvPr/>
        </p:nvSpPr>
        <p:spPr>
          <a:xfrm>
            <a:off x="9065343" y="5515897"/>
            <a:ext cx="2728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rgbClr val="C00000"/>
                </a:solidFill>
              </a:rPr>
              <a:t>10 nouveaux ministres avaient participé aux tables rondes de l’ACHRU comme candidats.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CCB8A0A-492C-C94E-B298-660550F8969B}"/>
              </a:ext>
            </a:extLst>
          </p:cNvPr>
          <p:cNvCxnSpPr/>
          <p:nvPr/>
        </p:nvCxnSpPr>
        <p:spPr>
          <a:xfrm flipV="1">
            <a:off x="3166932" y="3724084"/>
            <a:ext cx="899652" cy="17565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406A57D-65B1-844A-BAD0-34DAD00A52A7}"/>
              </a:ext>
            </a:extLst>
          </p:cNvPr>
          <p:cNvCxnSpPr>
            <a:cxnSpLocks/>
          </p:cNvCxnSpPr>
          <p:nvPr/>
        </p:nvCxnSpPr>
        <p:spPr>
          <a:xfrm flipV="1">
            <a:off x="2594214" y="3669425"/>
            <a:ext cx="1233928" cy="669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E6E3B64D-8D73-6B43-9BB2-613EA3C3DB7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529"/>
          <a:stretch/>
        </p:blipFill>
        <p:spPr>
          <a:xfrm>
            <a:off x="8757526" y="3080742"/>
            <a:ext cx="2834705" cy="19998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25334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7E2A0-19D9-7A4F-BAC9-F7ADB869A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4028318" cy="1499616"/>
          </a:xfrm>
        </p:spPr>
        <p:txBody>
          <a:bodyPr>
            <a:normAutofit/>
          </a:bodyPr>
          <a:lstStyle/>
          <a:p>
            <a:r>
              <a:rPr lang="fr-CA" sz="4400" dirty="0">
                <a:solidFill>
                  <a:srgbClr val="FFFFFF"/>
                </a:solidFill>
              </a:rPr>
              <a:t>Aperçu du contexte fédéral actuel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2C93E-767D-114E-9F2D-9AC341D8D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628899"/>
            <a:ext cx="4473677" cy="29969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3000" dirty="0">
                <a:solidFill>
                  <a:srgbClr val="FFFFFF"/>
                </a:solidFill>
              </a:rPr>
              <a:t>Les tensions entre les partis politiques sont extrêmement hautes.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FFFFFF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128016" lvl="1" indent="0">
              <a:buNone/>
            </a:pPr>
            <a:endParaRPr lang="en-US" dirty="0">
              <a:solidFill>
                <a:srgbClr val="FFFFFF"/>
              </a:solidFill>
            </a:endParaRPr>
          </a:p>
          <a:p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7596D8D-6F78-3D40-8498-E6FC8F564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997" y="2436300"/>
            <a:ext cx="4505780" cy="19602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953" y="309966"/>
            <a:ext cx="8926818" cy="14931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632" y="4725657"/>
            <a:ext cx="5602510" cy="14368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78399"/>
            <a:ext cx="5113867" cy="394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778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987C5-1EB9-C44C-A72E-472129D3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7"/>
            <a:ext cx="9720072" cy="483188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>
                <a:solidFill>
                  <a:srgbClr val="FFFFFF"/>
                </a:solidFill>
              </a:rPr>
              <a:t>ÉtudWie</a:t>
            </a:r>
            <a:r>
              <a:rPr lang="en-US" dirty="0">
                <a:solidFill>
                  <a:srgbClr val="FFFFFF"/>
                </a:solidFill>
              </a:rPr>
              <a:t> de </a:t>
            </a:r>
            <a:r>
              <a:rPr lang="en-US" dirty="0" err="1">
                <a:solidFill>
                  <a:srgbClr val="FFFFFF"/>
                </a:solidFill>
              </a:rPr>
              <a:t>caWios</a:t>
            </a:r>
            <a:r>
              <a:rPr lang="en-US" dirty="0">
                <a:solidFill>
                  <a:srgbClr val="FFFFFF"/>
                </a:solidFill>
              </a:rPr>
              <a:t> : un logement pour </a:t>
            </a:r>
            <a:r>
              <a:rPr lang="en-US" dirty="0" err="1">
                <a:solidFill>
                  <a:srgbClr val="FFFFFF"/>
                </a:solidFill>
              </a:rPr>
              <a:t>tousWin</a:t>
            </a:r>
            <a:r>
              <a:rPr lang="en-US" dirty="0">
                <a:solidFill>
                  <a:srgbClr val="FFFFFF"/>
                </a:solidFill>
              </a:rPr>
              <a:t> W(2015)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1900C-8E28-0E44-81E6-49B4A4D976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8" y="881743"/>
            <a:ext cx="5472924" cy="542761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3600" b="1" dirty="0" err="1">
                <a:solidFill>
                  <a:srgbClr val="FF3300"/>
                </a:solidFill>
              </a:rPr>
              <a:t>Winning</a:t>
            </a:r>
            <a:r>
              <a:rPr lang="fr-CA" sz="3600" b="1" dirty="0">
                <a:solidFill>
                  <a:srgbClr val="FF3300"/>
                </a:solidFill>
              </a:rPr>
              <a:t> </a:t>
            </a:r>
            <a:r>
              <a:rPr lang="fr-CA" sz="3600" b="1" dirty="0" err="1">
                <a:solidFill>
                  <a:srgbClr val="FF3300"/>
                </a:solidFill>
              </a:rPr>
              <a:t>Approach</a:t>
            </a:r>
            <a:r>
              <a:rPr lang="fr-CA" sz="3600" dirty="0"/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CA" dirty="0"/>
              <a:t>National efforts </a:t>
            </a:r>
            <a:r>
              <a:rPr lang="fr-CA" dirty="0" err="1"/>
              <a:t>combined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local </a:t>
            </a:r>
            <a:r>
              <a:rPr lang="fr-CA" dirty="0" err="1"/>
              <a:t>teamwork</a:t>
            </a:r>
            <a:r>
              <a:rPr lang="fr-CA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CA" dirty="0"/>
              <a:t>Flexible plan </a:t>
            </a:r>
            <a:r>
              <a:rPr lang="fr-CA" dirty="0" err="1"/>
              <a:t>focused</a:t>
            </a:r>
            <a:r>
              <a:rPr lang="fr-CA" dirty="0"/>
              <a:t> on a </a:t>
            </a:r>
            <a:r>
              <a:rPr lang="fr-CA" dirty="0" err="1"/>
              <a:t>clear</a:t>
            </a:r>
            <a:r>
              <a:rPr lang="fr-CA" dirty="0"/>
              <a:t> goal, </a:t>
            </a:r>
            <a:r>
              <a:rPr lang="fr-CA" dirty="0" err="1"/>
              <a:t>with</a:t>
            </a:r>
            <a:r>
              <a:rPr lang="fr-CA" dirty="0"/>
              <a:t> </a:t>
            </a:r>
            <a:r>
              <a:rPr lang="fr-CA" dirty="0" err="1"/>
              <a:t>many</a:t>
            </a:r>
            <a:r>
              <a:rPr lang="fr-CA" dirty="0"/>
              <a:t> course corrections </a:t>
            </a:r>
            <a:r>
              <a:rPr lang="fr-CA" dirty="0" err="1"/>
              <a:t>along</a:t>
            </a:r>
            <a:r>
              <a:rPr lang="fr-CA" dirty="0"/>
              <a:t> the </a:t>
            </a:r>
            <a:r>
              <a:rPr lang="fr-CA" dirty="0" err="1"/>
              <a:t>way</a:t>
            </a:r>
            <a:endParaRPr lang="fr-CA" dirty="0"/>
          </a:p>
          <a:p>
            <a:pPr>
              <a:buFont typeface="Wingdings" panose="05000000000000000000" pitchFamily="2" charset="2"/>
              <a:buChar char="ü"/>
            </a:pPr>
            <a:r>
              <a:rPr lang="fr-CA" dirty="0"/>
              <a:t> Consultation about the </a:t>
            </a:r>
            <a:r>
              <a:rPr lang="fr-CA" dirty="0" err="1"/>
              <a:t>need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</a:t>
            </a:r>
            <a:r>
              <a:rPr lang="fr-CA" dirty="0" err="1"/>
              <a:t>emphasis</a:t>
            </a:r>
            <a:r>
              <a:rPr lang="fr-CA" dirty="0"/>
              <a:t> on </a:t>
            </a:r>
            <a:r>
              <a:rPr lang="fr-CA" dirty="0" err="1"/>
              <a:t>desired</a:t>
            </a:r>
            <a:r>
              <a:rPr lang="fr-CA" dirty="0"/>
              <a:t> </a:t>
            </a:r>
            <a:r>
              <a:rPr lang="fr-CA" dirty="0" err="1"/>
              <a:t>outcome</a:t>
            </a:r>
            <a:r>
              <a:rPr lang="fr-CA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CA" dirty="0"/>
              <a:t>Small collaborative team </a:t>
            </a:r>
            <a:r>
              <a:rPr lang="fr-CA" dirty="0" err="1"/>
              <a:t>dedicated</a:t>
            </a:r>
            <a:r>
              <a:rPr lang="fr-CA" dirty="0"/>
              <a:t> to the cause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CA" dirty="0"/>
              <a:t>Patience and </a:t>
            </a:r>
            <a:r>
              <a:rPr lang="fr-CA" dirty="0" err="1"/>
              <a:t>generous</a:t>
            </a:r>
            <a:r>
              <a:rPr lang="fr-CA" dirty="0"/>
              <a:t> spirit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1" y="1926771"/>
            <a:ext cx="3363686" cy="3282043"/>
          </a:xfrm>
        </p:spPr>
      </p:pic>
    </p:spTree>
    <p:extLst>
      <p:ext uri="{BB962C8B-B14F-4D97-AF65-F5344CB8AC3E}">
        <p14:creationId xmlns:p14="http://schemas.microsoft.com/office/powerpoint/2010/main" val="122178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F985F-4DC5-564A-9AC7-F0F21D3B9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4028318" cy="1499616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Aperçu du contexte </a:t>
            </a:r>
            <a:r>
              <a:rPr lang="fr-CA" sz="4400" dirty="0">
                <a:solidFill>
                  <a:srgbClr val="FFFFFF"/>
                </a:solidFill>
              </a:rPr>
              <a:t>fédéral </a:t>
            </a:r>
            <a:r>
              <a:rPr lang="en-US" sz="4400" dirty="0">
                <a:solidFill>
                  <a:srgbClr val="FFFFFF"/>
                </a:solidFill>
              </a:rPr>
              <a:t>actuel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02A7D-420A-484A-B900-2672D8CF6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104" y="1796143"/>
            <a:ext cx="4306529" cy="4663923"/>
          </a:xfrm>
        </p:spPr>
        <p:txBody>
          <a:bodyPr>
            <a:normAutofit/>
          </a:bodyPr>
          <a:lstStyle/>
          <a:p>
            <a:r>
              <a:rPr lang="fr-CA" sz="2800" dirty="0" err="1">
                <a:solidFill>
                  <a:srgbClr val="C00000"/>
                </a:solidFill>
              </a:rPr>
              <a:t>Recent</a:t>
            </a:r>
            <a:r>
              <a:rPr lang="fr-CA" sz="2800" dirty="0">
                <a:solidFill>
                  <a:srgbClr val="C00000"/>
                </a:solidFill>
              </a:rPr>
              <a:t> </a:t>
            </a:r>
            <a:r>
              <a:rPr lang="fr-CA" sz="2800" dirty="0" err="1">
                <a:solidFill>
                  <a:srgbClr val="C00000"/>
                </a:solidFill>
              </a:rPr>
              <a:t>elections</a:t>
            </a:r>
            <a:r>
              <a:rPr lang="fr-CA" sz="2800" dirty="0">
                <a:solidFill>
                  <a:srgbClr val="C00000"/>
                </a:solidFill>
              </a:rPr>
              <a:t> in BC &amp; Alberta, </a:t>
            </a:r>
            <a:r>
              <a:rPr lang="fr-CA" sz="2800" dirty="0" err="1">
                <a:solidFill>
                  <a:srgbClr val="C00000"/>
                </a:solidFill>
              </a:rPr>
              <a:t>Quebec</a:t>
            </a:r>
            <a:r>
              <a:rPr lang="fr-CA" sz="2800" dirty="0">
                <a:solidFill>
                  <a:srgbClr val="C00000"/>
                </a:solidFill>
              </a:rPr>
              <a:t>, PEI &amp; NL </a:t>
            </a:r>
            <a:r>
              <a:rPr lang="fr-CA" sz="2800" dirty="0" err="1">
                <a:solidFill>
                  <a:srgbClr val="C00000"/>
                </a:solidFill>
              </a:rPr>
              <a:t>will</a:t>
            </a:r>
            <a:r>
              <a:rPr lang="fr-CA" sz="2800" dirty="0">
                <a:solidFill>
                  <a:srgbClr val="C00000"/>
                </a:solidFill>
              </a:rPr>
              <a:t> have an impact on the </a:t>
            </a:r>
            <a:r>
              <a:rPr lang="fr-CA" sz="2800" dirty="0" err="1">
                <a:solidFill>
                  <a:srgbClr val="C00000"/>
                </a:solidFill>
              </a:rPr>
              <a:t>federal</a:t>
            </a:r>
            <a:r>
              <a:rPr lang="fr-CA" sz="2800" dirty="0">
                <a:solidFill>
                  <a:srgbClr val="C00000"/>
                </a:solidFill>
              </a:rPr>
              <a:t> </a:t>
            </a:r>
            <a:r>
              <a:rPr lang="fr-CA" sz="2800" dirty="0" err="1">
                <a:solidFill>
                  <a:srgbClr val="C00000"/>
                </a:solidFill>
              </a:rPr>
              <a:t>election</a:t>
            </a:r>
            <a:r>
              <a:rPr lang="fr-CA" sz="2800" dirty="0">
                <a:solidFill>
                  <a:srgbClr val="C00000"/>
                </a:solidFill>
              </a:rPr>
              <a:t> </a:t>
            </a:r>
            <a:r>
              <a:rPr lang="fr-CA" sz="2800" dirty="0" err="1">
                <a:solidFill>
                  <a:srgbClr val="C00000"/>
                </a:solidFill>
              </a:rPr>
              <a:t>outcome</a:t>
            </a:r>
            <a:r>
              <a:rPr lang="fr-CA" sz="2800" dirty="0">
                <a:solidFill>
                  <a:srgbClr val="C00000"/>
                </a:solidFill>
              </a:rPr>
              <a:t>… </a:t>
            </a:r>
          </a:p>
          <a:p>
            <a:r>
              <a:rPr lang="fr-CA" sz="2800" dirty="0" err="1">
                <a:solidFill>
                  <a:srgbClr val="C00000"/>
                </a:solidFill>
              </a:rPr>
              <a:t>we</a:t>
            </a:r>
            <a:r>
              <a:rPr lang="fr-CA" sz="2800" dirty="0">
                <a:solidFill>
                  <a:srgbClr val="C00000"/>
                </a:solidFill>
              </a:rPr>
              <a:t> </a:t>
            </a:r>
            <a:r>
              <a:rPr lang="fr-CA" sz="2800" dirty="0" err="1">
                <a:solidFill>
                  <a:srgbClr val="C00000"/>
                </a:solidFill>
              </a:rPr>
              <a:t>just</a:t>
            </a:r>
            <a:r>
              <a:rPr lang="fr-CA" sz="2800" dirty="0">
                <a:solidFill>
                  <a:srgbClr val="C00000"/>
                </a:solidFill>
              </a:rPr>
              <a:t> </a:t>
            </a:r>
            <a:r>
              <a:rPr lang="fr-CA" sz="2800" dirty="0" err="1">
                <a:solidFill>
                  <a:srgbClr val="C00000"/>
                </a:solidFill>
              </a:rPr>
              <a:t>don’t</a:t>
            </a:r>
            <a:r>
              <a:rPr lang="fr-CA" sz="2800" dirty="0">
                <a:solidFill>
                  <a:srgbClr val="C00000"/>
                </a:solidFill>
              </a:rPr>
              <a:t> know how!</a:t>
            </a:r>
          </a:p>
          <a:p>
            <a:endParaRPr lang="fr-CA" sz="2800" dirty="0">
              <a:solidFill>
                <a:srgbClr val="C00000"/>
              </a:solidFill>
            </a:endParaRPr>
          </a:p>
          <a:p>
            <a:endParaRPr lang="en-US" sz="1800" dirty="0">
              <a:solidFill>
                <a:srgbClr val="FFFFFF"/>
              </a:solidFill>
            </a:endParaRPr>
          </a:p>
          <a:p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93ACE5-671F-6045-9ED5-C04FAA1A79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55" r="19365" b="-1"/>
          <a:stretch/>
        </p:blipFill>
        <p:spPr>
          <a:xfrm>
            <a:off x="5626826" y="321731"/>
            <a:ext cx="3798244" cy="36748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7FD771-06F8-844F-8B68-9C56BEA0C4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731" r="13477" b="-4"/>
          <a:stretch/>
        </p:blipFill>
        <p:spPr>
          <a:xfrm>
            <a:off x="9583347" y="321734"/>
            <a:ext cx="2286921" cy="2727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D4226B-6709-DB42-B284-5621B8ECA9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607" r="18103" b="-3"/>
          <a:stretch/>
        </p:blipFill>
        <p:spPr>
          <a:xfrm>
            <a:off x="9583346" y="3210266"/>
            <a:ext cx="2286921" cy="3249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C45268-7925-4845-8D8F-E90BA744907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" b="8763"/>
          <a:stretch/>
        </p:blipFill>
        <p:spPr>
          <a:xfrm>
            <a:off x="5626823" y="4157449"/>
            <a:ext cx="3798247" cy="231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22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44F75-B4E2-094B-99AE-AD2788BB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969264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3300"/>
                </a:solidFill>
              </a:rPr>
              <a:t>OVERVIEW OF FEDERAL POLITICAL CONTEXT</a:t>
            </a: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B5B46-D1E9-FC4C-921C-FF310AACD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625" y="1554480"/>
            <a:ext cx="4173793" cy="4754880"/>
          </a:xfrm>
        </p:spPr>
        <p:txBody>
          <a:bodyPr>
            <a:normAutofit/>
          </a:bodyPr>
          <a:lstStyle/>
          <a:p>
            <a:r>
              <a:rPr lang="fr-CA" sz="2800" dirty="0">
                <a:solidFill>
                  <a:srgbClr val="C00000"/>
                </a:solidFill>
              </a:rPr>
              <a:t>Crises putting </a:t>
            </a:r>
            <a:r>
              <a:rPr lang="fr-CA" sz="2800" dirty="0" err="1">
                <a:solidFill>
                  <a:srgbClr val="C00000"/>
                </a:solidFill>
              </a:rPr>
              <a:t>into</a:t>
            </a:r>
            <a:r>
              <a:rPr lang="fr-CA" sz="2800" dirty="0">
                <a:solidFill>
                  <a:srgbClr val="C00000"/>
                </a:solidFill>
              </a:rPr>
              <a:t> question the </a:t>
            </a:r>
            <a:r>
              <a:rPr lang="fr-CA" sz="2800" dirty="0" err="1">
                <a:solidFill>
                  <a:srgbClr val="C00000"/>
                </a:solidFill>
              </a:rPr>
              <a:t>following</a:t>
            </a:r>
            <a:r>
              <a:rPr lang="fr-CA" sz="2800" dirty="0">
                <a:solidFill>
                  <a:srgbClr val="C00000"/>
                </a:solidFill>
              </a:rPr>
              <a:t> Liberal values: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800" b="1" dirty="0" err="1"/>
              <a:t>Reconciliation</a:t>
            </a:r>
            <a:endParaRPr lang="fr-CA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fr-CA" sz="2800" b="1" dirty="0"/>
              <a:t> Investment in social causes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800" b="1" dirty="0"/>
              <a:t> </a:t>
            </a:r>
            <a:r>
              <a:rPr lang="fr-CA" sz="2800" b="1" dirty="0" err="1"/>
              <a:t>Broken</a:t>
            </a:r>
            <a:r>
              <a:rPr lang="fr-CA" sz="2800" b="1" dirty="0"/>
              <a:t> promises on </a:t>
            </a:r>
            <a:r>
              <a:rPr lang="fr-CA" sz="2800" b="1" dirty="0" err="1"/>
              <a:t>electoral</a:t>
            </a:r>
            <a:r>
              <a:rPr lang="fr-CA" sz="2800" b="1" dirty="0"/>
              <a:t> </a:t>
            </a:r>
            <a:r>
              <a:rPr lang="fr-CA" sz="2800" b="1" dirty="0" err="1"/>
              <a:t>reform</a:t>
            </a:r>
            <a:endParaRPr lang="fr-CA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fr-CA" sz="2800" b="1" dirty="0"/>
              <a:t> </a:t>
            </a:r>
            <a:r>
              <a:rPr lang="fr-CA" sz="2800" b="1" dirty="0" err="1"/>
              <a:t>Climate</a:t>
            </a:r>
            <a:r>
              <a:rPr lang="fr-CA" sz="2800" b="1" dirty="0"/>
              <a:t> change 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800" b="1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8D9250-48E6-8D4D-A45E-E917B2EBC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0733" y="5651108"/>
            <a:ext cx="5914737" cy="11031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75E681-632A-654C-AED5-7B9C93DB2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685" y="4205139"/>
            <a:ext cx="4286864" cy="12285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130663" y="2793813"/>
            <a:ext cx="6076724" cy="369332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FFFFFF"/>
                </a:solidFill>
              </a:ln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472" y="1554480"/>
            <a:ext cx="4930385" cy="240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43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3B6A-5CE7-224B-BD84-1F88F9CD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129284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3300"/>
                </a:solidFill>
              </a:rPr>
              <a:t>RECENT POLLING DATA</a:t>
            </a: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EB469-F52E-FF4E-A92A-DAF9273F320D}"/>
              </a:ext>
            </a:extLst>
          </p:cNvPr>
          <p:cNvSpPr txBox="1"/>
          <p:nvPr/>
        </p:nvSpPr>
        <p:spPr>
          <a:xfrm>
            <a:off x="1024128" y="5981301"/>
            <a:ext cx="8871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C00000"/>
                </a:solidFill>
              </a:rPr>
              <a:t>Résultats projetés par </a:t>
            </a:r>
            <a:r>
              <a:rPr lang="fr-CA" u="sng" dirty="0">
                <a:solidFill>
                  <a:srgbClr val="C00000"/>
                </a:solidFill>
              </a:rPr>
              <a:t>CalculatedPolitics.com</a:t>
            </a:r>
            <a:r>
              <a:rPr lang="fr-CA" dirty="0">
                <a:solidFill>
                  <a:srgbClr val="C00000"/>
                </a:solidFill>
              </a:rPr>
              <a:t> – 25 avril 2019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" y="1910444"/>
            <a:ext cx="9720072" cy="4070858"/>
          </a:xfrm>
        </p:spPr>
      </p:pic>
    </p:spTree>
    <p:extLst>
      <p:ext uri="{BB962C8B-B14F-4D97-AF65-F5344CB8AC3E}">
        <p14:creationId xmlns:p14="http://schemas.microsoft.com/office/powerpoint/2010/main" val="2564639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3B6A-5CE7-224B-BD84-1F88F9CD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86802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FF3300"/>
                </a:solidFill>
              </a:rPr>
              <a:t>How Canadians could vote (IF ELECTION WAS NOW)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EB469-F52E-FF4E-A92A-DAF9273F320D}"/>
              </a:ext>
            </a:extLst>
          </p:cNvPr>
          <p:cNvSpPr txBox="1"/>
          <p:nvPr/>
        </p:nvSpPr>
        <p:spPr>
          <a:xfrm>
            <a:off x="1024128" y="5981301"/>
            <a:ext cx="8871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C00000"/>
                </a:solidFill>
              </a:rPr>
              <a:t>Résultats projetés par </a:t>
            </a:r>
            <a:r>
              <a:rPr lang="fr-CA" u="sng" dirty="0">
                <a:solidFill>
                  <a:srgbClr val="C00000"/>
                </a:solidFill>
              </a:rPr>
              <a:t>CalculatedPolitics.com</a:t>
            </a:r>
            <a:r>
              <a:rPr lang="fr-CA" dirty="0">
                <a:solidFill>
                  <a:srgbClr val="C00000"/>
                </a:solidFill>
              </a:rPr>
              <a:t> – 25 avril 2019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72" y="1453244"/>
            <a:ext cx="10352314" cy="4855482"/>
          </a:xfrm>
        </p:spPr>
      </p:pic>
    </p:spTree>
    <p:extLst>
      <p:ext uri="{BB962C8B-B14F-4D97-AF65-F5344CB8AC3E}">
        <p14:creationId xmlns:p14="http://schemas.microsoft.com/office/powerpoint/2010/main" val="878142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3B6A-5CE7-224B-BD84-1F88F9CD1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tx1"/>
                </a:solidFill>
              </a:rPr>
              <a:t>PARTIES RECRUITING FEDERAL candidates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1928AE-7929-3443-A7F0-B9B350BD3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672" y="2491002"/>
            <a:ext cx="4527754" cy="3615884"/>
          </a:xfrm>
        </p:spPr>
        <p:txBody>
          <a:bodyPr>
            <a:normAutofit/>
          </a:bodyPr>
          <a:lstStyle/>
          <a:p>
            <a:r>
              <a:rPr lang="fr-CA" sz="3100" dirty="0" err="1"/>
              <a:t>Confirmed</a:t>
            </a:r>
            <a:r>
              <a:rPr lang="fr-CA" sz="3100" dirty="0"/>
              <a:t> Candidates</a:t>
            </a:r>
            <a:endParaRPr lang="fr-CA" dirty="0"/>
          </a:p>
          <a:p>
            <a:r>
              <a:rPr lang="fr-CA" sz="3200" dirty="0">
                <a:solidFill>
                  <a:schemeClr val="accent2"/>
                </a:solidFill>
              </a:rPr>
              <a:t>226 CPC</a:t>
            </a:r>
          </a:p>
          <a:p>
            <a:r>
              <a:rPr lang="fr-CA" sz="3200" dirty="0">
                <a:solidFill>
                  <a:srgbClr val="FF0000"/>
                </a:solidFill>
              </a:rPr>
              <a:t>169 LPC/Libéraux</a:t>
            </a:r>
          </a:p>
          <a:p>
            <a:r>
              <a:rPr lang="fr-CA" sz="3200" dirty="0">
                <a:solidFill>
                  <a:srgbClr val="00B050"/>
                </a:solidFill>
              </a:rPr>
              <a:t>88 Greens/Verts</a:t>
            </a:r>
          </a:p>
          <a:p>
            <a:r>
              <a:rPr lang="fr-CA" sz="3200" dirty="0">
                <a:solidFill>
                  <a:srgbClr val="FFC000"/>
                </a:solidFill>
              </a:rPr>
              <a:t>58 NDP/NPD</a:t>
            </a:r>
          </a:p>
          <a:p>
            <a:r>
              <a:rPr lang="fr-CA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15 BQ (max 77)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270FCC-43B9-6041-BF61-DB2FC2460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100" y="2491003"/>
            <a:ext cx="4869864" cy="3290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647" y="2491002"/>
            <a:ext cx="2100579" cy="3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52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3B6A-5CE7-224B-BD84-1F88F9CD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en-US" sz="3900">
                <a:solidFill>
                  <a:srgbClr val="FFFFFF"/>
                </a:solidFill>
              </a:rPr>
              <a:t>Aperçu du contexte fédéral actuel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78FFFE-04F2-6649-9F0D-5C533479E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203" y="1249041"/>
            <a:ext cx="3122784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>
                <a:solidFill>
                  <a:srgbClr val="FFFFFF"/>
                </a:solidFill>
              </a:rPr>
              <a:t>Sondage le plus récent </a:t>
            </a:r>
            <a:r>
              <a:rPr lang="fr-CA" dirty="0" err="1">
                <a:solidFill>
                  <a:srgbClr val="FFFFFF"/>
                </a:solidFill>
              </a:rPr>
              <a:t>decA</a:t>
            </a:r>
            <a:endParaRPr lang="fr-CA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fr-CA" sz="2800" b="1" dirty="0">
                <a:solidFill>
                  <a:schemeClr val="accent2">
                    <a:lumMod val="75000"/>
                  </a:schemeClr>
                </a:solidFill>
              </a:rPr>
              <a:t>Canada-</a:t>
            </a:r>
            <a:r>
              <a:rPr lang="fr-CA" sz="2800" b="1" dirty="0" err="1">
                <a:solidFill>
                  <a:schemeClr val="accent2">
                    <a:lumMod val="75000"/>
                  </a:schemeClr>
                </a:solidFill>
              </a:rPr>
              <a:t>wide</a:t>
            </a:r>
            <a:r>
              <a:rPr lang="fr-CA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CA" sz="2800" b="1" dirty="0" err="1">
                <a:solidFill>
                  <a:schemeClr val="accent2">
                    <a:lumMod val="75000"/>
                  </a:schemeClr>
                </a:solidFill>
              </a:rPr>
              <a:t>poll</a:t>
            </a:r>
            <a:r>
              <a:rPr lang="fr-CA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CA" sz="2800" b="1" dirty="0" err="1">
                <a:solidFill>
                  <a:schemeClr val="accent2">
                    <a:lumMod val="75000"/>
                  </a:schemeClr>
                </a:solidFill>
              </a:rPr>
              <a:t>sample</a:t>
            </a:r>
            <a:r>
              <a:rPr lang="fr-CA" sz="2800" b="1" dirty="0">
                <a:solidFill>
                  <a:schemeClr val="accent2">
                    <a:lumMod val="75000"/>
                  </a:schemeClr>
                </a:solidFill>
              </a:rPr>
              <a:t> of issues of </a:t>
            </a:r>
            <a:r>
              <a:rPr lang="fr-CA" sz="2800" b="1" dirty="0" err="1">
                <a:solidFill>
                  <a:schemeClr val="accent2">
                    <a:lumMod val="75000"/>
                  </a:schemeClr>
                </a:solidFill>
              </a:rPr>
              <a:t>concern</a:t>
            </a:r>
            <a:r>
              <a:rPr lang="fr-CA" sz="2800" b="1" dirty="0">
                <a:solidFill>
                  <a:schemeClr val="accent2">
                    <a:lumMod val="75000"/>
                  </a:schemeClr>
                </a:solidFill>
              </a:rPr>
              <a:t> to </a:t>
            </a:r>
            <a:r>
              <a:rPr lang="fr-CA" sz="2800" b="1" dirty="0" err="1">
                <a:solidFill>
                  <a:schemeClr val="accent2">
                    <a:lumMod val="75000"/>
                  </a:schemeClr>
                </a:solidFill>
              </a:rPr>
              <a:t>voters</a:t>
            </a:r>
            <a:r>
              <a:rPr lang="fr-CA" sz="28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r>
              <a:rPr lang="fr-CA" sz="2800" b="1" dirty="0">
                <a:solidFill>
                  <a:schemeClr val="accent2">
                    <a:lumMod val="75000"/>
                  </a:schemeClr>
                </a:solidFill>
              </a:rPr>
              <a:t>42% Conservateurs</a:t>
            </a:r>
          </a:p>
          <a:p>
            <a:r>
              <a:rPr lang="fr-CA" sz="2800" b="1" dirty="0">
                <a:solidFill>
                  <a:srgbClr val="FF0000"/>
                </a:solidFill>
              </a:rPr>
              <a:t>29% Libéraux</a:t>
            </a:r>
          </a:p>
          <a:p>
            <a:r>
              <a:rPr lang="fr-CA" sz="2800" b="1" dirty="0">
                <a:solidFill>
                  <a:srgbClr val="FFC000"/>
                </a:solidFill>
              </a:rPr>
              <a:t>12 % NPD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2F3429-3C61-C64A-8F5F-48D57136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0" t="13380" r="39782" b="-2"/>
          <a:stretch/>
        </p:blipFill>
        <p:spPr>
          <a:xfrm>
            <a:off x="3477986" y="585216"/>
            <a:ext cx="7708612" cy="525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89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774</TotalTime>
  <Words>1777</Words>
  <Application>Microsoft Office PowerPoint</Application>
  <PresentationFormat>Widescreen</PresentationFormat>
  <Paragraphs>227</Paragraphs>
  <Slides>30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How to influence the upcoming federal election</vt:lpstr>
      <vt:lpstr>Themes to address today</vt:lpstr>
      <vt:lpstr>Aperçu du contexte fédéral actuel </vt:lpstr>
      <vt:lpstr>Aperçu du contexte fédéral actuel </vt:lpstr>
      <vt:lpstr>OVERVIEW OF FEDERAL POLITICAL CONTEXT</vt:lpstr>
      <vt:lpstr>RECENT POLLING DATA</vt:lpstr>
      <vt:lpstr>How Canadians could vote (IF ELECTION WAS NOW)</vt:lpstr>
      <vt:lpstr>PARTIES RECRUITING FEDERAL candidates </vt:lpstr>
      <vt:lpstr>Aperçu du contexte fédéral actuel </vt:lpstr>
      <vt:lpstr>FEDERAL Public safety CLIMATE</vt:lpstr>
      <vt:lpstr>USJE LANDSCAPE</vt:lpstr>
      <vt:lpstr>USJE LANDSCAPE</vt:lpstr>
      <vt:lpstr>What’s usje’s story?</vt:lpstr>
      <vt:lpstr>Challenges in telling our story</vt:lpstr>
      <vt:lpstr>Good news about our story</vt:lpstr>
      <vt:lpstr>What is our compelling drama?</vt:lpstr>
      <vt:lpstr>Converting asks into wins</vt:lpstr>
      <vt:lpstr>What are usje’s top 3 pre-election asks?</vt:lpstr>
      <vt:lpstr>4 questions that the media will ask about the issue?</vt:lpstr>
      <vt:lpstr> Understanding wHat the politicians need  in evaluating an issue? </vt:lpstr>
      <vt:lpstr>Case study:  Affordable housing for everyone (2015)</vt:lpstr>
      <vt:lpstr>Case stody: Housing for everyone</vt:lpstr>
      <vt:lpstr>How CHRA changed the game in the fed election</vt:lpstr>
      <vt:lpstr>Best practices</vt:lpstr>
      <vt:lpstr>1. Partners</vt:lpstr>
      <vt:lpstr>Étude decas : un logement pour tous (2015)</vt:lpstr>
      <vt:lpstr>Étude de cas :  un logement pour tous (2015)</vt:lpstr>
      <vt:lpstr>Étude de cas :  un logement pour tous (2015)</vt:lpstr>
      <vt:lpstr>Case study= Housing for all</vt:lpstr>
      <vt:lpstr>ÉtudWie de caWios : un logement pour tousWin W(2015)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influencer la période  pré-electoral en tant qu’OBNL</dc:title>
  <dc:creator>Catherine Fortin LeFaivre</dc:creator>
  <cp:lastModifiedBy>Christina Hatchard</cp:lastModifiedBy>
  <cp:revision>58</cp:revision>
  <cp:lastPrinted>2019-04-16T16:11:19Z</cp:lastPrinted>
  <dcterms:created xsi:type="dcterms:W3CDTF">2019-04-16T16:03:57Z</dcterms:created>
  <dcterms:modified xsi:type="dcterms:W3CDTF">2019-05-09T18:35:43Z</dcterms:modified>
</cp:coreProperties>
</file>