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54" r:id="rId2"/>
  </p:sldMasterIdLst>
  <p:notesMasterIdLst>
    <p:notesMasterId r:id="rId29"/>
  </p:notesMasterIdLst>
  <p:handoutMasterIdLst>
    <p:handoutMasterId r:id="rId30"/>
  </p:handoutMasterIdLst>
  <p:sldIdLst>
    <p:sldId id="256" r:id="rId3"/>
    <p:sldId id="258" r:id="rId4"/>
    <p:sldId id="260" r:id="rId5"/>
    <p:sldId id="264" r:id="rId6"/>
    <p:sldId id="268" r:id="rId7"/>
    <p:sldId id="324" r:id="rId8"/>
    <p:sldId id="297" r:id="rId9"/>
    <p:sldId id="299" r:id="rId10"/>
    <p:sldId id="319" r:id="rId11"/>
    <p:sldId id="307" r:id="rId12"/>
    <p:sldId id="325" r:id="rId13"/>
    <p:sldId id="295" r:id="rId14"/>
    <p:sldId id="333" r:id="rId15"/>
    <p:sldId id="335" r:id="rId16"/>
    <p:sldId id="336" r:id="rId17"/>
    <p:sldId id="337" r:id="rId18"/>
    <p:sldId id="303" r:id="rId19"/>
    <p:sldId id="326" r:id="rId20"/>
    <p:sldId id="327" r:id="rId21"/>
    <p:sldId id="328" r:id="rId22"/>
    <p:sldId id="321" r:id="rId23"/>
    <p:sldId id="322" r:id="rId24"/>
    <p:sldId id="330" r:id="rId25"/>
    <p:sldId id="331" r:id="rId26"/>
    <p:sldId id="318" r:id="rId27"/>
    <p:sldId id="332" r:id="rId28"/>
  </p:sldIdLst>
  <p:sldSz cx="9144000" cy="6858000" type="screen4x3"/>
  <p:notesSz cx="68580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740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3" autoAdjust="0"/>
    <p:restoredTop sz="70389" autoAdjust="0"/>
  </p:normalViewPr>
  <p:slideViewPr>
    <p:cSldViewPr snapToGrid="0" snapToObjects="1">
      <p:cViewPr varScale="1">
        <p:scale>
          <a:sx n="105" d="100"/>
          <a:sy n="105" d="100"/>
        </p:scale>
        <p:origin x="126" y="28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725"/>
          </a:xfrm>
          <a:prstGeom prst="rect">
            <a:avLst/>
          </a:prstGeom>
        </p:spPr>
        <p:txBody>
          <a:bodyPr vert="horz" lIns="91440" tIns="45720" rIns="91440" bIns="45720" rtlCol="0"/>
          <a:lstStyle>
            <a:lvl1pPr algn="r">
              <a:defRPr sz="1200"/>
            </a:lvl1pPr>
          </a:lstStyle>
          <a:p>
            <a:fld id="{5B2B3B1D-9591-44F8-BEC9-D233DF042227}" type="datetimeFigureOut">
              <a:rPr lang="en-US" smtClean="0"/>
              <a:t>5/29/2018</a:t>
            </a:fld>
            <a:endParaRPr lang="en-US"/>
          </a:p>
        </p:txBody>
      </p:sp>
      <p:sp>
        <p:nvSpPr>
          <p:cNvPr id="4" name="Footer Placeholder 3"/>
          <p:cNvSpPr>
            <a:spLocks noGrp="1"/>
          </p:cNvSpPr>
          <p:nvPr>
            <p:ph type="ftr" sz="quarter" idx="2"/>
          </p:nvPr>
        </p:nvSpPr>
        <p:spPr>
          <a:xfrm>
            <a:off x="0" y="8829676"/>
            <a:ext cx="2971800"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6"/>
            <a:ext cx="2971800" cy="466725"/>
          </a:xfrm>
          <a:prstGeom prst="rect">
            <a:avLst/>
          </a:prstGeom>
        </p:spPr>
        <p:txBody>
          <a:bodyPr vert="horz" lIns="91440" tIns="45720" rIns="91440" bIns="45720" rtlCol="0" anchor="b"/>
          <a:lstStyle>
            <a:lvl1pPr algn="r">
              <a:defRPr sz="1200"/>
            </a:lvl1pPr>
          </a:lstStyle>
          <a:p>
            <a:fld id="{2B9C74C9-5F79-4AA5-AD87-CAF8EE1FC98A}" type="slidenum">
              <a:rPr lang="en-US" smtClean="0"/>
              <a:t>‹#›</a:t>
            </a:fld>
            <a:endParaRPr lang="en-US"/>
          </a:p>
        </p:txBody>
      </p:sp>
    </p:spTree>
    <p:extLst>
      <p:ext uri="{BB962C8B-B14F-4D97-AF65-F5344CB8AC3E}">
        <p14:creationId xmlns:p14="http://schemas.microsoft.com/office/powerpoint/2010/main" val="265791496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2879" tIns="46440" rIns="92879" bIns="46440" rtlCol="0"/>
          <a:lstStyle>
            <a:lvl1pPr algn="l">
              <a:defRPr sz="1200"/>
            </a:lvl1pPr>
          </a:lstStyle>
          <a:p>
            <a:endParaRPr lang="en-US"/>
          </a:p>
        </p:txBody>
      </p:sp>
      <p:sp>
        <p:nvSpPr>
          <p:cNvPr id="3" name="Date Placeholder 2"/>
          <p:cNvSpPr>
            <a:spLocks noGrp="1"/>
          </p:cNvSpPr>
          <p:nvPr>
            <p:ph type="dt" idx="1"/>
          </p:nvPr>
        </p:nvSpPr>
        <p:spPr>
          <a:xfrm>
            <a:off x="3884614" y="0"/>
            <a:ext cx="2971800" cy="466434"/>
          </a:xfrm>
          <a:prstGeom prst="rect">
            <a:avLst/>
          </a:prstGeom>
        </p:spPr>
        <p:txBody>
          <a:bodyPr vert="horz" lIns="92879" tIns="46440" rIns="92879" bIns="46440" rtlCol="0"/>
          <a:lstStyle>
            <a:lvl1pPr algn="r">
              <a:defRPr sz="1200"/>
            </a:lvl1pPr>
          </a:lstStyle>
          <a:p>
            <a:fld id="{59893F41-5712-4144-BF56-35931F0C20C9}" type="datetimeFigureOut">
              <a:rPr lang="en-US" smtClean="0"/>
              <a:t>5/29/2018</a:t>
            </a:fld>
            <a:endParaRPr lang="en-US"/>
          </a:p>
        </p:txBody>
      </p:sp>
      <p:sp>
        <p:nvSpPr>
          <p:cNvPr id="4" name="Slide Image Placeholder 3"/>
          <p:cNvSpPr>
            <a:spLocks noGrp="1" noRot="1" noChangeAspect="1"/>
          </p:cNvSpPr>
          <p:nvPr>
            <p:ph type="sldImg" idx="2"/>
          </p:nvPr>
        </p:nvSpPr>
        <p:spPr>
          <a:xfrm>
            <a:off x="1338263" y="1162050"/>
            <a:ext cx="4181475" cy="3136900"/>
          </a:xfrm>
          <a:prstGeom prst="rect">
            <a:avLst/>
          </a:prstGeom>
          <a:noFill/>
          <a:ln w="12700">
            <a:solidFill>
              <a:prstClr val="black"/>
            </a:solidFill>
          </a:ln>
        </p:spPr>
        <p:txBody>
          <a:bodyPr vert="horz" lIns="92879" tIns="46440" rIns="92879" bIns="4644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2879" tIns="46440" rIns="92879" bIns="4644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9"/>
            <a:ext cx="2971800" cy="466433"/>
          </a:xfrm>
          <a:prstGeom prst="rect">
            <a:avLst/>
          </a:prstGeom>
        </p:spPr>
        <p:txBody>
          <a:bodyPr vert="horz" lIns="92879" tIns="46440" rIns="92879" bIns="46440" rtlCol="0" anchor="b"/>
          <a:lstStyle>
            <a:lvl1pPr algn="l">
              <a:defRPr sz="1200"/>
            </a:lvl1pPr>
          </a:lstStyle>
          <a:p>
            <a:endParaRPr lang="en-US"/>
          </a:p>
        </p:txBody>
      </p:sp>
      <p:sp>
        <p:nvSpPr>
          <p:cNvPr id="7" name="Slide Number Placeholder 6"/>
          <p:cNvSpPr>
            <a:spLocks noGrp="1"/>
          </p:cNvSpPr>
          <p:nvPr>
            <p:ph type="sldNum" sz="quarter" idx="5"/>
          </p:nvPr>
        </p:nvSpPr>
        <p:spPr>
          <a:xfrm>
            <a:off x="3884614" y="8829969"/>
            <a:ext cx="2971800" cy="466433"/>
          </a:xfrm>
          <a:prstGeom prst="rect">
            <a:avLst/>
          </a:prstGeom>
        </p:spPr>
        <p:txBody>
          <a:bodyPr vert="horz" lIns="92879" tIns="46440" rIns="92879" bIns="46440" rtlCol="0" anchor="b"/>
          <a:lstStyle>
            <a:lvl1pPr algn="r">
              <a:defRPr sz="1200"/>
            </a:lvl1pPr>
          </a:lstStyle>
          <a:p>
            <a:fld id="{9E2DDC44-AF6A-4514-8853-F9BF2F67DC9C}" type="slidenum">
              <a:rPr lang="en-US" smtClean="0"/>
              <a:t>‹#›</a:t>
            </a:fld>
            <a:endParaRPr lang="en-US"/>
          </a:p>
        </p:txBody>
      </p:sp>
    </p:spTree>
    <p:extLst>
      <p:ext uri="{BB962C8B-B14F-4D97-AF65-F5344CB8AC3E}">
        <p14:creationId xmlns:p14="http://schemas.microsoft.com/office/powerpoint/2010/main" val="16884516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Pilot project was a success resulting in 600 learning events reaching approximately 15 000 participants.</a:t>
            </a:r>
          </a:p>
          <a:p>
            <a:endParaRPr lang="en-US" dirty="0"/>
          </a:p>
        </p:txBody>
      </p:sp>
      <p:sp>
        <p:nvSpPr>
          <p:cNvPr id="4" name="Slide Number Placeholder 3"/>
          <p:cNvSpPr>
            <a:spLocks noGrp="1"/>
          </p:cNvSpPr>
          <p:nvPr>
            <p:ph type="sldNum" sz="quarter" idx="10"/>
          </p:nvPr>
        </p:nvSpPr>
        <p:spPr/>
        <p:txBody>
          <a:bodyPr/>
          <a:lstStyle/>
          <a:p>
            <a:fld id="{9E2DDC44-AF6A-4514-8853-F9BF2F67DC9C}" type="slidenum">
              <a:rPr lang="en-US" smtClean="0"/>
              <a:t>2</a:t>
            </a:fld>
            <a:endParaRPr lang="en-US"/>
          </a:p>
        </p:txBody>
      </p:sp>
    </p:spTree>
    <p:extLst>
      <p:ext uri="{BB962C8B-B14F-4D97-AF65-F5344CB8AC3E}">
        <p14:creationId xmlns:p14="http://schemas.microsoft.com/office/powerpoint/2010/main" val="30826004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Program uses a volunteer peer facilitation model- and these volunteer are at the very heart of the JLP.   These people are trained by the JLP to become facilitator – not instructor or teacher.  They have good understanding of the issues the workshop addresses but they are not subject matter expert.   They are leaders who guide  participants through exercise that foster reflection, dialogue, problem solving.  </a:t>
            </a:r>
          </a:p>
          <a:p>
            <a:endParaRPr lang="en-US" dirty="0" smtClean="0"/>
          </a:p>
          <a:p>
            <a:r>
              <a:rPr lang="en-US" dirty="0" smtClean="0"/>
              <a:t>All facilitators in the JLP</a:t>
            </a:r>
            <a:r>
              <a:rPr lang="en-US" baseline="0" dirty="0" smtClean="0"/>
              <a:t> are </a:t>
            </a:r>
            <a:r>
              <a:rPr lang="en-US" dirty="0" smtClean="0"/>
              <a:t>supported by their manager to participate in a 5 days train the trainer training and to prepare/deliver a minimum of 5 workshops following their training since their salary is paid by their home department.  Other expenses are covered by the JLP.  There is an additional</a:t>
            </a:r>
            <a:r>
              <a:rPr lang="en-US" baseline="0" dirty="0" smtClean="0"/>
              <a:t> requirement for FAC that delivers MHW to have successfully completed the mental health first aid training offered by the Mental health Commission.</a:t>
            </a:r>
            <a:endParaRPr lang="en-US" dirty="0" smtClean="0"/>
          </a:p>
          <a:p>
            <a:endParaRPr lang="en-US" dirty="0" smtClean="0"/>
          </a:p>
          <a:p>
            <a:r>
              <a:rPr lang="en-US" dirty="0" smtClean="0"/>
              <a:t>We have pool of over 630 facilitators across the country and one of the reason that it is support it’s because of the transferable skills that are applicable to the day to day job in the departments such as team work, conflict resolution. Moreover, these individuals</a:t>
            </a:r>
            <a:r>
              <a:rPr lang="en-US" baseline="0" dirty="0" smtClean="0"/>
              <a:t> individual share the values and belief </a:t>
            </a:r>
            <a:endParaRPr lang="en-US" dirty="0"/>
          </a:p>
        </p:txBody>
      </p:sp>
      <p:sp>
        <p:nvSpPr>
          <p:cNvPr id="4" name="Slide Number Placeholder 3"/>
          <p:cNvSpPr>
            <a:spLocks noGrp="1"/>
          </p:cNvSpPr>
          <p:nvPr>
            <p:ph type="sldNum" sz="quarter" idx="10"/>
          </p:nvPr>
        </p:nvSpPr>
        <p:spPr/>
        <p:txBody>
          <a:bodyPr/>
          <a:lstStyle/>
          <a:p>
            <a:fld id="{9E2DDC44-AF6A-4514-8853-F9BF2F67DC9C}" type="slidenum">
              <a:rPr lang="en-US" smtClean="0"/>
              <a:t>5</a:t>
            </a:fld>
            <a:endParaRPr lang="en-US"/>
          </a:p>
        </p:txBody>
      </p:sp>
    </p:spTree>
    <p:extLst>
      <p:ext uri="{BB962C8B-B14F-4D97-AF65-F5344CB8AC3E}">
        <p14:creationId xmlns:p14="http://schemas.microsoft.com/office/powerpoint/2010/main" val="3359743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4B816A9D-5622-9B4E-AB55-29E1F7654B89}"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F3BFCEF-B01F-1141-A3A5-7888DB8122A3}" type="slidenum">
              <a:rPr lang="en-US" smtClean="0"/>
              <a:t>‹#›</a:t>
            </a:fld>
            <a:endParaRPr lang="en-US"/>
          </a:p>
        </p:txBody>
      </p:sp>
    </p:spTree>
    <p:extLst>
      <p:ext uri="{BB962C8B-B14F-4D97-AF65-F5344CB8AC3E}">
        <p14:creationId xmlns:p14="http://schemas.microsoft.com/office/powerpoint/2010/main" val="480358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3715FC-BC38-46B1-9A8F-BFE1D783A738}" type="datetimeFigureOut">
              <a:rPr lang="en-US" smtClean="0"/>
              <a:t>5/29/2018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19880891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3715FC-BC38-46B1-9A8F-BFE1D783A738}" type="datetimeFigureOut">
              <a:rPr lang="en-US" smtClean="0"/>
              <a:t>5/29/2018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324675959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3715FC-BC38-46B1-9A8F-BFE1D783A738}"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1850291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28650" y="365125"/>
            <a:ext cx="5762625"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3715FC-BC38-46B1-9A8F-BFE1D783A738}"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2939144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descr="Powerpoint_Content.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15409"/>
            <a:ext cx="9144000" cy="6858000"/>
          </a:xfrm>
          <a:prstGeom prst="rect">
            <a:avLst/>
          </a:prstGeom>
        </p:spPr>
      </p:pic>
      <p:sp>
        <p:nvSpPr>
          <p:cNvPr id="2" name="Title 1"/>
          <p:cNvSpPr>
            <a:spLocks noGrp="1"/>
          </p:cNvSpPr>
          <p:nvPr>
            <p:ph type="title" hasCustomPrompt="1"/>
          </p:nvPr>
        </p:nvSpPr>
        <p:spPr>
          <a:xfrm>
            <a:off x="648070" y="1048295"/>
            <a:ext cx="7803472" cy="1277655"/>
          </a:xfrm>
        </p:spPr>
        <p:txBody>
          <a:bodyPr>
            <a:normAutofit/>
          </a:bodyPr>
          <a:lstStyle>
            <a:lvl1pPr algn="l">
              <a:defRPr sz="3600" b="1" i="0">
                <a:solidFill>
                  <a:srgbClr val="FF6600"/>
                </a:solidFill>
                <a:latin typeface="Verdana"/>
                <a:cs typeface="Verdana"/>
              </a:defRPr>
            </a:lvl1pPr>
          </a:lstStyle>
          <a:p>
            <a:pPr>
              <a:spcAft>
                <a:spcPts val="600"/>
              </a:spcAft>
            </a:pPr>
            <a:r>
              <a:rPr lang="en-US" sz="3200" b="1" dirty="0" smtClean="0">
                <a:solidFill>
                  <a:srgbClr val="F7641F"/>
                </a:solidFill>
                <a:latin typeface="Verdana"/>
                <a:cs typeface="Verdana"/>
              </a:rPr>
              <a:t>Content Slide’s </a:t>
            </a:r>
            <a:br>
              <a:rPr lang="en-US" sz="3200" b="1" dirty="0" smtClean="0">
                <a:solidFill>
                  <a:srgbClr val="F7641F"/>
                </a:solidFill>
                <a:latin typeface="Verdana"/>
                <a:cs typeface="Verdana"/>
              </a:rPr>
            </a:br>
            <a:r>
              <a:rPr lang="en-US" sz="3200" b="1" dirty="0" smtClean="0">
                <a:solidFill>
                  <a:srgbClr val="F7641F"/>
                </a:solidFill>
                <a:latin typeface="Verdana"/>
                <a:cs typeface="Verdana"/>
              </a:rPr>
              <a:t>Title Here</a:t>
            </a:r>
            <a:endParaRPr lang="en-US" sz="3200" b="1" dirty="0">
              <a:solidFill>
                <a:srgbClr val="F7641F"/>
              </a:solidFill>
              <a:latin typeface="Verdana"/>
              <a:cs typeface="Verdana"/>
            </a:endParaRPr>
          </a:p>
        </p:txBody>
      </p:sp>
      <p:sp>
        <p:nvSpPr>
          <p:cNvPr id="3" name="Content Placeholder 2"/>
          <p:cNvSpPr>
            <a:spLocks noGrp="1"/>
          </p:cNvSpPr>
          <p:nvPr>
            <p:ph idx="1"/>
          </p:nvPr>
        </p:nvSpPr>
        <p:spPr>
          <a:xfrm>
            <a:off x="648070" y="2325950"/>
            <a:ext cx="7803472" cy="3800213"/>
          </a:xfrm>
        </p:spPr>
        <p:txBody>
          <a:bodyPr/>
          <a:lstStyle>
            <a:lvl1pPr marL="0" indent="0">
              <a:buNone/>
              <a:defRPr/>
            </a:lvl1pPr>
            <a:lvl2pPr marL="457200" indent="0">
              <a:buNone/>
              <a:defRPr i="1"/>
            </a:lvl2pPr>
            <a:lvl3pPr marL="914400" indent="0">
              <a:buNone/>
              <a:defRPr/>
            </a:lvl3pPr>
          </a:lstStyle>
          <a:p>
            <a:pPr lvl="0"/>
            <a:r>
              <a:rPr lang="en-CA" dirty="0" smtClean="0"/>
              <a:t>Click to edit Master text styles</a:t>
            </a:r>
          </a:p>
          <a:p>
            <a:pPr lvl="1"/>
            <a:r>
              <a:rPr lang="en-CA" dirty="0" smtClean="0"/>
              <a:t>• Second level</a:t>
            </a:r>
          </a:p>
          <a:p>
            <a:pPr lvl="2"/>
            <a:r>
              <a:rPr lang="en-CA" dirty="0" smtClean="0"/>
              <a:t>– Third level</a:t>
            </a:r>
          </a:p>
        </p:txBody>
      </p:sp>
    </p:spTree>
    <p:extLst>
      <p:ext uri="{BB962C8B-B14F-4D97-AF65-F5344CB8AC3E}">
        <p14:creationId xmlns:p14="http://schemas.microsoft.com/office/powerpoint/2010/main" val="277870667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3715FC-BC38-46B1-9A8F-BFE1D783A738}"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25498828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3715FC-BC38-46B1-9A8F-BFE1D783A738}"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29903828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3715FC-BC38-46B1-9A8F-BFE1D783A738}" type="datetimeFigureOut">
              <a:rPr lang="en-US" smtClean="0"/>
              <a:t>5/29/2018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26565011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2865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825625"/>
            <a:ext cx="38671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3715FC-BC38-46B1-9A8F-BFE1D783A738}" type="datetimeFigureOut">
              <a:rPr lang="en-US" smtClean="0"/>
              <a:t>5/29/2018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28166127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3715FC-BC38-46B1-9A8F-BFE1D783A738}" type="datetimeFigureOut">
              <a:rPr lang="en-US" smtClean="0"/>
              <a:t>5/29/2018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22601176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3715FC-BC38-46B1-9A8F-BFE1D783A738}" type="datetimeFigureOut">
              <a:rPr lang="en-US" smtClean="0"/>
              <a:t>5/29/2018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718519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3715FC-BC38-46B1-9A8F-BFE1D783A738}" type="datetimeFigureOut">
              <a:rPr lang="en-US" smtClean="0"/>
              <a:t>5/29/2018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B062E67-A850-4FD4-859B-611F642C1407}" type="slidenum">
              <a:rPr lang="en-US" smtClean="0"/>
              <a:t>‹#›</a:t>
            </a:fld>
            <a:endParaRPr lang="en-US"/>
          </a:p>
        </p:txBody>
      </p:sp>
    </p:spTree>
    <p:extLst>
      <p:ext uri="{BB962C8B-B14F-4D97-AF65-F5344CB8AC3E}">
        <p14:creationId xmlns:p14="http://schemas.microsoft.com/office/powerpoint/2010/main" val="401657641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0.xml"/><Relationship Id="rId3" Type="http://schemas.openxmlformats.org/officeDocument/2006/relationships/slideLayout" Target="../slideLayouts/slideLayout5.xml"/><Relationship Id="rId7" Type="http://schemas.openxmlformats.org/officeDocument/2006/relationships/slideLayout" Target="../slideLayouts/slideLayout9.xml"/><Relationship Id="rId12"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11" Type="http://schemas.openxmlformats.org/officeDocument/2006/relationships/slideLayout" Target="../slideLayouts/slideLayout13.xml"/><Relationship Id="rId5" Type="http://schemas.openxmlformats.org/officeDocument/2006/relationships/slideLayout" Target="../slideLayouts/slideLayout7.xml"/><Relationship Id="rId10" Type="http://schemas.openxmlformats.org/officeDocument/2006/relationships/slideLayout" Target="../slideLayouts/slideLayout12.xml"/><Relationship Id="rId4" Type="http://schemas.openxmlformats.org/officeDocument/2006/relationships/slideLayout" Target="../slideLayouts/slideLayout6.xml"/><Relationship Id="rId9"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816A9D-5622-9B4E-AB55-29E1F7654B89}" type="datetimeFigureOut">
              <a:rPr lang="en-US" smtClean="0"/>
              <a:t>5/29/2018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3BFCEF-B01F-1141-A3A5-7888DB8122A3}" type="slidenum">
              <a:rPr lang="en-US" smtClean="0"/>
              <a:t>‹#›</a:t>
            </a:fld>
            <a:endParaRPr lang="en-US"/>
          </a:p>
        </p:txBody>
      </p:sp>
    </p:spTree>
    <p:extLst>
      <p:ext uri="{BB962C8B-B14F-4D97-AF65-F5344CB8AC3E}">
        <p14:creationId xmlns:p14="http://schemas.microsoft.com/office/powerpoint/2010/main" val="1317221835"/>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3715FC-BC38-46B1-9A8F-BFE1D783A738}" type="datetimeFigureOut">
              <a:rPr lang="en-US" smtClean="0"/>
              <a:t>5/29/2018</a:t>
            </a:fld>
            <a:endParaRPr lang="en-US"/>
          </a:p>
        </p:txBody>
      </p:sp>
      <p:sp>
        <p:nvSpPr>
          <p:cNvPr id="5" name="Footer Placeholder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062E67-A850-4FD4-859B-611F642C1407}" type="slidenum">
              <a:rPr lang="en-US" smtClean="0"/>
              <a:t>‹#›</a:t>
            </a:fld>
            <a:endParaRPr lang="en-US"/>
          </a:p>
        </p:txBody>
      </p:sp>
    </p:spTree>
    <p:extLst>
      <p:ext uri="{BB962C8B-B14F-4D97-AF65-F5344CB8AC3E}">
        <p14:creationId xmlns:p14="http://schemas.microsoft.com/office/powerpoint/2010/main" val="3177972487"/>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Lst>
  <p:timing>
    <p:tnLst>
      <p:par>
        <p:cTn id="1" dur="indefinite" restart="never" nodeType="tmRoot"/>
      </p:par>
    </p:tnLst>
  </p:timing>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mailto:duquetn@psac-afpc.com" TargetMode="External"/><Relationship Id="rId2" Type="http://schemas.openxmlformats.org/officeDocument/2006/relationships/hyperlink" Target="mailto:paquina@psac-afpc.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owerpoint_Maste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066" y="0"/>
            <a:ext cx="9144000" cy="6858000"/>
          </a:xfrm>
          <a:prstGeom prst="rect">
            <a:avLst/>
          </a:prstGeom>
        </p:spPr>
      </p:pic>
      <p:sp>
        <p:nvSpPr>
          <p:cNvPr id="2" name="TextBox 1"/>
          <p:cNvSpPr txBox="1"/>
          <p:nvPr/>
        </p:nvSpPr>
        <p:spPr>
          <a:xfrm>
            <a:off x="-58189" y="1664063"/>
            <a:ext cx="9202189" cy="1200329"/>
          </a:xfrm>
          <a:prstGeom prst="rect">
            <a:avLst/>
          </a:prstGeom>
          <a:noFill/>
        </p:spPr>
        <p:txBody>
          <a:bodyPr wrap="square" rtlCol="0">
            <a:spAutoFit/>
          </a:bodyPr>
          <a:lstStyle/>
          <a:p>
            <a:pPr algn="ctr"/>
            <a:r>
              <a:rPr lang="fr-CA" sz="3600" b="1" dirty="0" smtClean="0">
                <a:solidFill>
                  <a:schemeClr val="bg1"/>
                </a:solidFill>
                <a:latin typeface="Arial" panose="020B0604020202020204" pitchFamily="34" charset="0"/>
                <a:cs typeface="Arial" panose="020B0604020202020204" pitchFamily="34" charset="0"/>
              </a:rPr>
              <a:t>Union of </a:t>
            </a:r>
            <a:r>
              <a:rPr lang="fr-CA" sz="3600" b="1" dirty="0" err="1" smtClean="0">
                <a:solidFill>
                  <a:schemeClr val="bg1"/>
                </a:solidFill>
                <a:latin typeface="Arial" panose="020B0604020202020204" pitchFamily="34" charset="0"/>
                <a:cs typeface="Arial" panose="020B0604020202020204" pitchFamily="34" charset="0"/>
              </a:rPr>
              <a:t>Safety</a:t>
            </a:r>
            <a:r>
              <a:rPr lang="fr-CA" sz="3600" b="1" dirty="0" smtClean="0">
                <a:solidFill>
                  <a:schemeClr val="bg1"/>
                </a:solidFill>
                <a:latin typeface="Arial" panose="020B0604020202020204" pitchFamily="34" charset="0"/>
                <a:cs typeface="Arial" panose="020B0604020202020204" pitchFamily="34" charset="0"/>
              </a:rPr>
              <a:t> and Justice </a:t>
            </a:r>
            <a:r>
              <a:rPr lang="fr-CA" sz="3600" b="1" dirty="0" err="1" smtClean="0">
                <a:solidFill>
                  <a:schemeClr val="bg1"/>
                </a:solidFill>
                <a:latin typeface="Arial" panose="020B0604020202020204" pitchFamily="34" charset="0"/>
                <a:cs typeface="Arial" panose="020B0604020202020204" pitchFamily="34" charset="0"/>
              </a:rPr>
              <a:t>Employees</a:t>
            </a:r>
            <a:endParaRPr lang="fr-CA" sz="3600" b="1" dirty="0" smtClean="0">
              <a:solidFill>
                <a:schemeClr val="bg1"/>
              </a:solidFill>
              <a:latin typeface="Arial" panose="020B0604020202020204" pitchFamily="34" charset="0"/>
              <a:cs typeface="Arial" panose="020B0604020202020204" pitchFamily="34" charset="0"/>
            </a:endParaRPr>
          </a:p>
          <a:p>
            <a:pPr algn="ctr"/>
            <a:r>
              <a:rPr lang="en-US" sz="3600" b="1" dirty="0" smtClean="0">
                <a:solidFill>
                  <a:schemeClr val="bg1"/>
                </a:solidFill>
                <a:latin typeface="Arial" panose="020B0604020202020204" pitchFamily="34" charset="0"/>
                <a:cs typeface="Arial" panose="020B0604020202020204" pitchFamily="34" charset="0"/>
              </a:rPr>
              <a:t>May 30</a:t>
            </a:r>
            <a:r>
              <a:rPr lang="en-US" sz="3600" b="1" baseline="30000" dirty="0" smtClean="0">
                <a:solidFill>
                  <a:schemeClr val="bg1"/>
                </a:solidFill>
                <a:latin typeface="Arial" panose="020B0604020202020204" pitchFamily="34" charset="0"/>
                <a:cs typeface="Arial" panose="020B0604020202020204" pitchFamily="34" charset="0"/>
              </a:rPr>
              <a:t>th</a:t>
            </a:r>
            <a:r>
              <a:rPr lang="en-US" sz="3600" b="1" dirty="0" smtClean="0">
                <a:solidFill>
                  <a:schemeClr val="bg1"/>
                </a:solidFill>
                <a:latin typeface="Arial" panose="020B0604020202020204" pitchFamily="34" charset="0"/>
                <a:cs typeface="Arial" panose="020B0604020202020204" pitchFamily="34" charset="0"/>
              </a:rPr>
              <a:t>, 2018</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096312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864525"/>
            <a:ext cx="7803472" cy="714894"/>
          </a:xfrm>
        </p:spPr>
        <p:txBody>
          <a:bodyPr>
            <a:normAutofit fontScale="90000"/>
          </a:bodyPr>
          <a:lstStyle/>
          <a:p>
            <a:r>
              <a:rPr lang="en-US" dirty="0" smtClean="0"/>
              <a:t/>
            </a:r>
            <a:br>
              <a:rPr lang="en-US" dirty="0" smtClean="0"/>
            </a:br>
            <a:r>
              <a:rPr lang="en-US" dirty="0" smtClean="0"/>
              <a:t>Mental </a:t>
            </a:r>
            <a:r>
              <a:rPr lang="en-US" dirty="0"/>
              <a:t>Health:</a:t>
            </a:r>
            <a:br>
              <a:rPr lang="en-US" dirty="0"/>
            </a:br>
            <a:endParaRPr lang="en-US" dirty="0"/>
          </a:p>
        </p:txBody>
      </p:sp>
      <p:sp>
        <p:nvSpPr>
          <p:cNvPr id="3" name="Content Placeholder 2"/>
          <p:cNvSpPr>
            <a:spLocks noGrp="1"/>
          </p:cNvSpPr>
          <p:nvPr>
            <p:ph idx="1"/>
          </p:nvPr>
        </p:nvSpPr>
        <p:spPr>
          <a:xfrm>
            <a:off x="648070" y="1579419"/>
            <a:ext cx="7803472" cy="4181301"/>
          </a:xfrm>
        </p:spPr>
        <p:txBody>
          <a:bodyPr>
            <a:normAutofit/>
          </a:bodyPr>
          <a:lstStyle/>
          <a:p>
            <a:r>
              <a:rPr lang="en-US" i="1" dirty="0" smtClean="0"/>
              <a:t>is </a:t>
            </a:r>
            <a:r>
              <a:rPr lang="en-US" i="1" dirty="0"/>
              <a:t>a state of well-being in which an individual realizes his or her own abilities, can cope with the normal stresses of life, can work productively and is able to make a contribution to his or her community. In this positive sense, mental health is the foundation for individual well-being and the effective functioning of a </a:t>
            </a:r>
            <a:r>
              <a:rPr lang="en-US" i="1" dirty="0" smtClean="0"/>
              <a:t>community.</a:t>
            </a:r>
            <a:endParaRPr lang="en-US" dirty="0"/>
          </a:p>
          <a:p>
            <a:endParaRPr lang="en-US" dirty="0"/>
          </a:p>
        </p:txBody>
      </p:sp>
      <p:sp>
        <p:nvSpPr>
          <p:cNvPr id="4" name="TextBox 3"/>
          <p:cNvSpPr txBox="1"/>
          <p:nvPr/>
        </p:nvSpPr>
        <p:spPr>
          <a:xfrm>
            <a:off x="5447211" y="5529887"/>
            <a:ext cx="3497624" cy="461665"/>
          </a:xfrm>
          <a:prstGeom prst="rect">
            <a:avLst/>
          </a:prstGeom>
          <a:noFill/>
        </p:spPr>
        <p:txBody>
          <a:bodyPr wrap="none" rtlCol="0">
            <a:spAutoFit/>
          </a:bodyPr>
          <a:lstStyle/>
          <a:p>
            <a:r>
              <a:rPr lang="en-US" sz="2400" dirty="0" smtClean="0"/>
              <a:t>World Health Organization</a:t>
            </a:r>
            <a:endParaRPr lang="en-US" sz="2400" dirty="0"/>
          </a:p>
        </p:txBody>
      </p:sp>
    </p:spTree>
    <p:extLst>
      <p:ext uri="{BB962C8B-B14F-4D97-AF65-F5344CB8AC3E}">
        <p14:creationId xmlns:p14="http://schemas.microsoft.com/office/powerpoint/2010/main" val="9748613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1048295"/>
            <a:ext cx="7803472" cy="780505"/>
          </a:xfrm>
        </p:spPr>
        <p:txBody>
          <a:bodyPr>
            <a:normAutofit/>
          </a:bodyPr>
          <a:lstStyle/>
          <a:p>
            <a:r>
              <a:rPr lang="en-US" sz="3200" dirty="0"/>
              <a:t>Mental </a:t>
            </a:r>
            <a:r>
              <a:rPr lang="en-US" sz="3200" dirty="0" smtClean="0"/>
              <a:t>Health </a:t>
            </a:r>
            <a:r>
              <a:rPr lang="en-US" sz="3200" dirty="0" smtClean="0"/>
              <a:t>Problem:</a:t>
            </a:r>
            <a:endParaRPr lang="en-US" sz="3200" dirty="0"/>
          </a:p>
        </p:txBody>
      </p:sp>
      <p:sp>
        <p:nvSpPr>
          <p:cNvPr id="3" name="Content Placeholder 2"/>
          <p:cNvSpPr>
            <a:spLocks noGrp="1"/>
          </p:cNvSpPr>
          <p:nvPr>
            <p:ph idx="1"/>
          </p:nvPr>
        </p:nvSpPr>
        <p:spPr>
          <a:xfrm>
            <a:off x="648070" y="1915064"/>
            <a:ext cx="7803472" cy="4211100"/>
          </a:xfrm>
        </p:spPr>
        <p:txBody>
          <a:bodyPr>
            <a:normAutofit fontScale="70000" lnSpcReduction="20000"/>
          </a:bodyPr>
          <a:lstStyle/>
          <a:p>
            <a:r>
              <a:rPr lang="en-US" sz="3400" i="1" dirty="0" smtClean="0"/>
              <a:t>is </a:t>
            </a:r>
            <a:r>
              <a:rPr lang="en-US" sz="3400" i="1" dirty="0"/>
              <a:t>a broader term that includes both mental disorders and symptoms of mental disorders which may not be severe enough to warrant the diagnosis of a mental disorder. </a:t>
            </a:r>
            <a:endParaRPr lang="en-US" sz="3400" i="1" dirty="0" smtClean="0"/>
          </a:p>
          <a:p>
            <a:endParaRPr lang="en-US" sz="3400" i="1" dirty="0"/>
          </a:p>
          <a:p>
            <a:r>
              <a:rPr lang="en-US" sz="3400" i="1" dirty="0" smtClean="0"/>
              <a:t>The </a:t>
            </a:r>
            <a:r>
              <a:rPr lang="en-US" sz="3400" i="1" dirty="0"/>
              <a:t>term mental health problems…represent the range of problems. Even a mental health problem can cause major changes in a person’s thinking, emotional state and behaviour, and can disrupt the person’s ability to work and carry on their usual personal relationships. It is important to recognize that with most mental health problems, the symptoms are not static and can improve or worsen over time.</a:t>
            </a:r>
          </a:p>
          <a:p>
            <a:pPr algn="r"/>
            <a:r>
              <a:rPr lang="en-US" sz="3400" dirty="0" smtClean="0"/>
              <a:t>Mental </a:t>
            </a:r>
            <a:r>
              <a:rPr lang="en-US" sz="3400" dirty="0"/>
              <a:t>Health First </a:t>
            </a:r>
            <a:r>
              <a:rPr lang="en-US" sz="3400" dirty="0" smtClean="0"/>
              <a:t>Aid Canada</a:t>
            </a:r>
            <a:endParaRPr lang="en-US" dirty="0"/>
          </a:p>
        </p:txBody>
      </p:sp>
    </p:spTree>
    <p:extLst>
      <p:ext uri="{BB962C8B-B14F-4D97-AF65-F5344CB8AC3E}">
        <p14:creationId xmlns:p14="http://schemas.microsoft.com/office/powerpoint/2010/main" val="24911836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340528" y="3140598"/>
            <a:ext cx="7803472" cy="3800213"/>
          </a:xfrm>
        </p:spPr>
        <p:txBody>
          <a:bodyPr/>
          <a:lstStyle/>
          <a:p>
            <a:endParaRPr lang="en-US" dirty="0"/>
          </a:p>
        </p:txBody>
      </p:sp>
      <p:pic>
        <p:nvPicPr>
          <p:cNvPr id="1026" name="Picture 1" descr="image00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845" y="819411"/>
            <a:ext cx="8439151" cy="593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048934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Stigma</a:t>
            </a:r>
            <a:endParaRPr lang="en-US" dirty="0"/>
          </a:p>
        </p:txBody>
      </p:sp>
      <p:sp>
        <p:nvSpPr>
          <p:cNvPr id="3" name="Content Placeholder 2"/>
          <p:cNvSpPr>
            <a:spLocks noGrp="1"/>
          </p:cNvSpPr>
          <p:nvPr>
            <p:ph idx="1"/>
          </p:nvPr>
        </p:nvSpPr>
        <p:spPr>
          <a:xfrm>
            <a:off x="648070" y="2113472"/>
            <a:ext cx="7803472" cy="4012691"/>
          </a:xfrm>
        </p:spPr>
        <p:txBody>
          <a:bodyPr/>
          <a:lstStyle/>
          <a:p>
            <a:r>
              <a:rPr lang="en-US" dirty="0"/>
              <a:t>There is stigma associated with mental health problems</a:t>
            </a:r>
          </a:p>
          <a:p>
            <a:endParaRPr lang="en-US" i="1" dirty="0" smtClean="0"/>
          </a:p>
          <a:p>
            <a:r>
              <a:rPr lang="en-US" i="1" dirty="0" smtClean="0"/>
              <a:t>Imagine </a:t>
            </a:r>
            <a:r>
              <a:rPr lang="en-US" i="1" dirty="0"/>
              <a:t>if we treated everyone like we treat people with mental illness.</a:t>
            </a:r>
          </a:p>
          <a:p>
            <a:endParaRPr lang="en-US" dirty="0"/>
          </a:p>
        </p:txBody>
      </p:sp>
    </p:spTree>
    <p:extLst>
      <p:ext uri="{BB962C8B-B14F-4D97-AF65-F5344CB8AC3E}">
        <p14:creationId xmlns:p14="http://schemas.microsoft.com/office/powerpoint/2010/main" val="387895063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648070" y="1048296"/>
            <a:ext cx="7803472" cy="435448"/>
          </a:xfrm>
        </p:spPr>
        <p:txBody>
          <a:bodyPr>
            <a:normAutofit fontScale="90000"/>
          </a:bodyPr>
          <a:lstStyle/>
          <a:p>
            <a:r>
              <a:rPr lang="en-US" b="1" dirty="0"/>
              <a:t>Struck Down</a:t>
            </a:r>
          </a:p>
        </p:txBody>
      </p:sp>
      <p:pic>
        <p:nvPicPr>
          <p:cNvPr id="7" name="Collision choquante">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330391" y="1771207"/>
            <a:ext cx="5730240" cy="4297680"/>
          </a:xfrm>
        </p:spPr>
      </p:pic>
    </p:spTree>
    <p:extLst>
      <p:ext uri="{BB962C8B-B14F-4D97-AF65-F5344CB8AC3E}">
        <p14:creationId xmlns:p14="http://schemas.microsoft.com/office/powerpoint/2010/main" val="105003436"/>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1048295"/>
            <a:ext cx="7803472" cy="745999"/>
          </a:xfrm>
        </p:spPr>
        <p:txBody>
          <a:bodyPr/>
          <a:lstStyle/>
          <a:p>
            <a:r>
              <a:rPr lang="en-US" dirty="0"/>
              <a:t>Stigma</a:t>
            </a:r>
          </a:p>
        </p:txBody>
      </p:sp>
      <p:sp>
        <p:nvSpPr>
          <p:cNvPr id="3" name="Content Placeholder 2"/>
          <p:cNvSpPr>
            <a:spLocks noGrp="1"/>
          </p:cNvSpPr>
          <p:nvPr>
            <p:ph idx="1"/>
          </p:nvPr>
        </p:nvSpPr>
        <p:spPr>
          <a:xfrm>
            <a:off x="648070" y="1923692"/>
            <a:ext cx="7803472" cy="4202472"/>
          </a:xfrm>
        </p:spPr>
        <p:txBody>
          <a:bodyPr>
            <a:normAutofit/>
          </a:bodyPr>
          <a:lstStyle/>
          <a:p>
            <a:pPr marL="342900" indent="-342900">
              <a:lnSpc>
                <a:spcPct val="90000"/>
              </a:lnSpc>
              <a:buFont typeface="Arial" panose="020B0604020202020204" pitchFamily="34" charset="0"/>
              <a:buChar char="•"/>
              <a:defRPr/>
            </a:pPr>
            <a:r>
              <a:rPr lang="en-US" altLang="en-US" dirty="0"/>
              <a:t>Stigma can be translated into </a:t>
            </a:r>
            <a:r>
              <a:rPr lang="en-US" altLang="en-US" dirty="0" smtClean="0"/>
              <a:t>discrimination.</a:t>
            </a:r>
          </a:p>
          <a:p>
            <a:pPr>
              <a:lnSpc>
                <a:spcPct val="90000"/>
              </a:lnSpc>
              <a:defRPr/>
            </a:pPr>
            <a:endParaRPr lang="en-US" altLang="en-US" sz="1200" dirty="0"/>
          </a:p>
          <a:p>
            <a:pPr marL="342900" indent="-342900">
              <a:lnSpc>
                <a:spcPct val="90000"/>
              </a:lnSpc>
              <a:buFont typeface="Arial" panose="020B0604020202020204" pitchFamily="34" charset="0"/>
              <a:buChar char="•"/>
              <a:defRPr/>
            </a:pPr>
            <a:r>
              <a:rPr lang="en-US" altLang="en-US" dirty="0"/>
              <a:t>Often </a:t>
            </a:r>
            <a:r>
              <a:rPr lang="en-US" altLang="en-US" dirty="0" smtClean="0"/>
              <a:t>stigma </a:t>
            </a:r>
            <a:r>
              <a:rPr lang="en-US" altLang="en-US" dirty="0"/>
              <a:t>is what keeps people from seeking </a:t>
            </a:r>
            <a:r>
              <a:rPr lang="en-US" altLang="en-US" dirty="0" smtClean="0"/>
              <a:t>treatment.</a:t>
            </a:r>
          </a:p>
          <a:p>
            <a:pPr marL="342900" indent="-342900">
              <a:lnSpc>
                <a:spcPct val="90000"/>
              </a:lnSpc>
              <a:buFont typeface="Arial" panose="020B0604020202020204" pitchFamily="34" charset="0"/>
              <a:buChar char="•"/>
              <a:defRPr/>
            </a:pPr>
            <a:endParaRPr lang="en-US" altLang="en-US" sz="1200" dirty="0" smtClean="0"/>
          </a:p>
          <a:p>
            <a:pPr marL="342900" indent="-342900">
              <a:lnSpc>
                <a:spcPct val="90000"/>
              </a:lnSpc>
              <a:buFont typeface="Arial" panose="020B0604020202020204" pitchFamily="34" charset="0"/>
              <a:buChar char="•"/>
              <a:defRPr/>
            </a:pPr>
            <a:r>
              <a:rPr lang="en-US" altLang="en-US" dirty="0" smtClean="0"/>
              <a:t>Some have described stigma </a:t>
            </a:r>
            <a:r>
              <a:rPr lang="en-US" altLang="en-US" dirty="0"/>
              <a:t>and discrimination </a:t>
            </a:r>
            <a:r>
              <a:rPr lang="en-US" altLang="en-US" dirty="0" smtClean="0"/>
              <a:t>as more </a:t>
            </a:r>
            <a:r>
              <a:rPr lang="en-US" altLang="en-US" dirty="0"/>
              <a:t>debilitating then the </a:t>
            </a:r>
            <a:r>
              <a:rPr lang="en-US" altLang="en-US" dirty="0" smtClean="0"/>
              <a:t>illness itself.</a:t>
            </a:r>
          </a:p>
          <a:p>
            <a:pPr>
              <a:lnSpc>
                <a:spcPct val="90000"/>
              </a:lnSpc>
              <a:defRPr/>
            </a:pPr>
            <a:endParaRPr lang="en-US" altLang="en-US" sz="2400" dirty="0"/>
          </a:p>
        </p:txBody>
      </p:sp>
    </p:spTree>
    <p:extLst>
      <p:ext uri="{BB962C8B-B14F-4D97-AF65-F5344CB8AC3E}">
        <p14:creationId xmlns:p14="http://schemas.microsoft.com/office/powerpoint/2010/main" val="28401533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Stigma: Table Discussion</a:t>
            </a:r>
            <a:endParaRPr lang="en-US" dirty="0"/>
          </a:p>
        </p:txBody>
      </p:sp>
      <p:sp>
        <p:nvSpPr>
          <p:cNvPr id="3" name="Content Placeholder 2"/>
          <p:cNvSpPr>
            <a:spLocks noGrp="1"/>
          </p:cNvSpPr>
          <p:nvPr>
            <p:ph idx="1"/>
          </p:nvPr>
        </p:nvSpPr>
        <p:spPr>
          <a:xfrm>
            <a:off x="648070" y="2325950"/>
            <a:ext cx="7803472" cy="3310575"/>
          </a:xfrm>
        </p:spPr>
        <p:txBody>
          <a:bodyPr>
            <a:normAutofit fontScale="92500" lnSpcReduction="10000"/>
          </a:bodyPr>
          <a:lstStyle/>
          <a:p>
            <a:pPr marL="514350" indent="-514350">
              <a:buFont typeface="+mj-lt"/>
              <a:buAutoNum type="arabicPeriod"/>
            </a:pPr>
            <a:r>
              <a:rPr lang="en-US" dirty="0" smtClean="0"/>
              <a:t>How does this match your experience in the ways you have heard people with mental health problems described?</a:t>
            </a:r>
          </a:p>
          <a:p>
            <a:pPr marL="514350" indent="-514350">
              <a:buFont typeface="+mj-lt"/>
              <a:buAutoNum type="arabicPeriod"/>
            </a:pPr>
            <a:endParaRPr lang="en-US" dirty="0" smtClean="0"/>
          </a:p>
          <a:p>
            <a:pPr marL="514350" indent="-514350">
              <a:buFont typeface="+mj-lt"/>
              <a:buAutoNum type="arabicPeriod"/>
            </a:pPr>
            <a:r>
              <a:rPr lang="en-US" dirty="0" smtClean="0"/>
              <a:t>What does this video tell you about different ways society views physical injuries and mental injuries?</a:t>
            </a:r>
            <a:endParaRPr lang="en-US" dirty="0"/>
          </a:p>
        </p:txBody>
      </p:sp>
    </p:spTree>
    <p:extLst>
      <p:ext uri="{BB962C8B-B14F-4D97-AF65-F5344CB8AC3E}">
        <p14:creationId xmlns:p14="http://schemas.microsoft.com/office/powerpoint/2010/main" val="10505015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6">
                    <a:lumMod val="75000"/>
                  </a:schemeClr>
                </a:solidFill>
              </a:rPr>
              <a:t>Psychological Health and Safety</a:t>
            </a:r>
            <a:r>
              <a:rPr lang="en-US" dirty="0" smtClean="0">
                <a:solidFill>
                  <a:schemeClr val="accent6">
                    <a:lumMod val="75000"/>
                  </a:schemeClr>
                </a:solidFill>
              </a:rPr>
              <a:t>:</a:t>
            </a:r>
            <a:r>
              <a:rPr lang="en-US" dirty="0"/>
              <a:t/>
            </a:r>
            <a:br>
              <a:rPr lang="en-US" dirty="0"/>
            </a:br>
            <a:endParaRPr lang="en-US" dirty="0"/>
          </a:p>
        </p:txBody>
      </p:sp>
      <p:sp>
        <p:nvSpPr>
          <p:cNvPr id="3" name="Content Placeholder 2"/>
          <p:cNvSpPr>
            <a:spLocks noGrp="1"/>
          </p:cNvSpPr>
          <p:nvPr>
            <p:ph idx="1"/>
          </p:nvPr>
        </p:nvSpPr>
        <p:spPr>
          <a:xfrm>
            <a:off x="870265" y="1911210"/>
            <a:ext cx="7803472" cy="4156364"/>
          </a:xfrm>
        </p:spPr>
        <p:txBody>
          <a:bodyPr>
            <a:normAutofit/>
          </a:bodyPr>
          <a:lstStyle/>
          <a:p>
            <a:r>
              <a:rPr lang="en-US" i="1" dirty="0" smtClean="0"/>
              <a:t>is </a:t>
            </a:r>
            <a:r>
              <a:rPr lang="en-US" i="1" dirty="0"/>
              <a:t>about safeguarding the psychological health of employees. A psychologically healthy and safe workplace is one that promotes employees’ psychological well-being and actively works to prevent harm to employee psychological health due to negligent, reckless or intentional acts. </a:t>
            </a:r>
            <a:endParaRPr lang="en-US" dirty="0"/>
          </a:p>
        </p:txBody>
      </p:sp>
      <p:sp>
        <p:nvSpPr>
          <p:cNvPr id="4" name="TextBox 3"/>
          <p:cNvSpPr txBox="1"/>
          <p:nvPr/>
        </p:nvSpPr>
        <p:spPr>
          <a:xfrm>
            <a:off x="5499463" y="5652833"/>
            <a:ext cx="3174274" cy="461665"/>
          </a:xfrm>
          <a:prstGeom prst="rect">
            <a:avLst/>
          </a:prstGeom>
          <a:noFill/>
        </p:spPr>
        <p:txBody>
          <a:bodyPr wrap="square" rtlCol="0">
            <a:spAutoFit/>
          </a:bodyPr>
          <a:lstStyle/>
          <a:p>
            <a:r>
              <a:rPr lang="en-US" sz="2400" dirty="0" smtClean="0"/>
              <a:t>Guarding </a:t>
            </a:r>
            <a:r>
              <a:rPr lang="en-US" sz="2400" dirty="0" err="1" smtClean="0"/>
              <a:t>Minds@Work</a:t>
            </a:r>
            <a:endParaRPr lang="en-US" sz="2400" dirty="0"/>
          </a:p>
        </p:txBody>
      </p:sp>
    </p:spTree>
    <p:extLst>
      <p:ext uri="{BB962C8B-B14F-4D97-AF65-F5344CB8AC3E}">
        <p14:creationId xmlns:p14="http://schemas.microsoft.com/office/powerpoint/2010/main" val="168810366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accent6">
                    <a:lumMod val="75000"/>
                  </a:schemeClr>
                </a:solidFill>
              </a:rPr>
              <a:t>Psychological Health and Safety</a:t>
            </a:r>
            <a:r>
              <a:rPr lang="en-US" dirty="0" smtClean="0">
                <a:solidFill>
                  <a:schemeClr val="accent6">
                    <a:lumMod val="75000"/>
                  </a:schemeClr>
                </a:solidFill>
              </a:rPr>
              <a:t>: Table Discussion</a:t>
            </a:r>
            <a:endParaRPr lang="en-US" dirty="0"/>
          </a:p>
        </p:txBody>
      </p:sp>
      <p:sp>
        <p:nvSpPr>
          <p:cNvPr id="3" name="Content Placeholder 2"/>
          <p:cNvSpPr>
            <a:spLocks noGrp="1"/>
          </p:cNvSpPr>
          <p:nvPr>
            <p:ph idx="1"/>
          </p:nvPr>
        </p:nvSpPr>
        <p:spPr>
          <a:xfrm>
            <a:off x="648070" y="2620370"/>
            <a:ext cx="7803472" cy="3505793"/>
          </a:xfrm>
        </p:spPr>
        <p:txBody>
          <a:bodyPr>
            <a:normAutofit/>
          </a:bodyPr>
          <a:lstStyle/>
          <a:p>
            <a:r>
              <a:rPr lang="en-US" sz="4000" dirty="0" smtClean="0"/>
              <a:t>What would a psychologically healthy and safe workplace look like?</a:t>
            </a:r>
            <a:endParaRPr lang="en-US" sz="4000" dirty="0"/>
          </a:p>
        </p:txBody>
      </p:sp>
    </p:spTree>
    <p:extLst>
      <p:ext uri="{BB962C8B-B14F-4D97-AF65-F5344CB8AC3E}">
        <p14:creationId xmlns:p14="http://schemas.microsoft.com/office/powerpoint/2010/main" val="344696276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1048295"/>
            <a:ext cx="7803472" cy="944407"/>
          </a:xfrm>
        </p:spPr>
        <p:txBody>
          <a:bodyPr>
            <a:normAutofit fontScale="90000"/>
          </a:bodyPr>
          <a:lstStyle/>
          <a:p>
            <a:r>
              <a:rPr lang="en-US" dirty="0">
                <a:solidFill>
                  <a:schemeClr val="accent6">
                    <a:lumMod val="75000"/>
                  </a:schemeClr>
                </a:solidFill>
              </a:rPr>
              <a:t>Psychological Health and Safety:</a:t>
            </a:r>
            <a:r>
              <a:rPr lang="en-US" dirty="0"/>
              <a:t/>
            </a:r>
            <a:br>
              <a:rPr lang="en-US" dirty="0"/>
            </a:br>
            <a:endParaRPr lang="en-US" dirty="0"/>
          </a:p>
        </p:txBody>
      </p:sp>
      <p:sp>
        <p:nvSpPr>
          <p:cNvPr id="3" name="Content Placeholder 2"/>
          <p:cNvSpPr>
            <a:spLocks noGrp="1"/>
          </p:cNvSpPr>
          <p:nvPr>
            <p:ph idx="1"/>
          </p:nvPr>
        </p:nvSpPr>
        <p:spPr>
          <a:xfrm>
            <a:off x="648070" y="1785668"/>
            <a:ext cx="7803472" cy="4468483"/>
          </a:xfrm>
        </p:spPr>
        <p:txBody>
          <a:bodyPr>
            <a:normAutofit fontScale="70000" lnSpcReduction="20000"/>
          </a:bodyPr>
          <a:lstStyle/>
          <a:p>
            <a:pPr marL="457200" lvl="0" indent="-457200">
              <a:buFont typeface="Arial" panose="020B0604020202020204" pitchFamily="34" charset="0"/>
              <a:buChar char="•"/>
            </a:pPr>
            <a:r>
              <a:rPr lang="en-US" dirty="0"/>
              <a:t>Welcoming environment </a:t>
            </a:r>
          </a:p>
          <a:p>
            <a:pPr marL="457200" lvl="0" indent="-457200">
              <a:buFont typeface="Arial" panose="020B0604020202020204" pitchFamily="34" charset="0"/>
              <a:buChar char="•"/>
            </a:pPr>
            <a:r>
              <a:rPr lang="en-US" dirty="0"/>
              <a:t>Employees are interacting with one another </a:t>
            </a:r>
          </a:p>
          <a:p>
            <a:pPr marL="457200" lvl="0" indent="-457200">
              <a:buFont typeface="Arial" panose="020B0604020202020204" pitchFamily="34" charset="0"/>
              <a:buChar char="•"/>
            </a:pPr>
            <a:r>
              <a:rPr lang="en-US" dirty="0"/>
              <a:t>There is smiling and laughter</a:t>
            </a:r>
          </a:p>
          <a:p>
            <a:pPr marL="457200" lvl="0" indent="-457200">
              <a:buFont typeface="Arial" panose="020B0604020202020204" pitchFamily="34" charset="0"/>
              <a:buChar char="•"/>
            </a:pPr>
            <a:r>
              <a:rPr lang="en-US" dirty="0"/>
              <a:t>Employees socialize at lunch and share events together (i.e. birthdays)</a:t>
            </a:r>
          </a:p>
          <a:p>
            <a:pPr marL="457200" lvl="0" indent="-457200">
              <a:buFont typeface="Arial" panose="020B0604020202020204" pitchFamily="34" charset="0"/>
              <a:buChar char="•"/>
            </a:pPr>
            <a:r>
              <a:rPr lang="en-US" dirty="0"/>
              <a:t>Employees are engaged in their work and moral is good</a:t>
            </a:r>
          </a:p>
          <a:p>
            <a:pPr marL="457200" lvl="0" indent="-457200">
              <a:buFont typeface="Arial" panose="020B0604020202020204" pitchFamily="34" charset="0"/>
              <a:buChar char="•"/>
            </a:pPr>
            <a:r>
              <a:rPr lang="en-US" dirty="0"/>
              <a:t>Communication is open and conflict is resolved productively </a:t>
            </a:r>
          </a:p>
          <a:p>
            <a:pPr marL="457200" lvl="0" indent="-457200">
              <a:buFont typeface="Arial" panose="020B0604020202020204" pitchFamily="34" charset="0"/>
              <a:buChar char="•"/>
            </a:pPr>
            <a:r>
              <a:rPr lang="en-US" dirty="0"/>
              <a:t>There is equality and respect</a:t>
            </a:r>
          </a:p>
          <a:p>
            <a:pPr marL="457200" lvl="0" indent="-457200">
              <a:buFont typeface="Arial" panose="020B0604020202020204" pitchFamily="34" charset="0"/>
              <a:buChar char="•"/>
            </a:pPr>
            <a:r>
              <a:rPr lang="en-US" dirty="0"/>
              <a:t>There is mutual support and the environment is non-competitive</a:t>
            </a:r>
          </a:p>
          <a:p>
            <a:pPr marL="457200" lvl="0" indent="-457200">
              <a:buFont typeface="Arial" panose="020B0604020202020204" pitchFamily="34" charset="0"/>
              <a:buChar char="•"/>
            </a:pPr>
            <a:r>
              <a:rPr lang="en-US" dirty="0"/>
              <a:t>The organization has a clear mission statement and the employees are committed to it</a:t>
            </a:r>
          </a:p>
          <a:p>
            <a:endParaRPr lang="en-US" dirty="0"/>
          </a:p>
        </p:txBody>
      </p:sp>
    </p:spTree>
    <p:extLst>
      <p:ext uri="{BB962C8B-B14F-4D97-AF65-F5344CB8AC3E}">
        <p14:creationId xmlns:p14="http://schemas.microsoft.com/office/powerpoint/2010/main" val="370898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grpId="0" nodeType="clickEffect">
                                  <p:stCondLst>
                                    <p:cond delay="0"/>
                                  </p:stCondLst>
                                  <p:childTnLst>
                                    <p:set>
                                      <p:cBhvr>
                                        <p:cTn id="70" dur="1" fill="hold">
                                          <p:stCondLst>
                                            <p:cond delay="0"/>
                                          </p:stCondLst>
                                        </p:cTn>
                                        <p:tgtEl>
                                          <p:spTgt spid="3">
                                            <p:txEl>
                                              <p:pRg st="8" end="8"/>
                                            </p:txEl>
                                          </p:spTgt>
                                        </p:tgtEl>
                                        <p:attrNameLst>
                                          <p:attrName>style.visibility</p:attrName>
                                        </p:attrNameLst>
                                      </p:cBhvr>
                                      <p:to>
                                        <p:strVal val="visible"/>
                                      </p:to>
                                    </p:set>
                                    <p:anim calcmode="lin" valueType="num">
                                      <p:cBhvr>
                                        <p:cTn id="71"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72"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73"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74"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5761" y="787037"/>
            <a:ext cx="7324624" cy="899377"/>
          </a:xfrm>
        </p:spPr>
        <p:txBody>
          <a:bodyPr>
            <a:normAutofit/>
          </a:bodyPr>
          <a:lstStyle/>
          <a:p>
            <a:r>
              <a:rPr lang="en-US" dirty="0" smtClean="0"/>
              <a:t>The Joint Learning Program</a:t>
            </a:r>
            <a:endParaRPr lang="en-US" dirty="0"/>
          </a:p>
        </p:txBody>
      </p:sp>
      <p:sp>
        <p:nvSpPr>
          <p:cNvPr id="3" name="Content Placeholder 2"/>
          <p:cNvSpPr>
            <a:spLocks noGrp="1"/>
          </p:cNvSpPr>
          <p:nvPr>
            <p:ph idx="1"/>
          </p:nvPr>
        </p:nvSpPr>
        <p:spPr>
          <a:xfrm>
            <a:off x="365761" y="1673353"/>
            <a:ext cx="7916090" cy="4859382"/>
          </a:xfrm>
        </p:spPr>
        <p:txBody>
          <a:bodyPr>
            <a:normAutofit/>
          </a:bodyPr>
          <a:lstStyle/>
          <a:p>
            <a:r>
              <a:rPr lang="en-US" sz="2400" b="1" dirty="0"/>
              <a:t>Mission:</a:t>
            </a:r>
            <a:r>
              <a:rPr lang="en-US" sz="2400" dirty="0"/>
              <a:t> To improve workplace relations and deepen understanding of the roles of the union and the </a:t>
            </a:r>
            <a:r>
              <a:rPr lang="en-US" sz="2400" dirty="0" smtClean="0"/>
              <a:t>employer.</a:t>
            </a:r>
          </a:p>
          <a:p>
            <a:pPr algn="just"/>
            <a:endParaRPr lang="en-US" sz="1600" dirty="0"/>
          </a:p>
          <a:p>
            <a:r>
              <a:rPr lang="en-US" sz="2400" dirty="0"/>
              <a:t>Offer Learning activities </a:t>
            </a:r>
            <a:r>
              <a:rPr lang="en-US" sz="2400" dirty="0" smtClean="0"/>
              <a:t>(workshops</a:t>
            </a:r>
            <a:r>
              <a:rPr lang="en-US" sz="2400" dirty="0"/>
              <a:t>) on </a:t>
            </a:r>
            <a:r>
              <a:rPr lang="en-US" sz="2400" b="1" dirty="0" smtClean="0"/>
              <a:t>seven </a:t>
            </a:r>
            <a:r>
              <a:rPr lang="en-US" sz="2400" b="1" dirty="0"/>
              <a:t>topics</a:t>
            </a:r>
            <a:r>
              <a:rPr lang="en-US" sz="2400" dirty="0"/>
              <a:t>: </a:t>
            </a:r>
            <a:endParaRPr lang="en-US" sz="2400" dirty="0" smtClean="0"/>
          </a:p>
          <a:p>
            <a:pPr marL="342900" indent="-342900">
              <a:buFont typeface="Arial" panose="020B0604020202020204" pitchFamily="34" charset="0"/>
              <a:buChar char="•"/>
            </a:pPr>
            <a:r>
              <a:rPr lang="en-US" sz="2400" dirty="0" smtClean="0"/>
              <a:t>Creating </a:t>
            </a:r>
            <a:r>
              <a:rPr lang="en-US" sz="2400" dirty="0"/>
              <a:t>a Harassment-Free </a:t>
            </a:r>
            <a:r>
              <a:rPr lang="en-US" sz="2400" dirty="0" smtClean="0"/>
              <a:t>Workplace</a:t>
            </a:r>
          </a:p>
          <a:p>
            <a:pPr marL="342900" indent="-342900">
              <a:buFont typeface="Arial" panose="020B0604020202020204" pitchFamily="34" charset="0"/>
              <a:buChar char="•"/>
            </a:pPr>
            <a:r>
              <a:rPr lang="en-US" sz="2400" dirty="0" smtClean="0"/>
              <a:t>Employment Equity</a:t>
            </a:r>
          </a:p>
          <a:p>
            <a:pPr marL="342900" indent="-342900">
              <a:buFont typeface="Arial" panose="020B0604020202020204" pitchFamily="34" charset="0"/>
              <a:buChar char="•"/>
            </a:pPr>
            <a:r>
              <a:rPr lang="en-US" sz="2400" dirty="0" smtClean="0"/>
              <a:t>Duty </a:t>
            </a:r>
            <a:r>
              <a:rPr lang="en-US" sz="2400" dirty="0"/>
              <a:t>to </a:t>
            </a:r>
            <a:r>
              <a:rPr lang="en-US" sz="2400" dirty="0" smtClean="0"/>
              <a:t>Accommodate</a:t>
            </a:r>
          </a:p>
          <a:p>
            <a:pPr marL="342900" indent="-342900">
              <a:buFont typeface="Arial" panose="020B0604020202020204" pitchFamily="34" charset="0"/>
              <a:buChar char="•"/>
            </a:pPr>
            <a:r>
              <a:rPr lang="en-US" sz="2400" dirty="0" smtClean="0"/>
              <a:t>Mental </a:t>
            </a:r>
            <a:r>
              <a:rPr lang="en-US" sz="2400" dirty="0"/>
              <a:t>Health in the </a:t>
            </a:r>
            <a:r>
              <a:rPr lang="en-US" sz="2400" dirty="0" smtClean="0"/>
              <a:t>Workplace</a:t>
            </a:r>
          </a:p>
          <a:p>
            <a:pPr marL="342900" indent="-342900">
              <a:buFont typeface="Arial" panose="020B0604020202020204" pitchFamily="34" charset="0"/>
              <a:buChar char="•"/>
            </a:pPr>
            <a:r>
              <a:rPr lang="en-US" sz="2400" dirty="0" err="1" smtClean="0"/>
              <a:t>Labour</a:t>
            </a:r>
            <a:r>
              <a:rPr lang="en-US" sz="2400" dirty="0" smtClean="0"/>
              <a:t>-Management Consultation</a:t>
            </a:r>
          </a:p>
          <a:p>
            <a:pPr marL="342900" indent="-342900">
              <a:buFont typeface="Arial" panose="020B0604020202020204" pitchFamily="34" charset="0"/>
              <a:buChar char="•"/>
            </a:pPr>
            <a:r>
              <a:rPr lang="en-US" sz="2400" dirty="0" smtClean="0"/>
              <a:t>Respecting Differences/Anti-Discrimination</a:t>
            </a:r>
          </a:p>
          <a:p>
            <a:pPr marL="342900" indent="-342900">
              <a:buFont typeface="Arial" panose="020B0604020202020204" pitchFamily="34" charset="0"/>
              <a:buChar char="•"/>
            </a:pPr>
            <a:r>
              <a:rPr lang="en-US" sz="2400" dirty="0" smtClean="0"/>
              <a:t>Understanding </a:t>
            </a:r>
            <a:r>
              <a:rPr lang="en-US" sz="2400" dirty="0"/>
              <a:t>the Collective </a:t>
            </a:r>
            <a:r>
              <a:rPr lang="en-US" sz="2400" dirty="0" smtClean="0"/>
              <a:t>Agreement</a:t>
            </a:r>
            <a:endParaRPr lang="en-US" sz="2400" dirty="0"/>
          </a:p>
        </p:txBody>
      </p:sp>
    </p:spTree>
    <p:extLst>
      <p:ext uri="{BB962C8B-B14F-4D97-AF65-F5344CB8AC3E}">
        <p14:creationId xmlns:p14="http://schemas.microsoft.com/office/powerpoint/2010/main" val="62163957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1048295"/>
            <a:ext cx="7803472" cy="953033"/>
          </a:xfrm>
        </p:spPr>
        <p:txBody>
          <a:bodyPr>
            <a:normAutofit/>
          </a:bodyPr>
          <a:lstStyle/>
          <a:p>
            <a:r>
              <a:rPr lang="en-US" sz="3200" dirty="0">
                <a:solidFill>
                  <a:schemeClr val="accent6">
                    <a:lumMod val="75000"/>
                  </a:schemeClr>
                </a:solidFill>
              </a:rPr>
              <a:t>Psychological Health and Safety:</a:t>
            </a:r>
            <a:endParaRPr lang="en-US" sz="3200" dirty="0"/>
          </a:p>
        </p:txBody>
      </p:sp>
      <p:sp>
        <p:nvSpPr>
          <p:cNvPr id="3" name="Content Placeholder 2"/>
          <p:cNvSpPr>
            <a:spLocks noGrp="1"/>
          </p:cNvSpPr>
          <p:nvPr>
            <p:ph idx="1"/>
          </p:nvPr>
        </p:nvSpPr>
        <p:spPr>
          <a:xfrm>
            <a:off x="648070" y="2426439"/>
            <a:ext cx="7803472" cy="1798090"/>
          </a:xfrm>
        </p:spPr>
        <p:txBody>
          <a:bodyPr/>
          <a:lstStyle/>
          <a:p>
            <a:r>
              <a:rPr lang="en-US" dirty="0" smtClean="0"/>
              <a:t>Sounds great…..but how do we achieve this?</a:t>
            </a:r>
          </a:p>
          <a:p>
            <a:endParaRPr lang="en-US" dirty="0"/>
          </a:p>
          <a:p>
            <a:endParaRPr lang="en-US" dirty="0"/>
          </a:p>
        </p:txBody>
      </p:sp>
    </p:spTree>
    <p:extLst>
      <p:ext uri="{BB962C8B-B14F-4D97-AF65-F5344CB8AC3E}">
        <p14:creationId xmlns:p14="http://schemas.microsoft.com/office/powerpoint/2010/main" val="414522169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1048295"/>
            <a:ext cx="7803472" cy="1472836"/>
          </a:xfrm>
        </p:spPr>
        <p:txBody>
          <a:bodyPr>
            <a:normAutofit fontScale="90000"/>
          </a:bodyPr>
          <a:lstStyle/>
          <a:p>
            <a:r>
              <a:rPr lang="en-US" dirty="0"/>
              <a:t>National Standard of Canada for Psychological Health and Safety in the Workplace</a:t>
            </a:r>
          </a:p>
        </p:txBody>
      </p:sp>
      <p:sp>
        <p:nvSpPr>
          <p:cNvPr id="3" name="Content Placeholder 2"/>
          <p:cNvSpPr>
            <a:spLocks noGrp="1"/>
          </p:cNvSpPr>
          <p:nvPr>
            <p:ph idx="1"/>
          </p:nvPr>
        </p:nvSpPr>
        <p:spPr>
          <a:xfrm>
            <a:off x="648070" y="2690949"/>
            <a:ext cx="7803472" cy="3435214"/>
          </a:xfrm>
        </p:spPr>
        <p:txBody>
          <a:bodyPr>
            <a:normAutofit fontScale="92500" lnSpcReduction="10000"/>
          </a:bodyPr>
          <a:lstStyle/>
          <a:p>
            <a:pPr marL="457200" indent="-457200">
              <a:buFont typeface="Arial" panose="020B0604020202020204" pitchFamily="34" charset="0"/>
              <a:buChar char="•"/>
            </a:pPr>
            <a:r>
              <a:rPr lang="en-US" dirty="0" smtClean="0"/>
              <a:t>Developed by the </a:t>
            </a:r>
            <a:r>
              <a:rPr lang="en-US" i="1" dirty="0" smtClean="0"/>
              <a:t>Canadian </a:t>
            </a:r>
            <a:r>
              <a:rPr lang="en-US" i="1" dirty="0"/>
              <a:t>Standards </a:t>
            </a:r>
            <a:r>
              <a:rPr lang="en-US" i="1" dirty="0" smtClean="0"/>
              <a:t>Association </a:t>
            </a:r>
            <a:r>
              <a:rPr lang="en-US" dirty="0" smtClean="0"/>
              <a:t>and </a:t>
            </a:r>
            <a:r>
              <a:rPr lang="en-US" dirty="0"/>
              <a:t>the </a:t>
            </a:r>
            <a:r>
              <a:rPr lang="en-US" i="1" dirty="0"/>
              <a:t>Bureau de </a:t>
            </a:r>
            <a:r>
              <a:rPr lang="en-US" i="1" dirty="0" err="1"/>
              <a:t>normalisation</a:t>
            </a:r>
            <a:r>
              <a:rPr lang="en-US" i="1" dirty="0"/>
              <a:t> </a:t>
            </a:r>
            <a:r>
              <a:rPr lang="en-US" i="1" dirty="0" smtClean="0"/>
              <a:t>du Québec</a:t>
            </a:r>
          </a:p>
          <a:p>
            <a:pPr marL="457200" indent="-457200">
              <a:buFont typeface="Arial" panose="020B0604020202020204" pitchFamily="34" charset="0"/>
              <a:buChar char="•"/>
            </a:pPr>
            <a:r>
              <a:rPr lang="en-US" dirty="0" smtClean="0"/>
              <a:t>The Standard was launched in January 2013 </a:t>
            </a:r>
          </a:p>
          <a:p>
            <a:pPr marL="457200" indent="-457200">
              <a:buFont typeface="Arial" panose="020B0604020202020204" pitchFamily="34" charset="0"/>
              <a:buChar char="•"/>
            </a:pPr>
            <a:r>
              <a:rPr lang="en-US" dirty="0" smtClean="0"/>
              <a:t>Voluntary </a:t>
            </a:r>
            <a:r>
              <a:rPr lang="en-US" dirty="0"/>
              <a:t>and </a:t>
            </a:r>
            <a:r>
              <a:rPr lang="en-US" dirty="0" smtClean="0"/>
              <a:t>intended </a:t>
            </a:r>
            <a:r>
              <a:rPr lang="en-US" dirty="0"/>
              <a:t>to help promote mental health in the workplace and to prevent harm for all </a:t>
            </a:r>
            <a:r>
              <a:rPr lang="en-US" dirty="0" smtClean="0"/>
              <a:t>employees</a:t>
            </a:r>
          </a:p>
        </p:txBody>
      </p:sp>
    </p:spTree>
    <p:extLst>
      <p:ext uri="{BB962C8B-B14F-4D97-AF65-F5344CB8AC3E}">
        <p14:creationId xmlns:p14="http://schemas.microsoft.com/office/powerpoint/2010/main" val="37627044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8550" y="1056020"/>
            <a:ext cx="8099098" cy="1542179"/>
          </a:xfrm>
        </p:spPr>
        <p:txBody>
          <a:bodyPr>
            <a:normAutofit fontScale="90000"/>
          </a:bodyPr>
          <a:lstStyle/>
          <a:p>
            <a:r>
              <a:rPr lang="en-US" dirty="0" smtClean="0"/>
              <a:t>13 Workplace Factors for a Psychologically Healthy and Safe Workplace</a:t>
            </a:r>
            <a:br>
              <a:rPr lang="en-US" dirty="0" smtClean="0"/>
            </a:br>
            <a:endParaRPr lang="en-US" dirty="0"/>
          </a:p>
        </p:txBody>
      </p:sp>
      <p:sp>
        <p:nvSpPr>
          <p:cNvPr id="3" name="Content Placeholder 2"/>
          <p:cNvSpPr>
            <a:spLocks noGrp="1"/>
          </p:cNvSpPr>
          <p:nvPr>
            <p:ph idx="1"/>
          </p:nvPr>
        </p:nvSpPr>
        <p:spPr>
          <a:xfrm>
            <a:off x="368550" y="2598199"/>
            <a:ext cx="4112009" cy="3800213"/>
          </a:xfrm>
        </p:spPr>
        <p:txBody>
          <a:bodyPr>
            <a:normAutofit fontScale="85000" lnSpcReduction="10000"/>
          </a:bodyPr>
          <a:lstStyle/>
          <a:p>
            <a:r>
              <a:rPr lang="en-US" dirty="0"/>
              <a:t>1.	Psychological </a:t>
            </a:r>
            <a:r>
              <a:rPr lang="en-US" dirty="0" smtClean="0"/>
              <a:t>Support</a:t>
            </a:r>
            <a:endParaRPr lang="en-US" dirty="0"/>
          </a:p>
          <a:p>
            <a:r>
              <a:rPr lang="en-US" dirty="0"/>
              <a:t>2.	Organizational </a:t>
            </a:r>
            <a:r>
              <a:rPr lang="en-US" dirty="0" smtClean="0"/>
              <a:t>Culture</a:t>
            </a:r>
            <a:endParaRPr lang="en-US" dirty="0"/>
          </a:p>
          <a:p>
            <a:pPr marL="514350" indent="-514350">
              <a:buAutoNum type="arabicPeriod" startAt="3"/>
            </a:pPr>
            <a:r>
              <a:rPr lang="en-US" dirty="0" smtClean="0"/>
              <a:t>Clear </a:t>
            </a:r>
            <a:r>
              <a:rPr lang="en-US" dirty="0"/>
              <a:t>Leadership &amp; </a:t>
            </a:r>
            <a:endParaRPr lang="en-US" dirty="0" smtClean="0"/>
          </a:p>
          <a:p>
            <a:r>
              <a:rPr lang="en-US" dirty="0"/>
              <a:t> </a:t>
            </a:r>
            <a:r>
              <a:rPr lang="en-US" dirty="0" smtClean="0"/>
              <a:t>     Expectations</a:t>
            </a:r>
            <a:endParaRPr lang="en-US" dirty="0"/>
          </a:p>
          <a:p>
            <a:r>
              <a:rPr lang="en-US" dirty="0"/>
              <a:t>4.	Civility and </a:t>
            </a:r>
            <a:r>
              <a:rPr lang="en-US" dirty="0" smtClean="0"/>
              <a:t>Respect</a:t>
            </a:r>
            <a:endParaRPr lang="en-US" dirty="0"/>
          </a:p>
          <a:p>
            <a:r>
              <a:rPr lang="en-US" dirty="0"/>
              <a:t>5.	Psychological </a:t>
            </a:r>
            <a:r>
              <a:rPr lang="en-US" dirty="0" smtClean="0"/>
              <a:t>Demands</a:t>
            </a:r>
            <a:endParaRPr lang="en-US" dirty="0"/>
          </a:p>
          <a:p>
            <a:r>
              <a:rPr lang="en-US" dirty="0" smtClean="0"/>
              <a:t>6.	Growth </a:t>
            </a:r>
            <a:r>
              <a:rPr lang="en-US" dirty="0"/>
              <a:t>&amp; </a:t>
            </a:r>
            <a:r>
              <a:rPr lang="en-US" dirty="0" smtClean="0"/>
              <a:t>Development</a:t>
            </a:r>
          </a:p>
          <a:p>
            <a:r>
              <a:rPr lang="en-US" dirty="0" smtClean="0"/>
              <a:t>7.	Recognition </a:t>
            </a:r>
            <a:r>
              <a:rPr lang="en-US" dirty="0"/>
              <a:t>and </a:t>
            </a:r>
            <a:r>
              <a:rPr lang="en-US" dirty="0" smtClean="0"/>
              <a:t>Reward </a:t>
            </a:r>
            <a:endParaRPr lang="en-US" dirty="0"/>
          </a:p>
          <a:p>
            <a:endParaRPr lang="en-US" dirty="0"/>
          </a:p>
        </p:txBody>
      </p:sp>
      <p:sp>
        <p:nvSpPr>
          <p:cNvPr id="4" name="Content Placeholder 2"/>
          <p:cNvSpPr txBox="1">
            <a:spLocks/>
          </p:cNvSpPr>
          <p:nvPr/>
        </p:nvSpPr>
        <p:spPr>
          <a:xfrm>
            <a:off x="4632495" y="2596676"/>
            <a:ext cx="4315562" cy="3800213"/>
          </a:xfrm>
          <a:prstGeom prst="rect">
            <a:avLst/>
          </a:prstGeom>
        </p:spPr>
        <p:txBody>
          <a:bodyPr vert="horz" lIns="91440" tIns="45720" rIns="91440" bIns="45720" rtlCol="0">
            <a:normAutofit fontScale="85000" lnSpcReduction="10000"/>
          </a:bodyPr>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i="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8.	Involvement &amp; Influence</a:t>
            </a:r>
          </a:p>
          <a:p>
            <a:r>
              <a:rPr lang="en-US" dirty="0" smtClean="0"/>
              <a:t>9.	Workload Management</a:t>
            </a:r>
          </a:p>
          <a:p>
            <a:r>
              <a:rPr lang="en-US" dirty="0" smtClean="0"/>
              <a:t>10.	Engagement</a:t>
            </a:r>
          </a:p>
          <a:p>
            <a:r>
              <a:rPr lang="en-US" dirty="0" smtClean="0"/>
              <a:t>11.	Balance</a:t>
            </a:r>
          </a:p>
          <a:p>
            <a:r>
              <a:rPr lang="en-US" dirty="0" smtClean="0"/>
              <a:t>12.	Psychological Protection</a:t>
            </a:r>
          </a:p>
          <a:p>
            <a:pPr marL="514350" indent="-514350">
              <a:buAutoNum type="arabicPeriod" startAt="13"/>
            </a:pPr>
            <a:r>
              <a:rPr lang="en-US" dirty="0" smtClean="0"/>
              <a:t>Protection of Physical </a:t>
            </a:r>
          </a:p>
          <a:p>
            <a:r>
              <a:rPr lang="en-US" dirty="0"/>
              <a:t> </a:t>
            </a:r>
            <a:r>
              <a:rPr lang="en-US" dirty="0" smtClean="0"/>
              <a:t>      Safety</a:t>
            </a:r>
          </a:p>
          <a:p>
            <a:endParaRPr lang="en-US" dirty="0"/>
          </a:p>
        </p:txBody>
      </p:sp>
    </p:spTree>
    <p:extLst>
      <p:ext uri="{BB962C8B-B14F-4D97-AF65-F5344CB8AC3E}">
        <p14:creationId xmlns:p14="http://schemas.microsoft.com/office/powerpoint/2010/main" val="3988801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fade">
                                      <p:cBhvr>
                                        <p:cTn id="20" dur="500"/>
                                        <p:tgtEl>
                                          <p:spTgt spid="3">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fade">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3">
                                            <p:txEl>
                                              <p:pRg st="5" end="5"/>
                                            </p:txEl>
                                          </p:spTgt>
                                        </p:tgtEl>
                                        <p:attrNameLst>
                                          <p:attrName>style.visibility</p:attrName>
                                        </p:attrNameLst>
                                      </p:cBhvr>
                                      <p:to>
                                        <p:strVal val="visible"/>
                                      </p:to>
                                    </p:set>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Effect transition="in" filter="fade">
                                      <p:cBhvr>
                                        <p:cTn id="35" dur="500"/>
                                        <p:tgtEl>
                                          <p:spTgt spid="3">
                                            <p:txEl>
                                              <p:pRg st="6" end="6"/>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
                                            <p:txEl>
                                              <p:pRg st="7" end="7"/>
                                            </p:txEl>
                                          </p:spTgt>
                                        </p:tgtEl>
                                        <p:attrNameLst>
                                          <p:attrName>style.visibility</p:attrName>
                                        </p:attrNameLst>
                                      </p:cBhvr>
                                      <p:to>
                                        <p:strVal val="visible"/>
                                      </p:to>
                                    </p:set>
                                    <p:animEffect transition="in" filter="fade">
                                      <p:cBhvr>
                                        <p:cTn id="40" dur="500"/>
                                        <p:tgtEl>
                                          <p:spTgt spid="3">
                                            <p:txEl>
                                              <p:pRg st="7" end="7"/>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
                                            <p:txEl>
                                              <p:pRg st="0" end="0"/>
                                            </p:txEl>
                                          </p:spTgt>
                                        </p:tgtEl>
                                        <p:attrNameLst>
                                          <p:attrName>style.visibility</p:attrName>
                                        </p:attrNameLst>
                                      </p:cBhvr>
                                      <p:to>
                                        <p:strVal val="visible"/>
                                      </p:to>
                                    </p:set>
                                    <p:animEffect transition="in" filter="fade">
                                      <p:cBhvr>
                                        <p:cTn id="45" dur="500"/>
                                        <p:tgtEl>
                                          <p:spTgt spid="4">
                                            <p:txEl>
                                              <p:pRg st="0" end="0"/>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4">
                                            <p:txEl>
                                              <p:pRg st="1" end="1"/>
                                            </p:txEl>
                                          </p:spTgt>
                                        </p:tgtEl>
                                        <p:attrNameLst>
                                          <p:attrName>style.visibility</p:attrName>
                                        </p:attrNameLst>
                                      </p:cBhvr>
                                      <p:to>
                                        <p:strVal val="visible"/>
                                      </p:to>
                                    </p:set>
                                    <p:animEffect transition="in" filter="fade">
                                      <p:cBhvr>
                                        <p:cTn id="50" dur="500"/>
                                        <p:tgtEl>
                                          <p:spTgt spid="4">
                                            <p:txEl>
                                              <p:pRg st="1" end="1"/>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nodeType="clickEffect">
                                  <p:stCondLst>
                                    <p:cond delay="0"/>
                                  </p:stCondLst>
                                  <p:childTnLst>
                                    <p:set>
                                      <p:cBhvr>
                                        <p:cTn id="54" dur="1" fill="hold">
                                          <p:stCondLst>
                                            <p:cond delay="0"/>
                                          </p:stCondLst>
                                        </p:cTn>
                                        <p:tgtEl>
                                          <p:spTgt spid="4">
                                            <p:txEl>
                                              <p:pRg st="2" end="2"/>
                                            </p:txEl>
                                          </p:spTgt>
                                        </p:tgtEl>
                                        <p:attrNameLst>
                                          <p:attrName>style.visibility</p:attrName>
                                        </p:attrNameLst>
                                      </p:cBhvr>
                                      <p:to>
                                        <p:strVal val="visible"/>
                                      </p:to>
                                    </p:set>
                                    <p:animEffect transition="in" filter="fade">
                                      <p:cBhvr>
                                        <p:cTn id="55" dur="500"/>
                                        <p:tgtEl>
                                          <p:spTgt spid="4">
                                            <p:txEl>
                                              <p:pRg st="2" end="2"/>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4">
                                            <p:txEl>
                                              <p:pRg st="3" end="3"/>
                                            </p:txEl>
                                          </p:spTgt>
                                        </p:tgtEl>
                                        <p:attrNameLst>
                                          <p:attrName>style.visibility</p:attrName>
                                        </p:attrNameLst>
                                      </p:cBhvr>
                                      <p:to>
                                        <p:strVal val="visible"/>
                                      </p:to>
                                    </p:set>
                                    <p:animEffect transition="in" filter="fade">
                                      <p:cBhvr>
                                        <p:cTn id="60" dur="500"/>
                                        <p:tgtEl>
                                          <p:spTgt spid="4">
                                            <p:txEl>
                                              <p:pRg st="3" end="3"/>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4">
                                            <p:txEl>
                                              <p:pRg st="4" end="4"/>
                                            </p:txEl>
                                          </p:spTgt>
                                        </p:tgtEl>
                                        <p:attrNameLst>
                                          <p:attrName>style.visibility</p:attrName>
                                        </p:attrNameLst>
                                      </p:cBhvr>
                                      <p:to>
                                        <p:strVal val="visible"/>
                                      </p:to>
                                    </p:set>
                                    <p:animEffect transition="in" filter="fade">
                                      <p:cBhvr>
                                        <p:cTn id="65" dur="500"/>
                                        <p:tgtEl>
                                          <p:spTgt spid="4">
                                            <p:txEl>
                                              <p:pRg st="4" end="4"/>
                                            </p:txEl>
                                          </p:spTgt>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nodeType="clickEffect">
                                  <p:stCondLst>
                                    <p:cond delay="0"/>
                                  </p:stCondLst>
                                  <p:childTnLst>
                                    <p:set>
                                      <p:cBhvr>
                                        <p:cTn id="69" dur="1" fill="hold">
                                          <p:stCondLst>
                                            <p:cond delay="0"/>
                                          </p:stCondLst>
                                        </p:cTn>
                                        <p:tgtEl>
                                          <p:spTgt spid="4">
                                            <p:txEl>
                                              <p:pRg st="5" end="5"/>
                                            </p:txEl>
                                          </p:spTgt>
                                        </p:tgtEl>
                                        <p:attrNameLst>
                                          <p:attrName>style.visibility</p:attrName>
                                        </p:attrNameLst>
                                      </p:cBhvr>
                                      <p:to>
                                        <p:strVal val="visible"/>
                                      </p:to>
                                    </p:set>
                                    <p:animEffect transition="in" filter="fade">
                                      <p:cBhvr>
                                        <p:cTn id="70" dur="500"/>
                                        <p:tgtEl>
                                          <p:spTgt spid="4">
                                            <p:txEl>
                                              <p:pRg st="5" end="5"/>
                                            </p:txEl>
                                          </p:spTgt>
                                        </p:tgtEl>
                                      </p:cBhvr>
                                    </p:animEffect>
                                  </p:childTnLst>
                                </p:cTn>
                              </p:par>
                              <p:par>
                                <p:cTn id="71" presetID="10" presetClass="entr" presetSubtype="0" fill="hold" nodeType="withEffect">
                                  <p:stCondLst>
                                    <p:cond delay="0"/>
                                  </p:stCondLst>
                                  <p:childTnLst>
                                    <p:set>
                                      <p:cBhvr>
                                        <p:cTn id="72" dur="1" fill="hold">
                                          <p:stCondLst>
                                            <p:cond delay="0"/>
                                          </p:stCondLst>
                                        </p:cTn>
                                        <p:tgtEl>
                                          <p:spTgt spid="4">
                                            <p:txEl>
                                              <p:pRg st="6" end="6"/>
                                            </p:txEl>
                                          </p:spTgt>
                                        </p:tgtEl>
                                        <p:attrNameLst>
                                          <p:attrName>style.visibility</p:attrName>
                                        </p:attrNameLst>
                                      </p:cBhvr>
                                      <p:to>
                                        <p:strVal val="visible"/>
                                      </p:to>
                                    </p:set>
                                    <p:animEffect transition="in" filter="fade">
                                      <p:cBhvr>
                                        <p:cTn id="73"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13 Workplace </a:t>
            </a:r>
            <a:r>
              <a:rPr lang="en-US" dirty="0" smtClean="0"/>
              <a:t>Factors: </a:t>
            </a:r>
            <a:br>
              <a:rPr lang="en-US" dirty="0" smtClean="0"/>
            </a:br>
            <a:r>
              <a:rPr lang="en-US" dirty="0" smtClean="0"/>
              <a:t>Table Discussion</a:t>
            </a:r>
            <a:endParaRPr lang="en-US" dirty="0"/>
          </a:p>
        </p:txBody>
      </p:sp>
      <p:sp>
        <p:nvSpPr>
          <p:cNvPr id="3" name="Content Placeholder 2"/>
          <p:cNvSpPr>
            <a:spLocks noGrp="1"/>
          </p:cNvSpPr>
          <p:nvPr>
            <p:ph idx="1"/>
          </p:nvPr>
        </p:nvSpPr>
        <p:spPr>
          <a:xfrm>
            <a:off x="648070" y="2511188"/>
            <a:ext cx="7803472" cy="3614975"/>
          </a:xfrm>
        </p:spPr>
        <p:txBody>
          <a:bodyPr/>
          <a:lstStyle/>
          <a:p>
            <a:pPr marL="514350" indent="-514350">
              <a:buFont typeface="+mj-lt"/>
              <a:buAutoNum type="arabicPeriod"/>
            </a:pPr>
            <a:r>
              <a:rPr lang="en-US" dirty="0" smtClean="0"/>
              <a:t>Which workplace </a:t>
            </a:r>
            <a:r>
              <a:rPr lang="en-US" dirty="0"/>
              <a:t>factors </a:t>
            </a:r>
            <a:r>
              <a:rPr lang="en-US" dirty="0" smtClean="0"/>
              <a:t>are </a:t>
            </a:r>
            <a:r>
              <a:rPr lang="en-US" dirty="0"/>
              <a:t>a priority for your members and their </a:t>
            </a:r>
            <a:r>
              <a:rPr lang="en-US" dirty="0" smtClean="0"/>
              <a:t>workplaces?</a:t>
            </a:r>
          </a:p>
          <a:p>
            <a:pPr marL="514350" indent="-514350">
              <a:buFont typeface="+mj-lt"/>
              <a:buAutoNum type="arabicPeriod"/>
            </a:pPr>
            <a:endParaRPr lang="en-US" dirty="0" smtClean="0"/>
          </a:p>
          <a:p>
            <a:pPr marL="514350" indent="-514350">
              <a:buFont typeface="+mj-lt"/>
              <a:buAutoNum type="arabicPeriod"/>
            </a:pPr>
            <a:r>
              <a:rPr lang="en-CA" dirty="0" smtClean="0">
                <a:latin typeface="+mj-lt"/>
                <a:ea typeface="Times New Roman" panose="02020603050405020304" pitchFamily="18" charset="0"/>
              </a:rPr>
              <a:t>What steps can you take to support your Locals to bring these factors to life in the workplace?</a:t>
            </a:r>
            <a:endParaRPr lang="en-US" dirty="0" smtClean="0">
              <a:latin typeface="+mj-lt"/>
              <a:ea typeface="Times New Roman" panose="02020603050405020304" pitchFamily="18" charset="0"/>
            </a:endParaRPr>
          </a:p>
          <a:p>
            <a:endParaRPr lang="en-US" dirty="0"/>
          </a:p>
        </p:txBody>
      </p:sp>
    </p:spTree>
    <p:extLst>
      <p:ext uri="{BB962C8B-B14F-4D97-AF65-F5344CB8AC3E}">
        <p14:creationId xmlns:p14="http://schemas.microsoft.com/office/powerpoint/2010/main" val="35963841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8070" y="1457864"/>
            <a:ext cx="7803472" cy="4668299"/>
          </a:xfrm>
        </p:spPr>
        <p:txBody>
          <a:bodyPr/>
          <a:lstStyle/>
          <a:p>
            <a:pPr algn="ctr"/>
            <a:r>
              <a:rPr lang="en-US" dirty="0" smtClean="0"/>
              <a:t>“Caring for myself is </a:t>
            </a:r>
            <a:r>
              <a:rPr lang="en-US" dirty="0"/>
              <a:t>not self-indulgence, it is self-preservation, and that is an act of political warfare.” </a:t>
            </a:r>
          </a:p>
          <a:p>
            <a:pPr algn="r"/>
            <a:r>
              <a:rPr lang="en-US" dirty="0"/>
              <a:t>Audre Lorde</a:t>
            </a:r>
          </a:p>
          <a:p>
            <a:endParaRPr lang="en-US" dirty="0"/>
          </a:p>
        </p:txBody>
      </p:sp>
      <p:pic>
        <p:nvPicPr>
          <p:cNvPr id="4" name="Picture 3"/>
          <p:cNvPicPr>
            <a:picLocks noChangeAspect="1"/>
          </p:cNvPicPr>
          <p:nvPr/>
        </p:nvPicPr>
        <p:blipFill>
          <a:blip r:embed="rId2"/>
          <a:stretch>
            <a:fillRect/>
          </a:stretch>
        </p:blipFill>
        <p:spPr>
          <a:xfrm>
            <a:off x="2941388" y="3200083"/>
            <a:ext cx="2843784" cy="2926080"/>
          </a:xfrm>
          <a:prstGeom prst="rect">
            <a:avLst/>
          </a:prstGeom>
        </p:spPr>
      </p:pic>
    </p:spTree>
    <p:extLst>
      <p:ext uri="{BB962C8B-B14F-4D97-AF65-F5344CB8AC3E}">
        <p14:creationId xmlns:p14="http://schemas.microsoft.com/office/powerpoint/2010/main" val="219495300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822960"/>
            <a:ext cx="7803472" cy="58189"/>
          </a:xfrm>
        </p:spPr>
        <p:txBody>
          <a:bodyPr>
            <a:normAutofit fontScale="90000"/>
          </a:bodyPr>
          <a:lstStyle/>
          <a:p>
            <a:r>
              <a:rPr lang="fr-CA" dirty="0" smtClean="0"/>
              <a:t> </a:t>
            </a:r>
            <a:endParaRPr lang="en-US" dirty="0"/>
          </a:p>
        </p:txBody>
      </p:sp>
      <p:pic>
        <p:nvPicPr>
          <p:cNvPr id="4" name="Content Placeholder 3" descr="Wellness Wheel-E"/>
          <p:cNvPicPr>
            <a:picLocks noGrp="1"/>
          </p:cNvPicPr>
          <p:nvPr>
            <p:ph idx="1"/>
          </p:nvPr>
        </p:nvPicPr>
        <p:blipFill rotWithShape="1">
          <a:blip r:embed="rId2" cstate="print">
            <a:extLst>
              <a:ext uri="{28A0092B-C50C-407E-A947-70E740481C1C}">
                <a14:useLocalDpi xmlns:a14="http://schemas.microsoft.com/office/drawing/2010/main" val="0"/>
              </a:ext>
            </a:extLst>
          </a:blip>
          <a:srcRect b="14954"/>
          <a:stretch/>
        </p:blipFill>
        <p:spPr bwMode="auto">
          <a:xfrm>
            <a:off x="323009" y="881149"/>
            <a:ext cx="6678681" cy="5976851"/>
          </a:xfrm>
          <a:prstGeom prst="rect">
            <a:avLst/>
          </a:prstGeom>
          <a:noFill/>
          <a:ln>
            <a:noFill/>
          </a:ln>
        </p:spPr>
      </p:pic>
      <p:grpSp>
        <p:nvGrpSpPr>
          <p:cNvPr id="3" name="Group 2"/>
          <p:cNvGrpSpPr/>
          <p:nvPr/>
        </p:nvGrpSpPr>
        <p:grpSpPr>
          <a:xfrm>
            <a:off x="1426749" y="1685107"/>
            <a:ext cx="3985626" cy="4032070"/>
            <a:chOff x="1426749" y="1685107"/>
            <a:chExt cx="3985626" cy="4032070"/>
          </a:xfrm>
        </p:grpSpPr>
        <p:sp>
          <p:nvSpPr>
            <p:cNvPr id="5" name="Oval 4"/>
            <p:cNvSpPr/>
            <p:nvPr/>
          </p:nvSpPr>
          <p:spPr>
            <a:xfrm>
              <a:off x="4262424" y="1946365"/>
              <a:ext cx="287382" cy="235132"/>
            </a:xfrm>
            <a:prstGeom prst="ellipse">
              <a:avLst/>
            </a:prstGeom>
            <a:solidFill>
              <a:schemeClr val="accent5">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6" name="Oval 5"/>
            <p:cNvSpPr/>
            <p:nvPr/>
          </p:nvSpPr>
          <p:spPr>
            <a:xfrm>
              <a:off x="4406115" y="5482045"/>
              <a:ext cx="287382" cy="235132"/>
            </a:xfrm>
            <a:prstGeom prst="ellipse">
              <a:avLst/>
            </a:prstGeom>
            <a:solidFill>
              <a:schemeClr val="accent5">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7" name="Oval 6"/>
            <p:cNvSpPr/>
            <p:nvPr/>
          </p:nvSpPr>
          <p:spPr>
            <a:xfrm>
              <a:off x="5124993" y="3949335"/>
              <a:ext cx="287382" cy="235132"/>
            </a:xfrm>
            <a:prstGeom prst="ellipse">
              <a:avLst/>
            </a:prstGeom>
            <a:solidFill>
              <a:schemeClr val="accent5">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8" name="Oval 7"/>
            <p:cNvSpPr/>
            <p:nvPr/>
          </p:nvSpPr>
          <p:spPr>
            <a:xfrm>
              <a:off x="4789714" y="3069771"/>
              <a:ext cx="287382" cy="235132"/>
            </a:xfrm>
            <a:prstGeom prst="ellipse">
              <a:avLst/>
            </a:prstGeom>
            <a:solidFill>
              <a:schemeClr val="accent5">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9" name="Oval 8"/>
            <p:cNvSpPr/>
            <p:nvPr/>
          </p:nvSpPr>
          <p:spPr>
            <a:xfrm>
              <a:off x="2829989" y="4833256"/>
              <a:ext cx="287382" cy="235132"/>
            </a:xfrm>
            <a:prstGeom prst="ellipse">
              <a:avLst/>
            </a:prstGeom>
            <a:solidFill>
              <a:schemeClr val="accent5">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0" name="Oval 9"/>
            <p:cNvSpPr/>
            <p:nvPr/>
          </p:nvSpPr>
          <p:spPr>
            <a:xfrm>
              <a:off x="1528354" y="4410890"/>
              <a:ext cx="287382" cy="235132"/>
            </a:xfrm>
            <a:prstGeom prst="ellipse">
              <a:avLst/>
            </a:prstGeom>
            <a:solidFill>
              <a:schemeClr val="accent5">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1" name="Oval 10"/>
            <p:cNvSpPr/>
            <p:nvPr/>
          </p:nvSpPr>
          <p:spPr>
            <a:xfrm>
              <a:off x="1426749" y="2834640"/>
              <a:ext cx="287382" cy="235132"/>
            </a:xfrm>
            <a:prstGeom prst="ellipse">
              <a:avLst/>
            </a:prstGeom>
            <a:solidFill>
              <a:schemeClr val="accent5">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 name="Oval 11"/>
            <p:cNvSpPr/>
            <p:nvPr/>
          </p:nvSpPr>
          <p:spPr>
            <a:xfrm>
              <a:off x="2612698" y="1685107"/>
              <a:ext cx="287382" cy="235132"/>
            </a:xfrm>
            <a:prstGeom prst="ellipse">
              <a:avLst/>
            </a:prstGeom>
            <a:solidFill>
              <a:schemeClr val="accent5">
                <a:lumMod val="5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cxnSp>
          <p:nvCxnSpPr>
            <p:cNvPr id="14" name="Straight Connector 13"/>
            <p:cNvCxnSpPr>
              <a:stCxn id="12" idx="6"/>
              <a:endCxn id="5" idx="2"/>
            </p:cNvCxnSpPr>
            <p:nvPr/>
          </p:nvCxnSpPr>
          <p:spPr>
            <a:xfrm>
              <a:off x="2900080" y="1802673"/>
              <a:ext cx="1362344" cy="261258"/>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a:stCxn id="5" idx="4"/>
              <a:endCxn id="8" idx="0"/>
            </p:cNvCxnSpPr>
            <p:nvPr/>
          </p:nvCxnSpPr>
          <p:spPr>
            <a:xfrm>
              <a:off x="4406115" y="2181497"/>
              <a:ext cx="527290" cy="888274"/>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a:stCxn id="8" idx="4"/>
              <a:endCxn id="7" idx="0"/>
            </p:cNvCxnSpPr>
            <p:nvPr/>
          </p:nvCxnSpPr>
          <p:spPr>
            <a:xfrm>
              <a:off x="4933405" y="3304903"/>
              <a:ext cx="335279" cy="644432"/>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a:stCxn id="6" idx="7"/>
              <a:endCxn id="7" idx="3"/>
            </p:cNvCxnSpPr>
            <p:nvPr/>
          </p:nvCxnSpPr>
          <p:spPr>
            <a:xfrm flipV="1">
              <a:off x="4651411" y="4150033"/>
              <a:ext cx="515668" cy="1366446"/>
            </a:xfrm>
            <a:prstGeom prst="line">
              <a:avLst/>
            </a:prstGeom>
          </p:spPr>
          <p:style>
            <a:lnRef idx="2">
              <a:schemeClr val="accent1"/>
            </a:lnRef>
            <a:fillRef idx="0">
              <a:schemeClr val="accent1"/>
            </a:fillRef>
            <a:effectRef idx="1">
              <a:schemeClr val="accent1"/>
            </a:effectRef>
            <a:fontRef idx="minor">
              <a:schemeClr val="tx1"/>
            </a:fontRef>
          </p:style>
        </p:cxnSp>
        <p:cxnSp>
          <p:nvCxnSpPr>
            <p:cNvPr id="25" name="Straight Connector 24"/>
            <p:cNvCxnSpPr>
              <a:stCxn id="6" idx="2"/>
              <a:endCxn id="9" idx="5"/>
            </p:cNvCxnSpPr>
            <p:nvPr/>
          </p:nvCxnSpPr>
          <p:spPr>
            <a:xfrm flipH="1" flipV="1">
              <a:off x="3075285" y="5033954"/>
              <a:ext cx="1330830" cy="565657"/>
            </a:xfrm>
            <a:prstGeom prst="line">
              <a:avLst/>
            </a:prstGeom>
          </p:spPr>
          <p:style>
            <a:lnRef idx="2">
              <a:schemeClr val="accent1"/>
            </a:lnRef>
            <a:fillRef idx="0">
              <a:schemeClr val="accent1"/>
            </a:fillRef>
            <a:effectRef idx="1">
              <a:schemeClr val="accent1"/>
            </a:effectRef>
            <a:fontRef idx="minor">
              <a:schemeClr val="tx1"/>
            </a:fontRef>
          </p:style>
        </p:cxnSp>
        <p:cxnSp>
          <p:nvCxnSpPr>
            <p:cNvPr id="27" name="Straight Connector 26"/>
            <p:cNvCxnSpPr>
              <a:stCxn id="9" idx="2"/>
              <a:endCxn id="10" idx="4"/>
            </p:cNvCxnSpPr>
            <p:nvPr/>
          </p:nvCxnSpPr>
          <p:spPr>
            <a:xfrm flipH="1" flipV="1">
              <a:off x="1672045" y="4646022"/>
              <a:ext cx="1157944" cy="30480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a:stCxn id="10" idx="0"/>
              <a:endCxn id="11" idx="4"/>
            </p:cNvCxnSpPr>
            <p:nvPr/>
          </p:nvCxnSpPr>
          <p:spPr>
            <a:xfrm flipH="1" flipV="1">
              <a:off x="1570440" y="3069772"/>
              <a:ext cx="101605" cy="1341118"/>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p:cNvCxnSpPr>
              <a:endCxn id="12" idx="3"/>
            </p:cNvCxnSpPr>
            <p:nvPr/>
          </p:nvCxnSpPr>
          <p:spPr>
            <a:xfrm flipV="1">
              <a:off x="1672045" y="1885805"/>
              <a:ext cx="982739" cy="1131716"/>
            </a:xfrm>
            <a:prstGeom prst="line">
              <a:avLst/>
            </a:prstGeom>
          </p:spPr>
          <p:style>
            <a:lnRef idx="2">
              <a:schemeClr val="accent1"/>
            </a:lnRef>
            <a:fillRef idx="0">
              <a:schemeClr val="accent1"/>
            </a:fillRef>
            <a:effectRef idx="1">
              <a:schemeClr val="accent1"/>
            </a:effectRef>
            <a:fontRef idx="minor">
              <a:schemeClr val="tx1"/>
            </a:fontRef>
          </p:style>
        </p:cxnSp>
      </p:grpSp>
      <p:sp>
        <p:nvSpPr>
          <p:cNvPr id="15" name="TextBox 14"/>
          <p:cNvSpPr txBox="1"/>
          <p:nvPr/>
        </p:nvSpPr>
        <p:spPr>
          <a:xfrm>
            <a:off x="5603967" y="913795"/>
            <a:ext cx="3540034" cy="523220"/>
          </a:xfrm>
          <a:prstGeom prst="rect">
            <a:avLst/>
          </a:prstGeom>
          <a:noFill/>
        </p:spPr>
        <p:txBody>
          <a:bodyPr wrap="square" rtlCol="0">
            <a:spAutoFit/>
          </a:bodyPr>
          <a:lstStyle/>
          <a:p>
            <a:r>
              <a:rPr lang="en-US" sz="2800" b="1" dirty="0" smtClean="0"/>
              <a:t>The Wellness Wheel</a:t>
            </a:r>
            <a:endParaRPr lang="en-US" sz="2800" b="1" dirty="0"/>
          </a:p>
        </p:txBody>
      </p:sp>
    </p:spTree>
    <p:extLst>
      <p:ext uri="{BB962C8B-B14F-4D97-AF65-F5344CB8AC3E}">
        <p14:creationId xmlns:p14="http://schemas.microsoft.com/office/powerpoint/2010/main" val="135468540"/>
      </p:ext>
    </p:extLst>
  </p:cSld>
  <p:clrMapOvr>
    <a:masterClrMapping/>
  </p:clrMapOvr>
  <mc:AlternateContent xmlns:mc="http://schemas.openxmlformats.org/markup-compatibility/2006" xmlns:p14="http://schemas.microsoft.com/office/powerpoint/2010/main">
    <mc:Choice Requires="p14">
      <p:transition spd="slow" p14:dur="3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2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1048295"/>
            <a:ext cx="7803472" cy="1763916"/>
          </a:xfrm>
        </p:spPr>
        <p:txBody>
          <a:bodyPr>
            <a:normAutofit/>
          </a:bodyPr>
          <a:lstStyle/>
          <a:p>
            <a:pPr algn="ctr"/>
            <a:r>
              <a:rPr lang="en-US" sz="5400" dirty="0" smtClean="0"/>
              <a:t>Thank you!</a:t>
            </a:r>
            <a:endParaRPr lang="en-US" sz="5400" dirty="0"/>
          </a:p>
        </p:txBody>
      </p:sp>
      <p:sp>
        <p:nvSpPr>
          <p:cNvPr id="3" name="Content Placeholder 2"/>
          <p:cNvSpPr>
            <a:spLocks noGrp="1"/>
          </p:cNvSpPr>
          <p:nvPr>
            <p:ph idx="1"/>
          </p:nvPr>
        </p:nvSpPr>
        <p:spPr>
          <a:xfrm>
            <a:off x="759125" y="3347049"/>
            <a:ext cx="7884543" cy="1708030"/>
          </a:xfrm>
        </p:spPr>
        <p:txBody>
          <a:bodyPr numCol="2">
            <a:normAutofit fontScale="85000" lnSpcReduction="20000"/>
          </a:bodyPr>
          <a:lstStyle/>
          <a:p>
            <a:r>
              <a:rPr lang="en-US" dirty="0"/>
              <a:t>Rachel </a:t>
            </a:r>
            <a:r>
              <a:rPr lang="en-US" dirty="0" smtClean="0"/>
              <a:t>Besharah</a:t>
            </a:r>
          </a:p>
          <a:p>
            <a:r>
              <a:rPr lang="en-US" dirty="0" smtClean="0">
                <a:hlinkClick r:id="rId2"/>
              </a:rPr>
              <a:t>besharr@psac-afpc.com</a:t>
            </a:r>
            <a:endParaRPr lang="en-US" dirty="0"/>
          </a:p>
          <a:p>
            <a:endParaRPr lang="en-US" dirty="0" smtClean="0"/>
          </a:p>
          <a:p>
            <a:endParaRPr lang="en-US" dirty="0" smtClean="0"/>
          </a:p>
          <a:p>
            <a:r>
              <a:rPr lang="en-US" dirty="0" smtClean="0"/>
              <a:t>Nathalie Duquette</a:t>
            </a:r>
            <a:endParaRPr lang="en-US" dirty="0"/>
          </a:p>
          <a:p>
            <a:r>
              <a:rPr lang="en-US" dirty="0" smtClean="0">
                <a:hlinkClick r:id="rId3"/>
              </a:rPr>
              <a:t>duquetn@psac-afpc.com</a:t>
            </a:r>
            <a:endParaRPr lang="en-US" dirty="0" smtClean="0"/>
          </a:p>
          <a:p>
            <a:endParaRPr lang="en-US" dirty="0"/>
          </a:p>
        </p:txBody>
      </p:sp>
      <p:sp>
        <p:nvSpPr>
          <p:cNvPr id="4" name="TextBox 3"/>
          <p:cNvSpPr txBox="1"/>
          <p:nvPr/>
        </p:nvSpPr>
        <p:spPr>
          <a:xfrm>
            <a:off x="2622287" y="5550647"/>
            <a:ext cx="4741817" cy="707886"/>
          </a:xfrm>
          <a:prstGeom prst="rect">
            <a:avLst/>
          </a:prstGeom>
          <a:noFill/>
        </p:spPr>
        <p:txBody>
          <a:bodyPr wrap="square" rtlCol="0">
            <a:spAutoFit/>
          </a:bodyPr>
          <a:lstStyle/>
          <a:p>
            <a:r>
              <a:rPr lang="en-US" sz="4000" b="1" dirty="0" smtClean="0"/>
              <a:t>www.jlp-pam.ca</a:t>
            </a:r>
            <a:endParaRPr lang="en-US" sz="4000" b="1" dirty="0"/>
          </a:p>
        </p:txBody>
      </p:sp>
    </p:spTree>
    <p:extLst>
      <p:ext uri="{BB962C8B-B14F-4D97-AF65-F5344CB8AC3E}">
        <p14:creationId xmlns:p14="http://schemas.microsoft.com/office/powerpoint/2010/main" val="12416042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2600" y="773975"/>
            <a:ext cx="7554977" cy="881089"/>
          </a:xfrm>
        </p:spPr>
        <p:txBody>
          <a:bodyPr/>
          <a:lstStyle/>
          <a:p>
            <a:r>
              <a:rPr lang="en-US" dirty="0" smtClean="0"/>
              <a:t>Our Approach</a:t>
            </a:r>
            <a:endParaRPr lang="en-US" dirty="0"/>
          </a:p>
        </p:txBody>
      </p:sp>
      <p:sp>
        <p:nvSpPr>
          <p:cNvPr id="3" name="Content Placeholder 2"/>
          <p:cNvSpPr>
            <a:spLocks noGrp="1"/>
          </p:cNvSpPr>
          <p:nvPr>
            <p:ph idx="1"/>
          </p:nvPr>
        </p:nvSpPr>
        <p:spPr>
          <a:xfrm>
            <a:off x="704669" y="1655064"/>
            <a:ext cx="7924800" cy="4512491"/>
          </a:xfrm>
        </p:spPr>
        <p:txBody>
          <a:bodyPr>
            <a:normAutofit fontScale="25000" lnSpcReduction="20000"/>
          </a:bodyPr>
          <a:lstStyle/>
          <a:p>
            <a:r>
              <a:rPr lang="en-US" sz="9600" b="1" dirty="0" smtClean="0"/>
              <a:t>A Partnership </a:t>
            </a:r>
            <a:r>
              <a:rPr lang="en-US" sz="9600" b="1" dirty="0"/>
              <a:t>Model</a:t>
            </a:r>
          </a:p>
          <a:p>
            <a:pPr algn="just"/>
            <a:r>
              <a:rPr lang="en-US" sz="9600" dirty="0" smtClean="0"/>
              <a:t>•</a:t>
            </a:r>
            <a:r>
              <a:rPr lang="en-US" sz="9600" dirty="0"/>
              <a:t>	</a:t>
            </a:r>
            <a:r>
              <a:rPr lang="en-US" sz="9600" dirty="0" smtClean="0"/>
              <a:t>Co-development </a:t>
            </a:r>
            <a:r>
              <a:rPr lang="en-US" sz="9600" dirty="0"/>
              <a:t>of learning material</a:t>
            </a:r>
          </a:p>
          <a:p>
            <a:pPr algn="just"/>
            <a:r>
              <a:rPr lang="en-US" sz="9600" dirty="0"/>
              <a:t>•	Joint request to host workshops</a:t>
            </a:r>
          </a:p>
          <a:p>
            <a:pPr algn="just"/>
            <a:r>
              <a:rPr lang="en-US" sz="9600" dirty="0"/>
              <a:t>•	Co-delivery of workshops</a:t>
            </a:r>
          </a:p>
          <a:p>
            <a:pPr algn="just"/>
            <a:r>
              <a:rPr lang="en-US" sz="9600" dirty="0"/>
              <a:t>•	Joint audience</a:t>
            </a:r>
          </a:p>
          <a:p>
            <a:pPr algn="just"/>
            <a:endParaRPr lang="en-US" sz="5600" dirty="0"/>
          </a:p>
          <a:p>
            <a:pPr algn="just"/>
            <a:r>
              <a:rPr lang="en-US" sz="9600" b="1" dirty="0" smtClean="0"/>
              <a:t>Experiential Learning Approach</a:t>
            </a:r>
            <a:endParaRPr lang="en-US" sz="9600" dirty="0"/>
          </a:p>
          <a:p>
            <a:pPr marL="342900" indent="-342900">
              <a:buFont typeface="Arial" panose="020B0604020202020204" pitchFamily="34" charset="0"/>
              <a:buChar char="•"/>
            </a:pPr>
            <a:r>
              <a:rPr lang="en-US" sz="9600" dirty="0" smtClean="0"/>
              <a:t>Learning by </a:t>
            </a:r>
            <a:r>
              <a:rPr lang="en-US" sz="9600" dirty="0"/>
              <a:t>participating in </a:t>
            </a:r>
            <a:r>
              <a:rPr lang="en-US" sz="9600" dirty="0" smtClean="0"/>
              <a:t>discussions</a:t>
            </a:r>
            <a:endParaRPr lang="en-US" sz="9600" dirty="0"/>
          </a:p>
          <a:p>
            <a:pPr marL="342900" indent="-342900">
              <a:buFont typeface="Arial" panose="020B0604020202020204" pitchFamily="34" charset="0"/>
              <a:buChar char="•"/>
            </a:pPr>
            <a:r>
              <a:rPr lang="en-US" sz="9600" dirty="0" smtClean="0"/>
              <a:t>Fostering </a:t>
            </a:r>
            <a:r>
              <a:rPr lang="en-US" sz="9600" dirty="0"/>
              <a:t>reflection, dialogue, problem solving and application of ideas and skills to workplace </a:t>
            </a:r>
            <a:r>
              <a:rPr lang="en-US" sz="9600" dirty="0" smtClean="0"/>
              <a:t>situations</a:t>
            </a:r>
          </a:p>
          <a:p>
            <a:pPr marL="342900" indent="-342900">
              <a:buFont typeface="Arial" panose="020B0604020202020204" pitchFamily="34" charset="0"/>
              <a:buChar char="•"/>
            </a:pPr>
            <a:r>
              <a:rPr lang="en-US" sz="9600" dirty="0" smtClean="0"/>
              <a:t>Discussing relevant and sensitive topics in an </a:t>
            </a:r>
            <a:r>
              <a:rPr lang="en-US" sz="9600" b="1" dirty="0" smtClean="0"/>
              <a:t>egalitarian learning environment</a:t>
            </a:r>
            <a:r>
              <a:rPr lang="en-US" sz="9600" dirty="0" smtClean="0"/>
              <a:t> that fosters respect amongst each other</a:t>
            </a:r>
          </a:p>
          <a:p>
            <a:r>
              <a:rPr lang="en-US" sz="8000" dirty="0" smtClean="0"/>
              <a:t> </a:t>
            </a:r>
          </a:p>
          <a:p>
            <a:endParaRPr lang="en-US" dirty="0"/>
          </a:p>
        </p:txBody>
      </p:sp>
    </p:spTree>
    <p:extLst>
      <p:ext uri="{BB962C8B-B14F-4D97-AF65-F5344CB8AC3E}">
        <p14:creationId xmlns:p14="http://schemas.microsoft.com/office/powerpoint/2010/main" val="373212285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5338" y="826226"/>
            <a:ext cx="7300977" cy="881089"/>
          </a:xfrm>
        </p:spPr>
        <p:txBody>
          <a:bodyPr>
            <a:normAutofit/>
          </a:bodyPr>
          <a:lstStyle/>
          <a:p>
            <a:r>
              <a:rPr lang="en-US" dirty="0" smtClean="0"/>
              <a:t>Request Based Workshops</a:t>
            </a:r>
            <a:endParaRPr lang="en-US" dirty="0"/>
          </a:p>
        </p:txBody>
      </p:sp>
      <p:sp>
        <p:nvSpPr>
          <p:cNvPr id="3" name="Content Placeholder 2"/>
          <p:cNvSpPr>
            <a:spLocks noGrp="1"/>
          </p:cNvSpPr>
          <p:nvPr>
            <p:ph idx="1"/>
          </p:nvPr>
        </p:nvSpPr>
        <p:spPr>
          <a:xfrm>
            <a:off x="545337" y="1819728"/>
            <a:ext cx="7919393" cy="4411255"/>
          </a:xfrm>
        </p:spPr>
        <p:txBody>
          <a:bodyPr>
            <a:normAutofit fontScale="85000" lnSpcReduction="10000"/>
          </a:bodyPr>
          <a:lstStyle/>
          <a:p>
            <a:pPr algn="just"/>
            <a:r>
              <a:rPr lang="en-US" dirty="0" smtClean="0"/>
              <a:t>To host a JLP workshop</a:t>
            </a:r>
          </a:p>
          <a:p>
            <a:pPr marL="457200" indent="-457200">
              <a:buFont typeface="Arial" panose="020B0604020202020204" pitchFamily="34" charset="0"/>
              <a:buChar char="•"/>
            </a:pPr>
            <a:r>
              <a:rPr lang="en-US" dirty="0" smtClean="0"/>
              <a:t>submit an online </a:t>
            </a:r>
            <a:r>
              <a:rPr lang="en-US" b="1" dirty="0" smtClean="0"/>
              <a:t>union-management joint request </a:t>
            </a:r>
            <a:r>
              <a:rPr lang="en-US" dirty="0" smtClean="0"/>
              <a:t>for one of the seven topics</a:t>
            </a:r>
          </a:p>
          <a:p>
            <a:pPr marL="457200" indent="-457200">
              <a:buFont typeface="Arial" panose="020B0604020202020204" pitchFamily="34" charset="0"/>
              <a:buChar char="•"/>
            </a:pPr>
            <a:r>
              <a:rPr lang="en-US" dirty="0" smtClean="0"/>
              <a:t>Organizers have access to a </a:t>
            </a:r>
            <a:r>
              <a:rPr lang="en-US" b="1" dirty="0" smtClean="0"/>
              <a:t>small budget </a:t>
            </a:r>
            <a:r>
              <a:rPr lang="en-US" dirty="0" smtClean="0"/>
              <a:t>to assist with </a:t>
            </a:r>
            <a:r>
              <a:rPr lang="en-US" dirty="0"/>
              <a:t>the </a:t>
            </a:r>
            <a:r>
              <a:rPr lang="en-US" dirty="0" smtClean="0"/>
              <a:t>logistics</a:t>
            </a:r>
          </a:p>
          <a:p>
            <a:pPr marL="457200" indent="-457200">
              <a:buFont typeface="Arial" panose="020B0604020202020204" pitchFamily="34" charset="0"/>
              <a:buChar char="•"/>
            </a:pPr>
            <a:r>
              <a:rPr lang="en-US" dirty="0" smtClean="0"/>
              <a:t>Workshops are limited to between </a:t>
            </a:r>
            <a:r>
              <a:rPr lang="en-US" b="1" dirty="0" smtClean="0"/>
              <a:t>15 </a:t>
            </a:r>
            <a:r>
              <a:rPr lang="en-US" b="1" dirty="0"/>
              <a:t>and 20 participants. </a:t>
            </a:r>
          </a:p>
          <a:p>
            <a:pPr algn="just"/>
            <a:endParaRPr lang="en-US" dirty="0" smtClean="0"/>
          </a:p>
          <a:p>
            <a:pPr algn="just"/>
            <a:r>
              <a:rPr lang="en-US" dirty="0" smtClean="0"/>
              <a:t>Request for several workshops by one department </a:t>
            </a:r>
          </a:p>
          <a:p>
            <a:pPr algn="just"/>
            <a:r>
              <a:rPr lang="en-US" dirty="0" smtClean="0"/>
              <a:t>would be considered under a </a:t>
            </a:r>
            <a:r>
              <a:rPr lang="en-US" b="1" dirty="0" smtClean="0"/>
              <a:t>strategic partnership</a:t>
            </a:r>
            <a:r>
              <a:rPr lang="en-US" dirty="0" smtClean="0"/>
              <a:t>.</a:t>
            </a:r>
          </a:p>
          <a:p>
            <a:pPr algn="just"/>
            <a:endParaRPr lang="en-US" dirty="0" smtClean="0"/>
          </a:p>
          <a:p>
            <a:pPr algn="just"/>
            <a:endParaRPr lang="en-US" dirty="0" smtClean="0"/>
          </a:p>
          <a:p>
            <a:endParaRPr lang="en-US" dirty="0" smtClean="0"/>
          </a:p>
          <a:p>
            <a:endParaRPr lang="en-US" dirty="0" smtClean="0"/>
          </a:p>
          <a:p>
            <a:endParaRPr lang="en-US" dirty="0"/>
          </a:p>
        </p:txBody>
      </p:sp>
    </p:spTree>
    <p:extLst>
      <p:ext uri="{BB962C8B-B14F-4D97-AF65-F5344CB8AC3E}">
        <p14:creationId xmlns:p14="http://schemas.microsoft.com/office/powerpoint/2010/main" val="366453514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8011" y="859537"/>
            <a:ext cx="7440677" cy="881089"/>
          </a:xfrm>
        </p:spPr>
        <p:txBody>
          <a:bodyPr/>
          <a:lstStyle/>
          <a:p>
            <a:r>
              <a:rPr lang="en-US" dirty="0" smtClean="0"/>
              <a:t>Peer Facilitation</a:t>
            </a:r>
            <a:endParaRPr lang="en-US" dirty="0"/>
          </a:p>
        </p:txBody>
      </p:sp>
      <p:sp>
        <p:nvSpPr>
          <p:cNvPr id="3" name="Content Placeholder 2"/>
          <p:cNvSpPr>
            <a:spLocks noGrp="1"/>
          </p:cNvSpPr>
          <p:nvPr>
            <p:ph idx="1"/>
          </p:nvPr>
        </p:nvSpPr>
        <p:spPr>
          <a:xfrm>
            <a:off x="418011" y="1740626"/>
            <a:ext cx="8072846" cy="4467498"/>
          </a:xfrm>
        </p:spPr>
        <p:txBody>
          <a:bodyPr>
            <a:normAutofit fontScale="25000" lnSpcReduction="20000"/>
          </a:bodyPr>
          <a:lstStyle/>
          <a:p>
            <a:pPr algn="just"/>
            <a:r>
              <a:rPr lang="en-US" sz="10400" b="1" dirty="0" smtClean="0"/>
              <a:t>“Volunteer” </a:t>
            </a:r>
            <a:r>
              <a:rPr lang="en-US" sz="10400" b="1" dirty="0"/>
              <a:t>peer </a:t>
            </a:r>
            <a:r>
              <a:rPr lang="en-US" sz="10400" b="1" dirty="0" smtClean="0"/>
              <a:t>facilitation </a:t>
            </a:r>
            <a:r>
              <a:rPr lang="en-US" sz="10400" dirty="0" smtClean="0"/>
              <a:t>model is at the very heart of the JLP and it increases </a:t>
            </a:r>
            <a:r>
              <a:rPr lang="en-US" sz="10400" b="1" dirty="0" smtClean="0"/>
              <a:t>credibility and ownership.</a:t>
            </a:r>
            <a:r>
              <a:rPr lang="en-US" sz="10400" dirty="0" smtClean="0"/>
              <a:t>  </a:t>
            </a:r>
          </a:p>
          <a:p>
            <a:pPr algn="just"/>
            <a:endParaRPr lang="fr-CA" sz="10400" dirty="0" smtClean="0"/>
          </a:p>
          <a:p>
            <a:pPr algn="just"/>
            <a:r>
              <a:rPr lang="fr-CA" sz="10400" b="1" dirty="0" smtClean="0"/>
              <a:t>To </a:t>
            </a:r>
            <a:r>
              <a:rPr lang="fr-CA" sz="10400" b="1" dirty="0" err="1" smtClean="0"/>
              <a:t>become</a:t>
            </a:r>
            <a:r>
              <a:rPr lang="fr-CA" sz="10400" b="1" dirty="0" smtClean="0"/>
              <a:t> a </a:t>
            </a:r>
            <a:r>
              <a:rPr lang="fr-CA" sz="10400" b="1" dirty="0" err="1" smtClean="0"/>
              <a:t>facilitator</a:t>
            </a:r>
            <a:r>
              <a:rPr lang="fr-CA" sz="10400" b="1" dirty="0" smtClean="0"/>
              <a:t>:</a:t>
            </a:r>
            <a:endParaRPr lang="en-US" sz="10400" b="1" dirty="0" smtClean="0"/>
          </a:p>
          <a:p>
            <a:pPr marL="396875" indent="-396875">
              <a:buFont typeface="Arial" panose="020B0604020202020204" pitchFamily="34" charset="0"/>
              <a:buChar char="•"/>
            </a:pPr>
            <a:r>
              <a:rPr lang="en-US" sz="9600" dirty="0" smtClean="0"/>
              <a:t>Submit an application with the </a:t>
            </a:r>
            <a:r>
              <a:rPr lang="en-US" sz="9600" b="1" dirty="0" smtClean="0"/>
              <a:t>support of your manager and union representative</a:t>
            </a:r>
            <a:r>
              <a:rPr lang="en-US" sz="9600" dirty="0" smtClean="0"/>
              <a:t> (for union facilitators).</a:t>
            </a:r>
          </a:p>
          <a:p>
            <a:pPr marL="396875" indent="-396875">
              <a:buFont typeface="Arial" panose="020B0604020202020204" pitchFamily="34" charset="0"/>
              <a:buChar char="•"/>
            </a:pPr>
            <a:r>
              <a:rPr lang="en-US" sz="9600" dirty="0" smtClean="0"/>
              <a:t>Attend </a:t>
            </a:r>
            <a:r>
              <a:rPr lang="en-US" sz="9600" dirty="0"/>
              <a:t>a one-week </a:t>
            </a:r>
            <a:r>
              <a:rPr lang="en-US" sz="9600" b="1" dirty="0"/>
              <a:t>training</a:t>
            </a:r>
            <a:r>
              <a:rPr lang="en-US" sz="9600" dirty="0"/>
              <a:t> session, we provide </a:t>
            </a:r>
            <a:r>
              <a:rPr lang="en-US" sz="9600" b="1" dirty="0"/>
              <a:t>materials</a:t>
            </a:r>
            <a:r>
              <a:rPr lang="en-US" sz="9600" dirty="0"/>
              <a:t> to assist new facilitators </a:t>
            </a:r>
            <a:r>
              <a:rPr lang="en-US" sz="9600" b="1" dirty="0"/>
              <a:t>learn </a:t>
            </a:r>
            <a:r>
              <a:rPr lang="en-US" sz="9600" dirty="0"/>
              <a:t>about the issues of the </a:t>
            </a:r>
            <a:r>
              <a:rPr lang="en-US" sz="9600" dirty="0" smtClean="0"/>
              <a:t>workshop. </a:t>
            </a:r>
          </a:p>
          <a:p>
            <a:pPr marL="396875" indent="-396875">
              <a:buFont typeface="Arial" panose="020B0604020202020204" pitchFamily="34" charset="0"/>
              <a:buChar char="•"/>
            </a:pPr>
            <a:r>
              <a:rPr lang="en-US" sz="9600" dirty="0" smtClean="0"/>
              <a:t>Learn </a:t>
            </a:r>
            <a:r>
              <a:rPr lang="en-US" sz="9600" dirty="0"/>
              <a:t>new </a:t>
            </a:r>
            <a:r>
              <a:rPr lang="en-US" sz="9600" b="1" dirty="0"/>
              <a:t>transferable </a:t>
            </a:r>
            <a:r>
              <a:rPr lang="en-US" sz="9600" b="1" dirty="0" smtClean="0"/>
              <a:t>skills, </a:t>
            </a:r>
            <a:r>
              <a:rPr lang="en-US" sz="9600" dirty="0" smtClean="0"/>
              <a:t>effective </a:t>
            </a:r>
            <a:r>
              <a:rPr lang="en-US" sz="9600" dirty="0"/>
              <a:t>communication, team work, conflict </a:t>
            </a:r>
            <a:r>
              <a:rPr lang="en-US" sz="9600" dirty="0" smtClean="0"/>
              <a:t>resolution, which enhances </a:t>
            </a:r>
            <a:r>
              <a:rPr lang="en-US" sz="9600" dirty="0"/>
              <a:t>professional </a:t>
            </a:r>
            <a:r>
              <a:rPr lang="en-US" sz="9600" dirty="0" smtClean="0"/>
              <a:t>life.</a:t>
            </a:r>
            <a:endParaRPr lang="en-US" sz="9600" dirty="0"/>
          </a:p>
          <a:p>
            <a:endParaRPr lang="en-US" sz="10400" dirty="0"/>
          </a:p>
          <a:p>
            <a:endParaRPr lang="en-US" dirty="0"/>
          </a:p>
          <a:p>
            <a:endParaRPr lang="en-US" dirty="0"/>
          </a:p>
        </p:txBody>
      </p:sp>
    </p:spTree>
    <p:extLst>
      <p:ext uri="{BB962C8B-B14F-4D97-AF65-F5344CB8AC3E}">
        <p14:creationId xmlns:p14="http://schemas.microsoft.com/office/powerpoint/2010/main" val="42315336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Mental Health in the Workplace (MHW)</a:t>
            </a:r>
            <a:endParaRPr lang="en-US" dirty="0"/>
          </a:p>
        </p:txBody>
      </p:sp>
      <p:sp>
        <p:nvSpPr>
          <p:cNvPr id="3" name="Content Placeholder 2"/>
          <p:cNvSpPr>
            <a:spLocks noGrp="1"/>
          </p:cNvSpPr>
          <p:nvPr>
            <p:ph idx="1"/>
          </p:nvPr>
        </p:nvSpPr>
        <p:spPr>
          <a:xfrm>
            <a:off x="648070" y="2622431"/>
            <a:ext cx="7803472" cy="2458528"/>
          </a:xfrm>
        </p:spPr>
        <p:txBody>
          <a:bodyPr/>
          <a:lstStyle/>
          <a:p>
            <a:pPr marL="457200" indent="-457200">
              <a:buFont typeface="Arial" panose="020B0604020202020204" pitchFamily="34" charset="0"/>
              <a:buChar char="•"/>
            </a:pPr>
            <a:r>
              <a:rPr lang="en-US" dirty="0" smtClean="0"/>
              <a:t>Released in June 2015.</a:t>
            </a:r>
          </a:p>
          <a:p>
            <a:endParaRPr lang="en-US" sz="1200" dirty="0" smtClean="0"/>
          </a:p>
          <a:p>
            <a:pPr marL="457200" indent="-457200">
              <a:buFont typeface="Arial" panose="020B0604020202020204" pitchFamily="34" charset="0"/>
              <a:buChar char="•"/>
            </a:pPr>
            <a:r>
              <a:rPr lang="en-US" dirty="0" smtClean="0"/>
              <a:t>Over 40% of the JLP’s requested workshops.</a:t>
            </a:r>
            <a:endParaRPr lang="en-US" dirty="0"/>
          </a:p>
        </p:txBody>
      </p:sp>
    </p:spTree>
    <p:extLst>
      <p:ext uri="{BB962C8B-B14F-4D97-AF65-F5344CB8AC3E}">
        <p14:creationId xmlns:p14="http://schemas.microsoft.com/office/powerpoint/2010/main" val="394758638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99956" y="5646374"/>
            <a:ext cx="6126480" cy="506185"/>
          </a:xfrm>
        </p:spPr>
        <p:txBody>
          <a:bodyPr>
            <a:noAutofit/>
          </a:bodyPr>
          <a:lstStyle/>
          <a:p>
            <a:r>
              <a:rPr lang="en-US" sz="2400" b="0" dirty="0" smtClean="0">
                <a:solidFill>
                  <a:schemeClr val="tx1"/>
                </a:solidFill>
              </a:rPr>
              <a:t>Mental </a:t>
            </a:r>
            <a:r>
              <a:rPr lang="en-US" sz="2400" b="0" dirty="0">
                <a:solidFill>
                  <a:schemeClr val="tx1"/>
                </a:solidFill>
              </a:rPr>
              <a:t>Health Commission of </a:t>
            </a:r>
            <a:r>
              <a:rPr lang="en-US" sz="2400" b="0" dirty="0" smtClean="0">
                <a:solidFill>
                  <a:schemeClr val="tx1"/>
                </a:solidFill>
              </a:rPr>
              <a:t>Canada</a:t>
            </a:r>
            <a:endParaRPr lang="en-US" sz="2400" b="0" dirty="0">
              <a:solidFill>
                <a:schemeClr val="tx1"/>
              </a:solidFill>
            </a:endParaRPr>
          </a:p>
        </p:txBody>
      </p:sp>
      <p:sp>
        <p:nvSpPr>
          <p:cNvPr id="5" name="Rectangle 2"/>
          <p:cNvSpPr>
            <a:spLocks noGrp="1" noChangeArrowheads="1"/>
          </p:cNvSpPr>
          <p:nvPr>
            <p:ph idx="1"/>
          </p:nvPr>
        </p:nvSpPr>
        <p:spPr bwMode="auto">
          <a:xfrm>
            <a:off x="482138" y="1972705"/>
            <a:ext cx="828303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tabLst/>
            </a:pPr>
            <a:r>
              <a:rPr kumimoji="0" lang="en-US" altLang="en-US" sz="36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Did you know?</a:t>
            </a:r>
          </a:p>
          <a:p>
            <a:pPr marL="571500" marR="0" lvl="0" indent="-5715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6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 in 5 people in Canada live with mental health problems each year.</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36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 </a:t>
            </a:r>
          </a:p>
          <a:p>
            <a:pPr marL="571500" marR="0" lvl="0" indent="-5715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en-US" altLang="en-US" sz="36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Arial" panose="020B0604020202020204" pitchFamily="34" charset="0"/>
              </a:rPr>
              <a:t>1 in 3 Canadians will experience a mental health problem in their lifetime.</a:t>
            </a:r>
            <a:r>
              <a:rPr kumimoji="0" lang="en-US" altLang="en-US" sz="3600" b="0" i="0" u="none" strike="noStrike" cap="none" normalizeH="0" baseline="0" dirty="0" smtClean="0">
                <a:ln>
                  <a:noFill/>
                </a:ln>
                <a:solidFill>
                  <a:schemeClr val="tx1"/>
                </a:solidFill>
                <a:effectLst/>
                <a:latin typeface="Calibri" panose="020F0502020204030204" pitchFamily="34" charset="0"/>
              </a:rPr>
              <a:t> </a:t>
            </a:r>
          </a:p>
        </p:txBody>
      </p:sp>
      <p:sp>
        <p:nvSpPr>
          <p:cNvPr id="6" name="Title 1"/>
          <p:cNvSpPr txBox="1">
            <a:spLocks/>
          </p:cNvSpPr>
          <p:nvPr/>
        </p:nvSpPr>
        <p:spPr>
          <a:xfrm>
            <a:off x="482138" y="1043059"/>
            <a:ext cx="7440677" cy="881089"/>
          </a:xfrm>
          <a:prstGeom prst="rect">
            <a:avLst/>
          </a:prstGeom>
        </p:spPr>
        <p:txBody>
          <a:bodyPr vert="horz" lIns="91440" tIns="45720" rIns="91440" bIns="45720" rtlCol="0" anchor="ctr">
            <a:normAutofit/>
          </a:bodyPr>
          <a:lstStyle>
            <a:lvl1pPr algn="l" defTabSz="457200" rtl="0" eaLnBrk="1" latinLnBrk="0" hangingPunct="1">
              <a:spcBef>
                <a:spcPct val="0"/>
              </a:spcBef>
              <a:buNone/>
              <a:defRPr sz="3600" b="1" i="0" kern="1200">
                <a:solidFill>
                  <a:srgbClr val="FF6600"/>
                </a:solidFill>
                <a:latin typeface="Verdana"/>
                <a:ea typeface="+mj-ea"/>
                <a:cs typeface="Verdana"/>
              </a:defRPr>
            </a:lvl1pPr>
          </a:lstStyle>
          <a:p>
            <a:r>
              <a:rPr lang="en-US" dirty="0" smtClean="0"/>
              <a:t>Mental Health</a:t>
            </a:r>
            <a:endParaRPr lang="en-US" dirty="0"/>
          </a:p>
        </p:txBody>
      </p:sp>
    </p:spTree>
    <p:extLst>
      <p:ext uri="{BB962C8B-B14F-4D97-AF65-F5344CB8AC3E}">
        <p14:creationId xmlns:p14="http://schemas.microsoft.com/office/powerpoint/2010/main" val="373825883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8070" y="1048295"/>
            <a:ext cx="7803472" cy="256803"/>
          </a:xfrm>
        </p:spPr>
        <p:txBody>
          <a:bodyPr>
            <a:normAutofit fontScale="90000"/>
          </a:bodyPr>
          <a:lstStyle/>
          <a:p>
            <a:r>
              <a:rPr lang="fr-CA" dirty="0" smtClean="0">
                <a:solidFill>
                  <a:schemeClr val="bg1"/>
                </a:solidFill>
              </a:rPr>
              <a:t>  </a:t>
            </a:r>
            <a:endParaRPr lang="en-US" dirty="0">
              <a:solidFill>
                <a:schemeClr val="bg1"/>
              </a:solidFill>
            </a:endParaRPr>
          </a:p>
        </p:txBody>
      </p:sp>
      <p:sp>
        <p:nvSpPr>
          <p:cNvPr id="3" name="Content Placeholder 2"/>
          <p:cNvSpPr>
            <a:spLocks noGrp="1"/>
          </p:cNvSpPr>
          <p:nvPr>
            <p:ph idx="1"/>
          </p:nvPr>
        </p:nvSpPr>
        <p:spPr>
          <a:xfrm>
            <a:off x="648070" y="1473958"/>
            <a:ext cx="4916707" cy="877356"/>
          </a:xfrm>
        </p:spPr>
        <p:txBody>
          <a:bodyPr>
            <a:noAutofit/>
          </a:bodyPr>
          <a:lstStyle/>
          <a:p>
            <a:r>
              <a:rPr lang="en-US" sz="4400" dirty="0" err="1" smtClean="0"/>
              <a:t>Stongly</a:t>
            </a:r>
            <a:r>
              <a:rPr lang="en-US" sz="4400" dirty="0" smtClean="0"/>
              <a:t> Disagree </a:t>
            </a:r>
            <a:r>
              <a:rPr lang="en-US" sz="4400" dirty="0" smtClean="0"/>
              <a:t>(1)</a:t>
            </a:r>
            <a:endParaRPr lang="en-US" sz="4400" dirty="0"/>
          </a:p>
        </p:txBody>
      </p:sp>
      <p:sp>
        <p:nvSpPr>
          <p:cNvPr id="4" name="Content Placeholder 2"/>
          <p:cNvSpPr txBox="1">
            <a:spLocks/>
          </p:cNvSpPr>
          <p:nvPr/>
        </p:nvSpPr>
        <p:spPr>
          <a:xfrm>
            <a:off x="3790046" y="4560320"/>
            <a:ext cx="4384963" cy="825335"/>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i="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400" dirty="0" err="1" smtClean="0"/>
              <a:t>Stongly</a:t>
            </a:r>
            <a:r>
              <a:rPr lang="en-US" sz="4400" dirty="0" smtClean="0"/>
              <a:t> Agree (10)</a:t>
            </a:r>
            <a:endParaRPr lang="en-US" sz="4400" dirty="0"/>
          </a:p>
        </p:txBody>
      </p:sp>
      <p:sp>
        <p:nvSpPr>
          <p:cNvPr id="5" name="Content Placeholder 2"/>
          <p:cNvSpPr txBox="1">
            <a:spLocks/>
          </p:cNvSpPr>
          <p:nvPr/>
        </p:nvSpPr>
        <p:spPr>
          <a:xfrm>
            <a:off x="3106423" y="2957745"/>
            <a:ext cx="3531722" cy="1112718"/>
          </a:xfrm>
          <a:prstGeom prst="rect">
            <a:avLst/>
          </a:prstGeom>
        </p:spPr>
        <p:txBody>
          <a:bodyPr vert="horz" lIns="91440" tIns="45720" rIns="91440" bIns="45720" rtlCol="0">
            <a:noAutofit/>
          </a:bodyPr>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i="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4400" dirty="0" smtClean="0"/>
              <a:t>1…..to…..10</a:t>
            </a:r>
            <a:endParaRPr lang="en-US" sz="4400" dirty="0"/>
          </a:p>
        </p:txBody>
      </p:sp>
    </p:spTree>
    <p:extLst>
      <p:ext uri="{BB962C8B-B14F-4D97-AF65-F5344CB8AC3E}">
        <p14:creationId xmlns:p14="http://schemas.microsoft.com/office/powerpoint/2010/main" val="33312899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48070" y="1338288"/>
            <a:ext cx="7803472" cy="1279399"/>
          </a:xfrm>
        </p:spPr>
        <p:txBody>
          <a:bodyPr/>
          <a:lstStyle/>
          <a:p>
            <a:r>
              <a:rPr lang="en-US" dirty="0" smtClean="0"/>
              <a:t>The topic of mental health has become increasingly apparent in my work life.</a:t>
            </a:r>
          </a:p>
          <a:p>
            <a:endParaRPr lang="en-US" dirty="0"/>
          </a:p>
        </p:txBody>
      </p:sp>
      <p:sp>
        <p:nvSpPr>
          <p:cNvPr id="4" name="Content Placeholder 2"/>
          <p:cNvSpPr txBox="1">
            <a:spLocks/>
          </p:cNvSpPr>
          <p:nvPr/>
        </p:nvSpPr>
        <p:spPr>
          <a:xfrm>
            <a:off x="648070" y="2927222"/>
            <a:ext cx="7803472" cy="127939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i="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I am very comfortable talking about mental health issues with other at work</a:t>
            </a:r>
            <a:endParaRPr lang="en-US" dirty="0"/>
          </a:p>
        </p:txBody>
      </p:sp>
      <p:sp>
        <p:nvSpPr>
          <p:cNvPr id="5" name="Content Placeholder 2"/>
          <p:cNvSpPr txBox="1">
            <a:spLocks/>
          </p:cNvSpPr>
          <p:nvPr/>
        </p:nvSpPr>
        <p:spPr>
          <a:xfrm>
            <a:off x="648070" y="4516156"/>
            <a:ext cx="7803472" cy="1279399"/>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kern="1200">
                <a:solidFill>
                  <a:schemeClr val="tx1"/>
                </a:solidFill>
                <a:latin typeface="+mn-lt"/>
                <a:ea typeface="+mn-ea"/>
                <a:cs typeface="+mn-cs"/>
              </a:defRPr>
            </a:lvl1pPr>
            <a:lvl2pPr marL="457200" indent="0" algn="l" defTabSz="457200" rtl="0" eaLnBrk="1" latinLnBrk="0" hangingPunct="1">
              <a:spcBef>
                <a:spcPct val="20000"/>
              </a:spcBef>
              <a:buFont typeface="Arial"/>
              <a:buNone/>
              <a:defRPr sz="2800" i="1" kern="1200">
                <a:solidFill>
                  <a:schemeClr val="tx1"/>
                </a:solidFill>
                <a:latin typeface="+mn-lt"/>
                <a:ea typeface="+mn-ea"/>
                <a:cs typeface="+mn-cs"/>
              </a:defRPr>
            </a:lvl2pPr>
            <a:lvl3pPr marL="914400" indent="0" algn="l" defTabSz="457200" rtl="0" eaLnBrk="1" latinLnBrk="0" hangingPunct="1">
              <a:spcBef>
                <a:spcPct val="20000"/>
              </a:spcBef>
              <a:buFont typeface="Arial"/>
              <a:buNone/>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smtClean="0"/>
              <a:t>I feel able to support my colleagues who are experiencing mental health problems</a:t>
            </a:r>
            <a:endParaRPr lang="en-US" dirty="0"/>
          </a:p>
        </p:txBody>
      </p:sp>
    </p:spTree>
    <p:extLst>
      <p:ext uri="{BB962C8B-B14F-4D97-AF65-F5344CB8AC3E}">
        <p14:creationId xmlns:p14="http://schemas.microsoft.com/office/powerpoint/2010/main" val="419119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build="p"/>
      <p:bldP spid="5"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1955</TotalTime>
  <Words>1116</Words>
  <Application>Microsoft Office PowerPoint</Application>
  <PresentationFormat>On-screen Show (4:3)</PresentationFormat>
  <Paragraphs>145</Paragraphs>
  <Slides>26</Slides>
  <Notes>2</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Arial</vt:lpstr>
      <vt:lpstr>Calibri</vt:lpstr>
      <vt:lpstr>Calibri Light</vt:lpstr>
      <vt:lpstr>Times New Roman</vt:lpstr>
      <vt:lpstr>Verdana</vt:lpstr>
      <vt:lpstr>Office Theme</vt:lpstr>
      <vt:lpstr>Custom Design</vt:lpstr>
      <vt:lpstr>PowerPoint Presentation</vt:lpstr>
      <vt:lpstr>The Joint Learning Program</vt:lpstr>
      <vt:lpstr>Our Approach</vt:lpstr>
      <vt:lpstr>Request Based Workshops</vt:lpstr>
      <vt:lpstr>Peer Facilitation</vt:lpstr>
      <vt:lpstr>Mental Health in the Workplace (MHW)</vt:lpstr>
      <vt:lpstr>Mental Health Commission of Canada</vt:lpstr>
      <vt:lpstr>  </vt:lpstr>
      <vt:lpstr>PowerPoint Presentation</vt:lpstr>
      <vt:lpstr> Mental Health: </vt:lpstr>
      <vt:lpstr>Mental Health Problem:</vt:lpstr>
      <vt:lpstr>PowerPoint Presentation</vt:lpstr>
      <vt:lpstr>Stigma</vt:lpstr>
      <vt:lpstr>Struck Down</vt:lpstr>
      <vt:lpstr>Stigma</vt:lpstr>
      <vt:lpstr>Stigma: Table Discussion</vt:lpstr>
      <vt:lpstr>Psychological Health and Safety: </vt:lpstr>
      <vt:lpstr>Psychological Health and Safety: Table Discussion</vt:lpstr>
      <vt:lpstr>Psychological Health and Safety: </vt:lpstr>
      <vt:lpstr>Psychological Health and Safety:</vt:lpstr>
      <vt:lpstr>National Standard of Canada for Psychological Health and Safety in the Workplace</vt:lpstr>
      <vt:lpstr>13 Workplace Factors for a Psychologically Healthy and Safe Workplace </vt:lpstr>
      <vt:lpstr>13 Workplace Factors:  Table Discussion</vt:lpstr>
      <vt:lpstr>PowerPoint Presentation</vt:lpstr>
      <vt:lpstr>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Adam</dc:creator>
  <cp:lastModifiedBy>Nathalie Duquette</cp:lastModifiedBy>
  <cp:revision>155</cp:revision>
  <cp:lastPrinted>2017-02-14T13:28:21Z</cp:lastPrinted>
  <dcterms:created xsi:type="dcterms:W3CDTF">2014-06-18T13:08:28Z</dcterms:created>
  <dcterms:modified xsi:type="dcterms:W3CDTF">2018-05-29T20:28:23Z</dcterms:modified>
</cp:coreProperties>
</file>