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7" r:id="rId11"/>
    <p:sldId id="269" r:id="rId12"/>
    <p:sldId id="268" r:id="rId13"/>
  </p:sldIdLst>
  <p:sldSz cx="12192000" cy="6858000"/>
  <p:notesSz cx="7010400" cy="1112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41071E"/>
    <a:srgbClr val="830F3E"/>
    <a:srgbClr val="FFF1CD"/>
    <a:srgbClr val="FFFFCC"/>
    <a:srgbClr val="FFCC66"/>
    <a:srgbClr val="6C0C32"/>
    <a:srgbClr val="FFCB25"/>
    <a:srgbClr val="FFFF99"/>
    <a:srgbClr val="610B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67" autoAdjust="0"/>
    <p:restoredTop sz="94660"/>
  </p:normalViewPr>
  <p:slideViewPr>
    <p:cSldViewPr snapToGrid="0">
      <p:cViewPr varScale="1">
        <p:scale>
          <a:sx n="57" d="100"/>
          <a:sy n="57" d="100"/>
        </p:scale>
        <p:origin x="-128" y="-6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1"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558192"/>
          </a:xfrm>
          <a:prstGeom prst="rect">
            <a:avLst/>
          </a:prstGeom>
        </p:spPr>
        <p:txBody>
          <a:bodyPr vert="horz" lIns="106244" tIns="53122" rIns="106244" bIns="53122" rtlCol="0"/>
          <a:lstStyle>
            <a:lvl1pPr algn="l">
              <a:defRPr sz="1400"/>
            </a:lvl1pPr>
          </a:lstStyle>
          <a:p>
            <a:endParaRPr lang="en-US"/>
          </a:p>
        </p:txBody>
      </p:sp>
      <p:sp>
        <p:nvSpPr>
          <p:cNvPr id="3" name="Date Placeholder 2"/>
          <p:cNvSpPr>
            <a:spLocks noGrp="1"/>
          </p:cNvSpPr>
          <p:nvPr>
            <p:ph type="dt" idx="1"/>
          </p:nvPr>
        </p:nvSpPr>
        <p:spPr>
          <a:xfrm>
            <a:off x="3970938" y="0"/>
            <a:ext cx="3037840" cy="558192"/>
          </a:xfrm>
          <a:prstGeom prst="rect">
            <a:avLst/>
          </a:prstGeom>
        </p:spPr>
        <p:txBody>
          <a:bodyPr vert="horz" lIns="106244" tIns="53122" rIns="106244" bIns="53122" rtlCol="0"/>
          <a:lstStyle>
            <a:lvl1pPr algn="r">
              <a:defRPr sz="1400"/>
            </a:lvl1pPr>
          </a:lstStyle>
          <a:p>
            <a:fld id="{4507D460-1B70-4631-902D-C8630C7CE9DB}" type="datetimeFigureOut">
              <a:rPr lang="en-US" smtClean="0"/>
              <a:t>18-05-28</a:t>
            </a:fld>
            <a:endParaRPr lang="en-US"/>
          </a:p>
        </p:txBody>
      </p:sp>
      <p:sp>
        <p:nvSpPr>
          <p:cNvPr id="4" name="Slide Image Placeholder 3"/>
          <p:cNvSpPr>
            <a:spLocks noGrp="1" noRot="1" noChangeAspect="1"/>
          </p:cNvSpPr>
          <p:nvPr>
            <p:ph type="sldImg" idx="2"/>
          </p:nvPr>
        </p:nvSpPr>
        <p:spPr>
          <a:xfrm>
            <a:off x="168275" y="1390650"/>
            <a:ext cx="6673850" cy="3754438"/>
          </a:xfrm>
          <a:prstGeom prst="rect">
            <a:avLst/>
          </a:prstGeom>
          <a:noFill/>
          <a:ln w="12700">
            <a:solidFill>
              <a:prstClr val="black"/>
            </a:solidFill>
          </a:ln>
        </p:spPr>
        <p:txBody>
          <a:bodyPr vert="horz" lIns="106244" tIns="53122" rIns="106244" bIns="53122" rtlCol="0" anchor="ctr"/>
          <a:lstStyle/>
          <a:p>
            <a:endParaRPr lang="en-US"/>
          </a:p>
        </p:txBody>
      </p:sp>
      <p:sp>
        <p:nvSpPr>
          <p:cNvPr id="5" name="Notes Placeholder 4"/>
          <p:cNvSpPr>
            <a:spLocks noGrp="1"/>
          </p:cNvSpPr>
          <p:nvPr>
            <p:ph type="body" sz="quarter" idx="3"/>
          </p:nvPr>
        </p:nvSpPr>
        <p:spPr>
          <a:xfrm>
            <a:off x="701040" y="5354002"/>
            <a:ext cx="5608320" cy="4380548"/>
          </a:xfrm>
          <a:prstGeom prst="rect">
            <a:avLst/>
          </a:prstGeom>
        </p:spPr>
        <p:txBody>
          <a:bodyPr vert="horz" lIns="106244" tIns="53122" rIns="106244" bIns="531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567010"/>
            <a:ext cx="3037840" cy="558191"/>
          </a:xfrm>
          <a:prstGeom prst="rect">
            <a:avLst/>
          </a:prstGeom>
        </p:spPr>
        <p:txBody>
          <a:bodyPr vert="horz" lIns="106244" tIns="53122" rIns="106244" bIns="53122" rtlCol="0" anchor="b"/>
          <a:lstStyle>
            <a:lvl1pPr algn="l">
              <a:defRPr sz="1400"/>
            </a:lvl1pPr>
          </a:lstStyle>
          <a:p>
            <a:endParaRPr lang="en-US"/>
          </a:p>
        </p:txBody>
      </p:sp>
      <p:sp>
        <p:nvSpPr>
          <p:cNvPr id="7" name="Slide Number Placeholder 6"/>
          <p:cNvSpPr>
            <a:spLocks noGrp="1"/>
          </p:cNvSpPr>
          <p:nvPr>
            <p:ph type="sldNum" sz="quarter" idx="5"/>
          </p:nvPr>
        </p:nvSpPr>
        <p:spPr>
          <a:xfrm>
            <a:off x="3970938" y="10567010"/>
            <a:ext cx="3037840" cy="558191"/>
          </a:xfrm>
          <a:prstGeom prst="rect">
            <a:avLst/>
          </a:prstGeom>
        </p:spPr>
        <p:txBody>
          <a:bodyPr vert="horz" lIns="106244" tIns="53122" rIns="106244" bIns="53122" rtlCol="0" anchor="b"/>
          <a:lstStyle>
            <a:lvl1pPr algn="r">
              <a:defRPr sz="1400"/>
            </a:lvl1pPr>
          </a:lstStyle>
          <a:p>
            <a:fld id="{6E36078D-237E-4356-A8AC-56F4D1CE8966}" type="slidenum">
              <a:rPr lang="en-US" smtClean="0"/>
              <a:t>‹#›</a:t>
            </a:fld>
            <a:endParaRPr lang="en-US"/>
          </a:p>
        </p:txBody>
      </p:sp>
    </p:spTree>
    <p:extLst>
      <p:ext uri="{BB962C8B-B14F-4D97-AF65-F5344CB8AC3E}">
        <p14:creationId xmlns:p14="http://schemas.microsoft.com/office/powerpoint/2010/main" val="1520071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71000">
              <a:srgbClr val="6C0C32"/>
            </a:gs>
            <a:gs pos="53000">
              <a:srgbClr val="830F3E"/>
            </a:gs>
            <a:gs pos="32000">
              <a:srgbClr val="6C0C32"/>
            </a:gs>
            <a:gs pos="0">
              <a:srgbClr val="41071E"/>
            </a:gs>
            <a:gs pos="100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C70543-23D7-4542-968C-1B9B0E2D40D1}"/>
              </a:ext>
            </a:extLst>
          </p:cNvPr>
          <p:cNvSpPr>
            <a:spLocks noGrp="1"/>
          </p:cNvSpPr>
          <p:nvPr>
            <p:ph type="ctrTitle"/>
          </p:nvPr>
        </p:nvSpPr>
        <p:spPr>
          <a:xfrm>
            <a:off x="1524000" y="896111"/>
            <a:ext cx="9144000" cy="1242251"/>
          </a:xfrm>
        </p:spPr>
        <p:txBody>
          <a:bodyPr anchor="b">
            <a:normAutofit/>
          </a:bodyPr>
          <a:lstStyle>
            <a:lvl1pPr algn="ctr">
              <a:defRPr sz="7200">
                <a:solidFill>
                  <a:schemeClr val="bg1"/>
                </a:solidFill>
                <a:latin typeface="Franklin Gothic Medium Cond" panose="020B0606030402020204" pitchFamily="34" charset="0"/>
              </a:defRPr>
            </a:lvl1pPr>
          </a:lstStyle>
          <a:p>
            <a:endParaRPr lang="en-US" dirty="0"/>
          </a:p>
        </p:txBody>
      </p:sp>
      <p:sp>
        <p:nvSpPr>
          <p:cNvPr id="5" name="Footer Placeholder 4">
            <a:extLst>
              <a:ext uri="{FF2B5EF4-FFF2-40B4-BE49-F238E27FC236}">
                <a16:creationId xmlns:a16="http://schemas.microsoft.com/office/drawing/2014/main" xmlns="" id="{D8290F3E-85FB-4A73-85B9-E6B4227C42C0}"/>
              </a:ext>
            </a:extLst>
          </p:cNvPr>
          <p:cNvSpPr>
            <a:spLocks noGrp="1"/>
          </p:cNvSpPr>
          <p:nvPr>
            <p:ph type="ftr" sz="quarter" idx="11"/>
          </p:nvPr>
        </p:nvSpPr>
        <p:spPr/>
        <p:txBody>
          <a:bodyPr/>
          <a:lstStyle>
            <a:lvl1pPr>
              <a:defRPr>
                <a:solidFill>
                  <a:schemeClr val="bg1"/>
                </a:solidFill>
                <a:latin typeface="Franklin Gothic Medium Cond" panose="020B0606030402020204" pitchFamily="34" charset="0"/>
              </a:defRPr>
            </a:lvl1pPr>
          </a:lstStyle>
          <a:p>
            <a:r>
              <a:rPr lang="en-US" dirty="0"/>
              <a:t>USJE NLPM 2018</a:t>
            </a:r>
          </a:p>
        </p:txBody>
      </p:sp>
      <p:sp>
        <p:nvSpPr>
          <p:cNvPr id="17" name="TextBox 16">
            <a:extLst>
              <a:ext uri="{FF2B5EF4-FFF2-40B4-BE49-F238E27FC236}">
                <a16:creationId xmlns:a16="http://schemas.microsoft.com/office/drawing/2014/main" xmlns="" id="{310992DC-97E0-4280-B2C1-ED9F82E4EC8B}"/>
              </a:ext>
            </a:extLst>
          </p:cNvPr>
          <p:cNvSpPr txBox="1"/>
          <p:nvPr userDrawn="1"/>
        </p:nvSpPr>
        <p:spPr>
          <a:xfrm>
            <a:off x="3340556" y="210994"/>
            <a:ext cx="5526128" cy="1144929"/>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Union of Safety and Justice Employees</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2018 National Local Presidents Meeting </a:t>
            </a:r>
          </a:p>
          <a:p>
            <a:pPr marL="0" indent="0" algn="ctr">
              <a:buFontTx/>
              <a:buNone/>
            </a:pPr>
            <a:endParaRPr lang="en-US" dirty="0">
              <a:solidFill>
                <a:schemeClr val="bg1"/>
              </a:solidFill>
              <a:latin typeface="Franklin Gothic Medium Cond" panose="020B0606030402020204" pitchFamily="34" charset="0"/>
            </a:endParaRPr>
          </a:p>
        </p:txBody>
      </p:sp>
      <p:pic>
        <p:nvPicPr>
          <p:cNvPr id="4" name="Picture 3">
            <a:extLst>
              <a:ext uri="{FF2B5EF4-FFF2-40B4-BE49-F238E27FC236}">
                <a16:creationId xmlns:a16="http://schemas.microsoft.com/office/drawing/2014/main" xmlns="" id="{09909FB4-EE84-42DF-BB5F-87ABA733C8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7111" y="2041040"/>
            <a:ext cx="4213017" cy="4294398"/>
          </a:xfrm>
          <a:prstGeom prst="rect">
            <a:avLst/>
          </a:prstGeom>
        </p:spPr>
      </p:pic>
      <p:pic>
        <p:nvPicPr>
          <p:cNvPr id="9" name="Picture 8">
            <a:extLst>
              <a:ext uri="{FF2B5EF4-FFF2-40B4-BE49-F238E27FC236}">
                <a16:creationId xmlns:a16="http://schemas.microsoft.com/office/drawing/2014/main" xmlns="" id="{EDB408F8-CE2B-406B-8F25-CFEFA547EB8D}"/>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7442" b="92984" l="4287" r="95344">
                        <a14:foregroundMark x1="7465" y1="44578" x2="7465" y2="44578"/>
                        <a14:foregroundMark x1="7687" y1="41460" x2="9608" y2="42736"/>
                        <a14:foregroundMark x1="5839" y1="59674" x2="5839" y2="59674"/>
                        <a14:foregroundMark x1="49076" y1="89369" x2="49076" y2="89369"/>
                        <a14:foregroundMark x1="91870" y1="60454" x2="91870" y2="60454"/>
                        <a14:foregroundMark x1="93422" y1="43515" x2="93422" y2="43515"/>
                        <a14:foregroundMark x1="95344" y1="59178" x2="95344" y2="59178"/>
                        <a14:foregroundMark x1="48337" y1="92984" x2="48337" y2="92984"/>
                        <a14:foregroundMark x1="50702" y1="7442" x2="50702" y2="7442"/>
                        <a14:foregroundMark x1="95270" y1="39901" x2="95270" y2="39901"/>
                        <a14:foregroundMark x1="5322" y1="40113" x2="5322" y2="40113"/>
                        <a14:foregroundMark x1="4287" y1="58965" x2="4287" y2="58965"/>
                      </a14:backgroundRemoval>
                    </a14:imgEffect>
                  </a14:imgLayer>
                </a14:imgProps>
              </a:ext>
              <a:ext uri="{28A0092B-C50C-407E-A947-70E740481C1C}">
                <a14:useLocalDpi xmlns:a14="http://schemas.microsoft.com/office/drawing/2010/main" val="0"/>
              </a:ext>
            </a:extLst>
          </a:blip>
          <a:stretch>
            <a:fillRect/>
          </a:stretch>
        </p:blipFill>
        <p:spPr>
          <a:xfrm>
            <a:off x="4171950" y="2278593"/>
            <a:ext cx="3771900" cy="3933592"/>
          </a:xfrm>
          <a:prstGeom prst="rect">
            <a:avLst/>
          </a:prstGeom>
        </p:spPr>
      </p:pic>
    </p:spTree>
    <p:extLst>
      <p:ext uri="{BB962C8B-B14F-4D97-AF65-F5344CB8AC3E}">
        <p14:creationId xmlns:p14="http://schemas.microsoft.com/office/powerpoint/2010/main" val="513724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12AC15-E4D5-4BF1-B31A-DDBA505E098C}"/>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4603594C-9B69-4EDC-BCE7-C5A9683DC8B0}"/>
              </a:ext>
            </a:extLst>
          </p:cNvPr>
          <p:cNvSpPr>
            <a:spLocks noGrp="1"/>
          </p:cNvSpPr>
          <p:nvPr>
            <p:ph type="body" orient="vert" idx="1"/>
          </p:nvPr>
        </p:nvSpPr>
        <p:spPr/>
        <p:txBody>
          <a:bodyPr vert="horz"/>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21B1B296-7399-4C34-AAFA-27F3C613A2C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xmlns="" id="{4A995335-EB08-46A7-8F69-C4155DC349C5}"/>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xmlns="" id="{42058E35-4DC2-47AA-AAC7-24650DF6B11A}"/>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07043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48841DF-888D-4B66-9D8F-406F192BA7A4}"/>
              </a:ext>
            </a:extLst>
          </p:cNvPr>
          <p:cNvSpPr>
            <a:spLocks noGrp="1"/>
          </p:cNvSpPr>
          <p:nvPr>
            <p:ph type="title" orient="vert"/>
          </p:nvPr>
        </p:nvSpPr>
        <p:spPr>
          <a:xfrm>
            <a:off x="8724900" y="365125"/>
            <a:ext cx="2628900" cy="5811838"/>
          </a:xfrm>
        </p:spPr>
        <p:txBody>
          <a:bodyPr vert="eaVert"/>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20E0C4A3-3DDB-4735-8B55-B227F709ECAE}"/>
              </a:ext>
            </a:extLst>
          </p:cNvPr>
          <p:cNvSpPr>
            <a:spLocks noGrp="1"/>
          </p:cNvSpPr>
          <p:nvPr>
            <p:ph type="body" orient="vert" idx="1"/>
          </p:nvPr>
        </p:nvSpPr>
        <p:spPr>
          <a:xfrm>
            <a:off x="838200" y="365125"/>
            <a:ext cx="7734300" cy="5811838"/>
          </a:xfrm>
        </p:spPr>
        <p:txBody>
          <a:bodyPr vert="eaVert"/>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92039A2A-1BD5-4014-9081-F5FBED5D091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xmlns="" id="{08B3B83D-A55A-4033-8913-1AD6366A328D}"/>
              </a:ext>
            </a:extLst>
          </p:cNvPr>
          <p:cNvCxnSpPr>
            <a:cxnSpLocks/>
          </p:cNvCxnSpPr>
          <p:nvPr userDrawn="1"/>
        </p:nvCxnSpPr>
        <p:spPr>
          <a:xfrm>
            <a:off x="9305925" y="365125"/>
            <a:ext cx="0" cy="5811838"/>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xmlns="" id="{1B42C9FD-8F34-4ED1-995F-F46019406C37}"/>
              </a:ext>
            </a:extLst>
          </p:cNvPr>
          <p:cNvCxnSpPr>
            <a:cxnSpLocks/>
          </p:cNvCxnSpPr>
          <p:nvPr userDrawn="1"/>
        </p:nvCxnSpPr>
        <p:spPr>
          <a:xfrm>
            <a:off x="9229725" y="365125"/>
            <a:ext cx="0" cy="5811838"/>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28871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F6CDAD7A-E5B4-4011-90DC-FBFF5999BFB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DEFB324A-2873-4779-96F5-66B1F0D1AE5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57A099C3-2709-479C-80A5-8DEBEB048A65}"/>
              </a:ext>
            </a:extLst>
          </p:cNvPr>
          <p:cNvSpPr>
            <a:spLocks noGrp="1"/>
          </p:cNvSpPr>
          <p:nvPr>
            <p:ph idx="1"/>
          </p:nvPr>
        </p:nvSpPr>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303EE6B8-3321-4BB9-ADBB-590BFA76FE5B}"/>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8" name="Straight Connector 7">
            <a:extLst>
              <a:ext uri="{FF2B5EF4-FFF2-40B4-BE49-F238E27FC236}">
                <a16:creationId xmlns:a16="http://schemas.microsoft.com/office/drawing/2014/main" xmlns="" id="{285F6BFB-ABB2-4D5C-A7EF-A404D5EC2622}"/>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xmlns="" id="{4AA40AEB-E74C-499B-B9E8-F6F40BF61763}"/>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81048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00138034-7F7C-4659-88CC-AC50834BCC2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B1116630-9405-4A95-AC21-FD87B11427E2}"/>
              </a:ext>
            </a:extLst>
          </p:cNvPr>
          <p:cNvSpPr>
            <a:spLocks noGrp="1"/>
          </p:cNvSpPr>
          <p:nvPr>
            <p:ph type="title"/>
          </p:nvPr>
        </p:nvSpPr>
        <p:spPr>
          <a:xfrm>
            <a:off x="831850" y="1709738"/>
            <a:ext cx="10515600" cy="2852737"/>
          </a:xfrm>
        </p:spPr>
        <p:txBody>
          <a:bodyPr anchor="b"/>
          <a:lstStyle>
            <a:lvl1pPr>
              <a:defRPr sz="6000">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92D8CFDF-9EDA-4AEA-898D-8509AB70470B}"/>
              </a:ext>
            </a:extLst>
          </p:cNvPr>
          <p:cNvSpPr>
            <a:spLocks noGrp="1"/>
          </p:cNvSpPr>
          <p:nvPr>
            <p:ph type="body" idx="1"/>
          </p:nvPr>
        </p:nvSpPr>
        <p:spPr>
          <a:xfrm>
            <a:off x="831850" y="4589463"/>
            <a:ext cx="10515600" cy="1500187"/>
          </a:xfrm>
        </p:spPr>
        <p:txBody>
          <a:bodyPr/>
          <a:lstStyle>
            <a:lvl1pPr marL="0" indent="0">
              <a:buNone/>
              <a:defRPr sz="2400">
                <a:solidFill>
                  <a:srgbClr val="800000"/>
                </a:solidFill>
                <a:latin typeface="Franklin Gothic Medium Cond" panose="020B06060304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xmlns="" id="{CA97D8EB-2364-4532-B246-8A6BF74CA8CC}"/>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8" name="Straight Connector 7">
            <a:extLst>
              <a:ext uri="{FF2B5EF4-FFF2-40B4-BE49-F238E27FC236}">
                <a16:creationId xmlns:a16="http://schemas.microsoft.com/office/drawing/2014/main" xmlns="" id="{FB524A6E-9CEB-4C7E-9AAC-53963C0A8B7E}"/>
              </a:ext>
            </a:extLst>
          </p:cNvPr>
          <p:cNvCxnSpPr/>
          <p:nvPr userDrawn="1"/>
        </p:nvCxnSpPr>
        <p:spPr>
          <a:xfrm>
            <a:off x="831850" y="453764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xmlns="" id="{661801E7-2615-4729-939F-D6A2218C3CD5}"/>
              </a:ext>
            </a:extLst>
          </p:cNvPr>
          <p:cNvCxnSpPr/>
          <p:nvPr userDrawn="1"/>
        </p:nvCxnSpPr>
        <p:spPr>
          <a:xfrm>
            <a:off x="831850" y="458946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239785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105FF31-686E-4BA9-987D-9708CC95766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2A969041-0E4F-4FC3-94FA-8ACF4F64ECA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71D7A648-484F-43DF-806A-4A705D56B89A}"/>
              </a:ext>
            </a:extLst>
          </p:cNvPr>
          <p:cNvSpPr>
            <a:spLocks noGrp="1"/>
          </p:cNvSpPr>
          <p:nvPr>
            <p:ph sz="half" idx="1"/>
          </p:nvPr>
        </p:nvSpPr>
        <p:spPr>
          <a:xfrm>
            <a:off x="838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BDBB94EE-0E7C-412D-9433-F480BB770CA9}"/>
              </a:ext>
            </a:extLst>
          </p:cNvPr>
          <p:cNvSpPr>
            <a:spLocks noGrp="1"/>
          </p:cNvSpPr>
          <p:nvPr>
            <p:ph sz="half" idx="2"/>
          </p:nvPr>
        </p:nvSpPr>
        <p:spPr>
          <a:xfrm>
            <a:off x="6172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xmlns="" id="{3F53FC15-134D-4412-809C-AE20A29144C7}"/>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376723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9A942D88-96D2-43E0-A122-672F9A14B1E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1E66CB59-ED0C-4A30-A238-926191CA79FB}"/>
              </a:ext>
            </a:extLst>
          </p:cNvPr>
          <p:cNvSpPr>
            <a:spLocks noGrp="1"/>
          </p:cNvSpPr>
          <p:nvPr>
            <p:ph type="title"/>
          </p:nvPr>
        </p:nvSpPr>
        <p:spPr>
          <a:xfrm>
            <a:off x="839788" y="365125"/>
            <a:ext cx="10515600" cy="1325563"/>
          </a:xfrm>
        </p:spPr>
        <p:txBody>
          <a:bodyPr/>
          <a:lstStyle>
            <a:lvl1pPr>
              <a:defRPr>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FB217B74-263C-405D-A864-35DF51B60042}"/>
              </a:ext>
            </a:extLst>
          </p:cNvPr>
          <p:cNvSpPr>
            <a:spLocks noGrp="1"/>
          </p:cNvSpPr>
          <p:nvPr>
            <p:ph type="body" idx="1" hasCustomPrompt="1"/>
          </p:nvPr>
        </p:nvSpPr>
        <p:spPr>
          <a:xfrm>
            <a:off x="839788" y="1681163"/>
            <a:ext cx="5157787"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F1CF9AB0-BDA9-4DAB-BA13-58000080AB27}"/>
              </a:ext>
            </a:extLst>
          </p:cNvPr>
          <p:cNvSpPr>
            <a:spLocks noGrp="1"/>
          </p:cNvSpPr>
          <p:nvPr>
            <p:ph sz="half" idx="2"/>
          </p:nvPr>
        </p:nvSpPr>
        <p:spPr>
          <a:xfrm>
            <a:off x="839788" y="2505075"/>
            <a:ext cx="5157787" cy="3684588"/>
          </a:xfrm>
          <a:solidFill>
            <a:srgbClr val="800000">
              <a:alpha val="14118"/>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3883701F-5A69-42C4-8A40-10DE5C5EE215}"/>
              </a:ext>
            </a:extLst>
          </p:cNvPr>
          <p:cNvSpPr>
            <a:spLocks noGrp="1"/>
          </p:cNvSpPr>
          <p:nvPr>
            <p:ph type="body" sz="quarter" idx="3" hasCustomPrompt="1"/>
          </p:nvPr>
        </p:nvSpPr>
        <p:spPr>
          <a:xfrm>
            <a:off x="6172200" y="1681163"/>
            <a:ext cx="5183188"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xmlns="" id="{71C62AC5-BBF6-42E7-B708-6D9DC9B428BE}"/>
              </a:ext>
            </a:extLst>
          </p:cNvPr>
          <p:cNvSpPr>
            <a:spLocks noGrp="1"/>
          </p:cNvSpPr>
          <p:nvPr>
            <p:ph sz="quarter" idx="4"/>
          </p:nvPr>
        </p:nvSpPr>
        <p:spPr>
          <a:xfrm>
            <a:off x="6172200" y="2505075"/>
            <a:ext cx="5183188" cy="3684588"/>
          </a:xfrm>
          <a:solidFill>
            <a:srgbClr val="800000">
              <a:alpha val="12157"/>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xmlns="" id="{E20F33BA-DD6B-4D6D-9FA7-42252DE3B03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3889940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15000">
              <a:srgbClr val="E9C5C5"/>
            </a:gs>
            <a:gs pos="60000">
              <a:srgbClr val="800000"/>
            </a:gs>
            <a:gs pos="85000">
              <a:srgbClr val="6C0C32"/>
            </a:gs>
            <a:gs pos="98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F48008-6146-4661-A82E-9CC63DE10905}"/>
              </a:ext>
            </a:extLst>
          </p:cNvPr>
          <p:cNvSpPr>
            <a:spLocks noGrp="1"/>
          </p:cNvSpPr>
          <p:nvPr>
            <p:ph type="title"/>
          </p:nvPr>
        </p:nvSpPr>
        <p:spPr/>
        <p:txBody>
          <a:bodyPr/>
          <a:lstStyle>
            <a:lvl1pPr>
              <a:defRPr>
                <a:solidFill>
                  <a:srgbClr val="41071E"/>
                </a:solidFill>
                <a:latin typeface="Franklin Gothic Medium Cond" panose="020B0606030402020204" pitchFamily="34"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xmlns="" id="{333D89EE-E0E7-493B-A9C7-F73D79A9F9B8}"/>
              </a:ext>
            </a:extLst>
          </p:cNvPr>
          <p:cNvSpPr>
            <a:spLocks noGrp="1"/>
          </p:cNvSpPr>
          <p:nvPr>
            <p:ph type="ftr" sz="quarter" idx="11"/>
          </p:nvPr>
        </p:nvSpPr>
        <p:spPr/>
        <p:txBody>
          <a:bodyPr/>
          <a:lstStyle>
            <a:lvl1pPr>
              <a:defRPr b="0">
                <a:solidFill>
                  <a:schemeClr val="bg1"/>
                </a:solidFill>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xmlns="" id="{8E805506-CD5A-48B0-916E-99455CEE94F6}"/>
              </a:ext>
            </a:extLst>
          </p:cNvPr>
          <p:cNvCxnSpPr/>
          <p:nvPr userDrawn="1"/>
        </p:nvCxnSpPr>
        <p:spPr>
          <a:xfrm>
            <a:off x="838200" y="1243584"/>
            <a:ext cx="105156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47B51568-CD30-4854-AB71-6DC8C1BC31C9}"/>
              </a:ext>
            </a:extLst>
          </p:cNvPr>
          <p:cNvCxnSpPr/>
          <p:nvPr userDrawn="1"/>
        </p:nvCxnSpPr>
        <p:spPr>
          <a:xfrm>
            <a:off x="838200" y="1295400"/>
            <a:ext cx="10515600"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40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54A266A-773E-4D88-B7A2-1CA4D53E199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3" name="Footer Placeholder 2">
            <a:extLst>
              <a:ext uri="{FF2B5EF4-FFF2-40B4-BE49-F238E27FC236}">
                <a16:creationId xmlns:a16="http://schemas.microsoft.com/office/drawing/2014/main" xmlns="" id="{B6E670B1-B638-431D-9F74-B603B989D25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264307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2A9FF065-BF53-4C5A-8E23-D964C0158D6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767588" y="548128"/>
            <a:ext cx="5003400" cy="5221995"/>
          </a:xfrm>
          <a:prstGeom prst="rect">
            <a:avLst/>
          </a:prstGeom>
        </p:spPr>
      </p:pic>
      <p:sp>
        <p:nvSpPr>
          <p:cNvPr id="3" name="Content Placeholder 2">
            <a:extLst>
              <a:ext uri="{FF2B5EF4-FFF2-40B4-BE49-F238E27FC236}">
                <a16:creationId xmlns:a16="http://schemas.microsoft.com/office/drawing/2014/main" xmlns="" id="{CD2B40B7-9142-4422-92B8-768622E9A4C0}"/>
              </a:ext>
            </a:extLst>
          </p:cNvPr>
          <p:cNvSpPr>
            <a:spLocks noGrp="1"/>
          </p:cNvSpPr>
          <p:nvPr>
            <p:ph idx="1"/>
          </p:nvPr>
        </p:nvSpPr>
        <p:spPr>
          <a:xfrm>
            <a:off x="5183188" y="457201"/>
            <a:ext cx="6172200" cy="5403850"/>
          </a:xfrm>
          <a:ln w="28575">
            <a:solidFill>
              <a:srgbClr val="800000"/>
            </a:solidFill>
          </a:ln>
        </p:spPr>
        <p:txBody>
          <a:bodyPr/>
          <a:lstStyle>
            <a:lvl1pPr>
              <a:defRPr sz="3200">
                <a:latin typeface="Franklin Gothic Book" panose="020B0503020102020204" pitchFamily="34" charset="0"/>
              </a:defRPr>
            </a:lvl1pPr>
            <a:lvl2pPr>
              <a:defRPr sz="2800">
                <a:latin typeface="Franklin Gothic Book" panose="020B0503020102020204" pitchFamily="34" charset="0"/>
              </a:defRPr>
            </a:lvl2pPr>
            <a:lvl3pPr>
              <a:defRPr sz="2400">
                <a:latin typeface="Franklin Gothic Book" panose="020B0503020102020204" pitchFamily="34" charset="0"/>
              </a:defRPr>
            </a:lvl3pPr>
            <a:lvl4pPr>
              <a:defRPr sz="2000">
                <a:latin typeface="Franklin Gothic Book" panose="020B0503020102020204" pitchFamily="34" charset="0"/>
              </a:defRPr>
            </a:lvl4pPr>
            <a:lvl5pPr>
              <a:defRPr sz="2000">
                <a:latin typeface="Franklin Gothic Book" panose="020B05030201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xmlns="" id="{2B5C2645-B4D4-4FEB-ABD4-8213E09D726E}"/>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xmlns="" id="{4500E2DC-60CA-4194-A1C9-338F59ECC5E1}"/>
              </a:ext>
            </a:extLst>
          </p:cNvPr>
          <p:cNvSpPr>
            <a:spLocks noGrp="1"/>
          </p:cNvSpPr>
          <p:nvPr>
            <p:ph type="body" sz="half" idx="2"/>
          </p:nvPr>
        </p:nvSpPr>
        <p:spPr>
          <a:xfrm>
            <a:off x="839788" y="2057400"/>
            <a:ext cx="3932237" cy="3811588"/>
          </a:xfrm>
          <a:solidFill>
            <a:srgbClr val="800000">
              <a:alpha val="14118"/>
            </a:srgbClr>
          </a:solidFill>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xmlns="" id="{52A6905D-FE9E-4D9E-9AEA-5F330D43A008}"/>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67728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461375-7806-4D07-887A-AAF631B5490C}"/>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78B925E7-6C44-49C2-98A7-AFC40DB7F24E}"/>
              </a:ext>
            </a:extLst>
          </p:cNvPr>
          <p:cNvSpPr>
            <a:spLocks noGrp="1"/>
          </p:cNvSpPr>
          <p:nvPr>
            <p:ph type="pic" idx="1"/>
          </p:nvPr>
        </p:nvSpPr>
        <p:spPr>
          <a:xfrm>
            <a:off x="5183188" y="457201"/>
            <a:ext cx="6172200" cy="5403850"/>
          </a:xfrm>
          <a:ln w="19050">
            <a:solidFill>
              <a:srgbClr val="800000"/>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9DD31BDD-5709-481D-B22B-F504291D0B3B}"/>
              </a:ext>
            </a:extLst>
          </p:cNvPr>
          <p:cNvSpPr>
            <a:spLocks noGrp="1"/>
          </p:cNvSpPr>
          <p:nvPr>
            <p:ph type="body" sz="half" idx="2"/>
          </p:nvPr>
        </p:nvSpPr>
        <p:spPr>
          <a:xfrm>
            <a:off x="839788" y="2057400"/>
            <a:ext cx="3932237" cy="3811588"/>
          </a:xfrm>
          <a:solidFill>
            <a:srgbClr val="800000">
              <a:alpha val="12941"/>
            </a:srgbClr>
          </a:solidFill>
          <a:ln>
            <a:noFill/>
          </a:ln>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xmlns="" id="{ED01D604-CC6B-4C38-8F32-3C9AE6437C13}"/>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75487265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13DCAC2-134C-4A8E-B95E-270DF85A3E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EB348A5A-7CA1-4FD1-B568-3D0C167FC5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DA3D2908-FCAD-4FF2-9D1B-48C65C55D8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887729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USJE Strategic </a:t>
            </a:r>
            <a:r>
              <a:rPr lang="en-US" dirty="0" smtClean="0"/>
              <a:t>Plan</a:t>
            </a:r>
            <a:endParaRPr lang="en-US" dirty="0"/>
          </a:p>
        </p:txBody>
      </p:sp>
      <p:sp>
        <p:nvSpPr>
          <p:cNvPr id="3" name="Footer Placeholder 2"/>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126479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9135"/>
            <a:ext cx="10515600" cy="1325563"/>
          </a:xfrm>
        </p:spPr>
        <p:txBody>
          <a:bodyPr>
            <a:normAutofit/>
          </a:bodyPr>
          <a:lstStyle/>
          <a:p>
            <a:r>
              <a:rPr lang="en-US" sz="4000" dirty="0" smtClean="0"/>
              <a:t>3. Strengthen media relations and engage with community members</a:t>
            </a:r>
            <a:endParaRPr lang="en-US" sz="4000" dirty="0"/>
          </a:p>
        </p:txBody>
      </p:sp>
      <p:sp>
        <p:nvSpPr>
          <p:cNvPr id="3" name="Content Placeholder 2"/>
          <p:cNvSpPr>
            <a:spLocks noGrp="1"/>
          </p:cNvSpPr>
          <p:nvPr>
            <p:ph idx="1"/>
          </p:nvPr>
        </p:nvSpPr>
        <p:spPr/>
        <p:txBody>
          <a:bodyPr>
            <a:normAutofit/>
          </a:bodyPr>
          <a:lstStyle/>
          <a:p>
            <a:pPr marL="514350" indent="-514350">
              <a:buFont typeface="+mj-lt"/>
              <a:buAutoNum type="arabicParenR"/>
            </a:pPr>
            <a:r>
              <a:rPr lang="en-US" dirty="0" smtClean="0"/>
              <a:t>Communications Committee will oversee.</a:t>
            </a:r>
          </a:p>
          <a:p>
            <a:pPr marL="514350" indent="-514350">
              <a:buFont typeface="+mj-lt"/>
              <a:buAutoNum type="arabicParenR"/>
            </a:pPr>
            <a:r>
              <a:rPr lang="en-US" dirty="0" smtClean="0"/>
              <a:t>Continue ongoing</a:t>
            </a:r>
            <a:r>
              <a:rPr lang="en-US" dirty="0"/>
              <a:t> </a:t>
            </a:r>
            <a:r>
              <a:rPr lang="en-US" dirty="0" smtClean="0"/>
              <a:t>media</a:t>
            </a:r>
            <a:r>
              <a:rPr lang="en-US" dirty="0"/>
              <a:t> </a:t>
            </a:r>
            <a:r>
              <a:rPr lang="en-US" dirty="0" smtClean="0"/>
              <a:t>strategy</a:t>
            </a:r>
          </a:p>
          <a:p>
            <a:pPr marL="514350" indent="-514350">
              <a:buFont typeface="+mj-lt"/>
              <a:buAutoNum type="arabicParenR"/>
            </a:pPr>
            <a:r>
              <a:rPr lang="en-US" dirty="0" smtClean="0"/>
              <a:t>Create</a:t>
            </a:r>
            <a:r>
              <a:rPr lang="en-US" dirty="0"/>
              <a:t> </a:t>
            </a:r>
            <a:r>
              <a:rPr lang="en-US" dirty="0" smtClean="0"/>
              <a:t>a</a:t>
            </a:r>
            <a:r>
              <a:rPr lang="en-US" dirty="0"/>
              <a:t> </a:t>
            </a:r>
            <a:r>
              <a:rPr lang="en-US" dirty="0" smtClean="0"/>
              <a:t>new</a:t>
            </a:r>
            <a:r>
              <a:rPr lang="en-US" dirty="0"/>
              <a:t> </a:t>
            </a:r>
            <a:r>
              <a:rPr lang="en-US" dirty="0" smtClean="0"/>
              <a:t>USJE</a:t>
            </a:r>
            <a:r>
              <a:rPr lang="en-US" dirty="0"/>
              <a:t> </a:t>
            </a:r>
            <a:r>
              <a:rPr lang="en-US" dirty="0" smtClean="0"/>
              <a:t>communications</a:t>
            </a:r>
            <a:r>
              <a:rPr lang="en-US" dirty="0"/>
              <a:t> </a:t>
            </a:r>
            <a:r>
              <a:rPr lang="en-US" dirty="0" smtClean="0"/>
              <a:t>tool </a:t>
            </a:r>
            <a:r>
              <a:rPr lang="en-CA" dirty="0"/>
              <a:t>(</a:t>
            </a:r>
            <a:r>
              <a:rPr lang="mr-IN" dirty="0" smtClean="0"/>
              <a:t>e.g.</a:t>
            </a:r>
            <a:r>
              <a:rPr lang="en-CA" dirty="0" smtClean="0"/>
              <a:t> </a:t>
            </a:r>
            <a:r>
              <a:rPr lang="en-US" dirty="0" smtClean="0"/>
              <a:t>vignettes, mobilization</a:t>
            </a:r>
            <a:r>
              <a:rPr lang="en-US" dirty="0"/>
              <a:t> </a:t>
            </a:r>
            <a:r>
              <a:rPr lang="en-US" dirty="0" smtClean="0"/>
              <a:t>video, </a:t>
            </a:r>
            <a:r>
              <a:rPr lang="mr-IN" dirty="0" smtClean="0"/>
              <a:t>etc.</a:t>
            </a:r>
            <a:r>
              <a:rPr lang="en-CA" dirty="0" smtClean="0"/>
              <a:t>)</a:t>
            </a:r>
          </a:p>
          <a:p>
            <a:pPr marL="514350" indent="-514350">
              <a:buFont typeface="+mj-lt"/>
              <a:buAutoNum type="arabicParenR"/>
            </a:pPr>
            <a:r>
              <a:rPr lang="en-CA" dirty="0" smtClean="0"/>
              <a:t>Set criteria and select community partners </a:t>
            </a:r>
            <a:endParaRPr lang="en-US" dirty="0"/>
          </a:p>
        </p:txBody>
      </p:sp>
    </p:spTree>
    <p:extLst>
      <p:ext uri="{BB962C8B-B14F-4D97-AF65-F5344CB8AC3E}">
        <p14:creationId xmlns:p14="http://schemas.microsoft.com/office/powerpoint/2010/main" val="429784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sp>
        <p:nvSpPr>
          <p:cNvPr id="3" name="Content Placeholder 2"/>
          <p:cNvSpPr>
            <a:spLocks noGrp="1"/>
          </p:cNvSpPr>
          <p:nvPr>
            <p:ph idx="1"/>
          </p:nvPr>
        </p:nvSpPr>
        <p:spPr/>
        <p:txBody>
          <a:bodyPr/>
          <a:lstStyle/>
          <a:p>
            <a:r>
              <a:rPr lang="en-US" dirty="0" smtClean="0"/>
              <a:t>National President, RVPs and </a:t>
            </a:r>
            <a:r>
              <a:rPr lang="en-US" dirty="0" smtClean="0"/>
              <a:t>staff </a:t>
            </a:r>
            <a:endParaRPr lang="en-US" dirty="0" smtClean="0"/>
          </a:p>
          <a:p>
            <a:r>
              <a:rPr lang="en-US" dirty="0" smtClean="0"/>
              <a:t>Monitoring </a:t>
            </a:r>
            <a:r>
              <a:rPr lang="en-US" dirty="0" smtClean="0"/>
              <a:t>by National Executive to ensure implementation and adjust as needed</a:t>
            </a:r>
            <a:endParaRPr lang="en-US" dirty="0"/>
          </a:p>
        </p:txBody>
      </p:sp>
    </p:spTree>
    <p:extLst>
      <p:ext uri="{BB962C8B-B14F-4D97-AF65-F5344CB8AC3E}">
        <p14:creationId xmlns:p14="http://schemas.microsoft.com/office/powerpoint/2010/main" val="2409376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Priorities</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CA" dirty="0"/>
              <a:t>Engage members and support locals</a:t>
            </a:r>
          </a:p>
          <a:p>
            <a:pPr marL="514350" indent="-514350">
              <a:buFont typeface="+mj-lt"/>
              <a:buAutoNum type="arabicPeriod"/>
            </a:pPr>
            <a:r>
              <a:rPr lang="en-CA" dirty="0" smtClean="0"/>
              <a:t>Strengthen </a:t>
            </a:r>
            <a:r>
              <a:rPr lang="en-CA" dirty="0"/>
              <a:t>political action and government </a:t>
            </a:r>
            <a:r>
              <a:rPr lang="en-CA" dirty="0" smtClean="0"/>
              <a:t>relations</a:t>
            </a:r>
            <a:endParaRPr lang="en-CA" dirty="0"/>
          </a:p>
          <a:p>
            <a:pPr marL="514350" lvl="0" indent="-514350">
              <a:buFont typeface="+mj-lt"/>
              <a:buAutoNum type="arabicPeriod"/>
            </a:pPr>
            <a:r>
              <a:rPr lang="en-CA" dirty="0"/>
              <a:t>Strengthen media relations and engage with community </a:t>
            </a:r>
            <a:r>
              <a:rPr lang="en-CA" dirty="0" smtClean="0"/>
              <a:t>partners</a:t>
            </a:r>
            <a:endParaRPr lang="en-CA" dirty="0"/>
          </a:p>
          <a:p>
            <a:pPr marL="0" indent="0">
              <a:buNone/>
            </a:pPr>
            <a:endParaRPr lang="en-US" dirty="0"/>
          </a:p>
        </p:txBody>
      </p:sp>
    </p:spTree>
    <p:extLst>
      <p:ext uri="{BB962C8B-B14F-4D97-AF65-F5344CB8AC3E}">
        <p14:creationId xmlns:p14="http://schemas.microsoft.com/office/powerpoint/2010/main" val="29415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of the Strategic Plan</a:t>
            </a:r>
            <a:endParaRPr lang="en-US" dirty="0"/>
          </a:p>
        </p:txBody>
      </p:sp>
      <p:sp>
        <p:nvSpPr>
          <p:cNvPr id="3" name="Content Placeholder 2"/>
          <p:cNvSpPr>
            <a:spLocks noGrp="1"/>
          </p:cNvSpPr>
          <p:nvPr>
            <p:ph idx="1"/>
          </p:nvPr>
        </p:nvSpPr>
        <p:spPr/>
        <p:txBody>
          <a:bodyPr/>
          <a:lstStyle/>
          <a:p>
            <a:r>
              <a:rPr lang="en-US" dirty="0" smtClean="0"/>
              <a:t>Survey of National Executive members (Nov 2017)</a:t>
            </a:r>
          </a:p>
          <a:p>
            <a:r>
              <a:rPr lang="en-US" dirty="0" smtClean="0"/>
              <a:t>Strategic planning session with National Executive (Nov 28-29, 2017)</a:t>
            </a:r>
          </a:p>
          <a:p>
            <a:r>
              <a:rPr lang="en-US" dirty="0" smtClean="0"/>
              <a:t>Draft Strategic Plan </a:t>
            </a:r>
          </a:p>
          <a:p>
            <a:r>
              <a:rPr lang="en-US" dirty="0" smtClean="0"/>
              <a:t>Final Strategic Plan approved by National Executive (March 2018)</a:t>
            </a:r>
          </a:p>
        </p:txBody>
      </p:sp>
    </p:spTree>
    <p:extLst>
      <p:ext uri="{BB962C8B-B14F-4D97-AF65-F5344CB8AC3E}">
        <p14:creationId xmlns:p14="http://schemas.microsoft.com/office/powerpoint/2010/main" val="3190388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pPr marL="0" indent="0">
              <a:buNone/>
            </a:pPr>
            <a:r>
              <a:rPr lang="en-US" i="1" dirty="0"/>
              <a:t>To promote and maintain a safe and healthy workplace that ensures our members are respected, proud of their work, and fairly compensated while protecting the safety and rights of Canadians.</a:t>
            </a:r>
            <a:endParaRPr lang="en-CA" dirty="0"/>
          </a:p>
          <a:p>
            <a:pPr marL="0" indent="0">
              <a:buNone/>
            </a:pPr>
            <a:endParaRPr lang="en-US" dirty="0"/>
          </a:p>
        </p:txBody>
      </p:sp>
    </p:spTree>
    <p:extLst>
      <p:ext uri="{BB962C8B-B14F-4D97-AF65-F5344CB8AC3E}">
        <p14:creationId xmlns:p14="http://schemas.microsoft.com/office/powerpoint/2010/main" val="1568070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lstStyle/>
          <a:p>
            <a:pPr marL="0" indent="0">
              <a:buNone/>
            </a:pPr>
            <a:r>
              <a:rPr lang="en-US" i="1" dirty="0"/>
              <a:t>To be a strong and dynamic union that engages and supports an inclusive membership to ensure workers’ rights are respected by communicating effectively with the employer and other key stakeholders.</a:t>
            </a:r>
            <a:endParaRPr lang="en-CA" dirty="0"/>
          </a:p>
          <a:p>
            <a:endParaRPr lang="en-US" dirty="0"/>
          </a:p>
        </p:txBody>
      </p:sp>
    </p:spTree>
    <p:extLst>
      <p:ext uri="{BB962C8B-B14F-4D97-AF65-F5344CB8AC3E}">
        <p14:creationId xmlns:p14="http://schemas.microsoft.com/office/powerpoint/2010/main" val="1955022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Short-Term Vision</a:t>
            </a:r>
            <a:endParaRPr lang="en-US" dirty="0"/>
          </a:p>
        </p:txBody>
      </p:sp>
      <p:sp>
        <p:nvSpPr>
          <p:cNvPr id="3" name="Content Placeholder 2"/>
          <p:cNvSpPr>
            <a:spLocks noGrp="1"/>
          </p:cNvSpPr>
          <p:nvPr>
            <p:ph idx="1"/>
          </p:nvPr>
        </p:nvSpPr>
        <p:spPr/>
        <p:txBody>
          <a:bodyPr>
            <a:normAutofit/>
          </a:bodyPr>
          <a:lstStyle/>
          <a:p>
            <a:pPr marL="0" indent="0">
              <a:buNone/>
            </a:pPr>
            <a:r>
              <a:rPr lang="en-CA" dirty="0" smtClean="0"/>
              <a:t>(This </a:t>
            </a:r>
            <a:r>
              <a:rPr lang="en-CA" dirty="0"/>
              <a:t>will guide actions over the next three years, in support of the overall USJE vision)</a:t>
            </a:r>
          </a:p>
          <a:p>
            <a:pPr marL="0" indent="0">
              <a:buNone/>
            </a:pPr>
            <a:endParaRPr lang="en-CA" i="1" dirty="0" smtClean="0"/>
          </a:p>
          <a:p>
            <a:pPr marL="0" indent="0">
              <a:buNone/>
            </a:pPr>
            <a:r>
              <a:rPr lang="en-CA" i="1" dirty="0" smtClean="0"/>
              <a:t>A </a:t>
            </a:r>
            <a:r>
              <a:rPr lang="en-CA" i="1" dirty="0"/>
              <a:t>strong union unified across a diverse membership, in which members are informed and mobilized, and political action, media relations and community engagement have led to USJE being visible, recognized and respected, so that we are successful in ensuring a safe workplace and respect, pride and fair compensation for our members. </a:t>
            </a:r>
            <a:endParaRPr lang="en-CA" dirty="0"/>
          </a:p>
          <a:p>
            <a:pPr marL="0" indent="0">
              <a:buNone/>
            </a:pPr>
            <a:endParaRPr lang="en-US" dirty="0"/>
          </a:p>
        </p:txBody>
      </p:sp>
    </p:spTree>
    <p:extLst>
      <p:ext uri="{BB962C8B-B14F-4D97-AF65-F5344CB8AC3E}">
        <p14:creationId xmlns:p14="http://schemas.microsoft.com/office/powerpoint/2010/main" val="874509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Priorities</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CA" dirty="0"/>
              <a:t>Engage members and support locals</a:t>
            </a:r>
          </a:p>
          <a:p>
            <a:pPr marL="514350" indent="-514350">
              <a:buFont typeface="+mj-lt"/>
              <a:buAutoNum type="arabicPeriod"/>
            </a:pPr>
            <a:r>
              <a:rPr lang="en-CA" dirty="0" smtClean="0"/>
              <a:t>Strengthen </a:t>
            </a:r>
            <a:r>
              <a:rPr lang="en-CA" dirty="0"/>
              <a:t>political action and government </a:t>
            </a:r>
            <a:r>
              <a:rPr lang="en-CA" dirty="0" smtClean="0"/>
              <a:t>relations</a:t>
            </a:r>
            <a:endParaRPr lang="en-CA" dirty="0"/>
          </a:p>
          <a:p>
            <a:pPr marL="514350" lvl="0" indent="-514350">
              <a:buFont typeface="+mj-lt"/>
              <a:buAutoNum type="arabicPeriod"/>
            </a:pPr>
            <a:r>
              <a:rPr lang="en-CA" dirty="0"/>
              <a:t>Strengthen media relations and engage with community </a:t>
            </a:r>
            <a:r>
              <a:rPr lang="en-CA" dirty="0" smtClean="0"/>
              <a:t>partners</a:t>
            </a:r>
            <a:endParaRPr lang="en-CA" dirty="0"/>
          </a:p>
          <a:p>
            <a:pPr marL="0" indent="0">
              <a:buNone/>
            </a:pPr>
            <a:endParaRPr lang="en-US" dirty="0"/>
          </a:p>
        </p:txBody>
      </p:sp>
    </p:spTree>
    <p:extLst>
      <p:ext uri="{BB962C8B-B14F-4D97-AF65-F5344CB8AC3E}">
        <p14:creationId xmlns:p14="http://schemas.microsoft.com/office/powerpoint/2010/main" val="533259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CA" dirty="0" smtClean="0"/>
              <a:t>1. Engage members and support locals</a:t>
            </a:r>
            <a:endParaRPr lang="en-US" dirty="0"/>
          </a:p>
        </p:txBody>
      </p:sp>
      <p:sp>
        <p:nvSpPr>
          <p:cNvPr id="3" name="Content Placeholder 2"/>
          <p:cNvSpPr>
            <a:spLocks noGrp="1"/>
          </p:cNvSpPr>
          <p:nvPr>
            <p:ph idx="1"/>
          </p:nvPr>
        </p:nvSpPr>
        <p:spPr/>
        <p:txBody>
          <a:bodyPr/>
          <a:lstStyle/>
          <a:p>
            <a:pPr marL="514350" indent="-514350">
              <a:buFont typeface="+mj-lt"/>
              <a:buAutoNum type="arabicParenR"/>
            </a:pPr>
            <a:r>
              <a:rPr lang="en-US" dirty="0" smtClean="0"/>
              <a:t>Continue and expand outreach and mobilization</a:t>
            </a:r>
          </a:p>
          <a:p>
            <a:pPr marL="514350" indent="-514350">
              <a:buFont typeface="+mj-lt"/>
              <a:buAutoNum type="arabicParenR"/>
            </a:pPr>
            <a:r>
              <a:rPr lang="en-US" dirty="0" smtClean="0"/>
              <a:t>Obtain contact information for more members</a:t>
            </a:r>
          </a:p>
          <a:p>
            <a:pPr marL="514350" indent="-514350">
              <a:buFont typeface="+mj-lt"/>
              <a:buAutoNum type="arabicParenR"/>
            </a:pPr>
            <a:r>
              <a:rPr lang="en-US" dirty="0" smtClean="0"/>
              <a:t>Create USJE membership package and local package</a:t>
            </a:r>
          </a:p>
          <a:p>
            <a:pPr marL="514350" indent="-514350">
              <a:buFont typeface="+mj-lt"/>
              <a:buAutoNum type="arabicParenR"/>
            </a:pPr>
            <a:r>
              <a:rPr lang="en-US" dirty="0" smtClean="0"/>
              <a:t>Presidents meetings in regions</a:t>
            </a:r>
          </a:p>
          <a:p>
            <a:pPr marL="514350" indent="-514350">
              <a:buFont typeface="+mj-lt"/>
              <a:buAutoNum type="arabicParenR"/>
            </a:pPr>
            <a:r>
              <a:rPr lang="en-US" dirty="0" smtClean="0"/>
              <a:t>Encourage locals to hold events</a:t>
            </a:r>
          </a:p>
          <a:p>
            <a:pPr marL="514350" indent="-514350">
              <a:buFont typeface="+mj-lt"/>
              <a:buAutoNum type="arabicParenR"/>
            </a:pPr>
            <a:r>
              <a:rPr lang="en-US" dirty="0" smtClean="0"/>
              <a:t>Increase site visits: NP BBQ tour</a:t>
            </a:r>
          </a:p>
          <a:p>
            <a:pPr marL="514350" indent="-514350">
              <a:buFont typeface="+mj-lt"/>
              <a:buAutoNum type="arabicParenR"/>
            </a:pPr>
            <a:endParaRPr lang="en-US" dirty="0"/>
          </a:p>
        </p:txBody>
      </p:sp>
    </p:spTree>
    <p:extLst>
      <p:ext uri="{BB962C8B-B14F-4D97-AF65-F5344CB8AC3E}">
        <p14:creationId xmlns:p14="http://schemas.microsoft.com/office/powerpoint/2010/main" val="671025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CA" dirty="0" smtClean="0"/>
              <a:t>1. Engage members and support locals</a:t>
            </a:r>
            <a:endParaRPr lang="en-US" dirty="0"/>
          </a:p>
        </p:txBody>
      </p:sp>
      <p:sp>
        <p:nvSpPr>
          <p:cNvPr id="3" name="Content Placeholder 2"/>
          <p:cNvSpPr>
            <a:spLocks noGrp="1"/>
          </p:cNvSpPr>
          <p:nvPr>
            <p:ph idx="1"/>
          </p:nvPr>
        </p:nvSpPr>
        <p:spPr/>
        <p:txBody>
          <a:bodyPr/>
          <a:lstStyle/>
          <a:p>
            <a:pPr marL="514350" indent="-514350">
              <a:buFont typeface="+mj-lt"/>
              <a:buAutoNum type="arabicParenR" startAt="7"/>
            </a:pPr>
            <a:r>
              <a:rPr lang="en-US" dirty="0" smtClean="0"/>
              <a:t>RVPs mentor local executives</a:t>
            </a:r>
          </a:p>
          <a:p>
            <a:pPr marL="514350" indent="-514350">
              <a:buFont typeface="+mj-lt"/>
              <a:buAutoNum type="arabicParenR" startAt="7"/>
            </a:pPr>
            <a:r>
              <a:rPr lang="en-US" dirty="0" smtClean="0">
                <a:solidFill>
                  <a:srgbClr val="000000"/>
                </a:solidFill>
              </a:rPr>
              <a:t>Encourage locals to take training that is available</a:t>
            </a:r>
          </a:p>
          <a:p>
            <a:pPr marL="514350" indent="-514350">
              <a:buFont typeface="+mj-lt"/>
              <a:buAutoNum type="arabicParenR" startAt="7"/>
            </a:pPr>
            <a:r>
              <a:rPr lang="en-US" dirty="0" smtClean="0">
                <a:solidFill>
                  <a:srgbClr val="000000"/>
                </a:solidFill>
              </a:rPr>
              <a:t>Survey of members and local executives</a:t>
            </a:r>
          </a:p>
          <a:p>
            <a:pPr marL="514350" indent="-514350">
              <a:buFont typeface="+mj-lt"/>
              <a:buAutoNum type="arabicParenR" startAt="7"/>
            </a:pPr>
            <a:r>
              <a:rPr lang="en-US" dirty="0" smtClean="0">
                <a:solidFill>
                  <a:srgbClr val="000000"/>
                </a:solidFill>
              </a:rPr>
              <a:t>Webinars, workshops, </a:t>
            </a:r>
            <a:r>
              <a:rPr lang="en-US" dirty="0" err="1" smtClean="0">
                <a:solidFill>
                  <a:srgbClr val="000000"/>
                </a:solidFill>
              </a:rPr>
              <a:t>etc</a:t>
            </a:r>
            <a:r>
              <a:rPr lang="en-US" dirty="0" smtClean="0">
                <a:solidFill>
                  <a:srgbClr val="000000"/>
                </a:solidFill>
              </a:rPr>
              <a:t> for members</a:t>
            </a:r>
          </a:p>
          <a:p>
            <a:pPr marL="514350" indent="-514350">
              <a:buFont typeface="+mj-lt"/>
              <a:buAutoNum type="arabicParenR" startAt="7"/>
            </a:pPr>
            <a:r>
              <a:rPr lang="en-US" dirty="0" smtClean="0"/>
              <a:t>Address key issues such as harassment with departmental decision-makers</a:t>
            </a:r>
          </a:p>
          <a:p>
            <a:pPr marL="514350" indent="-514350">
              <a:buFont typeface="+mj-lt"/>
              <a:buAutoNum type="arabicParenR" startAt="7"/>
            </a:pPr>
            <a:endParaRPr lang="en-US" dirty="0"/>
          </a:p>
        </p:txBody>
      </p:sp>
    </p:spTree>
    <p:extLst>
      <p:ext uri="{BB962C8B-B14F-4D97-AF65-F5344CB8AC3E}">
        <p14:creationId xmlns:p14="http://schemas.microsoft.com/office/powerpoint/2010/main" val="2076075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4566"/>
            <a:ext cx="10515600" cy="1325563"/>
          </a:xfrm>
        </p:spPr>
        <p:txBody>
          <a:bodyPr>
            <a:normAutofit/>
          </a:bodyPr>
          <a:lstStyle/>
          <a:p>
            <a:r>
              <a:rPr lang="en-US" sz="4000" dirty="0" smtClean="0"/>
              <a:t>2. Strengthen political action and government relations</a:t>
            </a:r>
            <a:endParaRPr lang="en-US" sz="4000" dirty="0"/>
          </a:p>
        </p:txBody>
      </p:sp>
      <p:sp>
        <p:nvSpPr>
          <p:cNvPr id="3" name="Content Placeholder 2"/>
          <p:cNvSpPr>
            <a:spLocks noGrp="1"/>
          </p:cNvSpPr>
          <p:nvPr>
            <p:ph idx="1"/>
          </p:nvPr>
        </p:nvSpPr>
        <p:spPr/>
        <p:txBody>
          <a:bodyPr/>
          <a:lstStyle/>
          <a:p>
            <a:pPr marL="514350" indent="-514350">
              <a:buFont typeface="+mj-lt"/>
              <a:buAutoNum type="arabicParenR"/>
            </a:pPr>
            <a:r>
              <a:rPr lang="en-US" dirty="0" smtClean="0"/>
              <a:t>Ongoing identification of opportunities where USJE can make an impact</a:t>
            </a:r>
          </a:p>
          <a:p>
            <a:pPr marL="514350" indent="-514350">
              <a:buFont typeface="+mj-lt"/>
              <a:buAutoNum type="arabicParenR"/>
            </a:pPr>
            <a:r>
              <a:rPr lang="en-US" dirty="0" smtClean="0"/>
              <a:t>Research to support USJE positions</a:t>
            </a:r>
          </a:p>
          <a:p>
            <a:pPr marL="514350" indent="-514350">
              <a:buFont typeface="+mj-lt"/>
              <a:buAutoNum type="arabicParenR"/>
            </a:pPr>
            <a:r>
              <a:rPr lang="en-US" dirty="0" smtClean="0"/>
              <a:t>Meet with and educate key decision-makers</a:t>
            </a:r>
          </a:p>
          <a:p>
            <a:pPr marL="514350" indent="-514350">
              <a:buFont typeface="+mj-lt"/>
              <a:buAutoNum type="arabicParenR"/>
            </a:pPr>
            <a:r>
              <a:rPr lang="en-US" dirty="0" smtClean="0"/>
              <a:t>Engage </a:t>
            </a:r>
            <a:r>
              <a:rPr lang="en-US" dirty="0"/>
              <a:t>government relations </a:t>
            </a:r>
            <a:r>
              <a:rPr lang="en-US" dirty="0" smtClean="0"/>
              <a:t>expert</a:t>
            </a:r>
          </a:p>
          <a:p>
            <a:pPr marL="514350" indent="-514350">
              <a:buFont typeface="+mj-lt"/>
              <a:buAutoNum type="arabicParenR"/>
            </a:pPr>
            <a:r>
              <a:rPr lang="en-US" dirty="0" smtClean="0"/>
              <a:t>Keep </a:t>
            </a:r>
            <a:r>
              <a:rPr lang="en-US" dirty="0"/>
              <a:t>members informed and </a:t>
            </a:r>
            <a:r>
              <a:rPr lang="en-US" dirty="0" smtClean="0"/>
              <a:t>engaged</a:t>
            </a:r>
          </a:p>
          <a:p>
            <a:pPr marL="514350" indent="-514350">
              <a:buFont typeface="+mj-lt"/>
              <a:buAutoNum type="arabicParenR"/>
            </a:pPr>
            <a:r>
              <a:rPr lang="en-US" dirty="0" smtClean="0"/>
              <a:t>Develop </a:t>
            </a:r>
            <a:r>
              <a:rPr lang="en-US" dirty="0"/>
              <a:t>strategy to engage for 2019 federal election</a:t>
            </a:r>
          </a:p>
          <a:p>
            <a:pPr marL="514350" indent="-514350">
              <a:buFont typeface="+mj-lt"/>
              <a:buAutoNum type="arabicParenR"/>
            </a:pPr>
            <a:endParaRPr lang="en-US" dirty="0" smtClean="0"/>
          </a:p>
        </p:txBody>
      </p:sp>
    </p:spTree>
    <p:extLst>
      <p:ext uri="{BB962C8B-B14F-4D97-AF65-F5344CB8AC3E}">
        <p14:creationId xmlns:p14="http://schemas.microsoft.com/office/powerpoint/2010/main" val="2284663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905</TotalTime>
  <Words>429</Words>
  <Application>Microsoft Macintosh PowerPoint</Application>
  <PresentationFormat>Custom</PresentationFormat>
  <Paragraphs>51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USJE Strategic Plan</vt:lpstr>
      <vt:lpstr>Development of the Strategic Plan</vt:lpstr>
      <vt:lpstr>Vision</vt:lpstr>
      <vt:lpstr>Mission</vt:lpstr>
      <vt:lpstr>Short-Term Vision</vt:lpstr>
      <vt:lpstr>Priorities</vt:lpstr>
      <vt:lpstr>1. Engage members and support locals</vt:lpstr>
      <vt:lpstr>1. Engage members and support locals</vt:lpstr>
      <vt:lpstr>2. Strengthen political action and government relations</vt:lpstr>
      <vt:lpstr>3. Strengthen media relations and engage with community members</vt:lpstr>
      <vt:lpstr>Implementation</vt:lpstr>
      <vt:lpstr>Priorities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Richter</dc:creator>
  <cp:lastModifiedBy>Lynne Tyler</cp:lastModifiedBy>
  <cp:revision>81</cp:revision>
  <cp:lastPrinted>2018-05-25T17:36:30Z</cp:lastPrinted>
  <dcterms:created xsi:type="dcterms:W3CDTF">2018-04-13T15:39:34Z</dcterms:created>
  <dcterms:modified xsi:type="dcterms:W3CDTF">2018-05-28T15:14:58Z</dcterms:modified>
</cp:coreProperties>
</file>