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wdp" ContentType="image/vnd.ms-photo"/>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7010400" cy="11125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00"/>
    <a:srgbClr val="41071E"/>
    <a:srgbClr val="830F3E"/>
    <a:srgbClr val="FFF1CD"/>
    <a:srgbClr val="FFFFCC"/>
    <a:srgbClr val="FFCC66"/>
    <a:srgbClr val="6C0C32"/>
    <a:srgbClr val="FFCB25"/>
    <a:srgbClr val="FFFF99"/>
    <a:srgbClr val="610B2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667" autoAdjust="0"/>
    <p:restoredTop sz="94660"/>
  </p:normalViewPr>
  <p:slideViewPr>
    <p:cSldViewPr snapToGrid="0">
      <p:cViewPr varScale="1">
        <p:scale>
          <a:sx n="56" d="100"/>
          <a:sy n="56" d="100"/>
        </p:scale>
        <p:origin x="-128" y="-86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microsoft.com/office/2015/10/relationships/revisionInfo" Target="revisionInfo.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printerSettings" Target="printerSettings/printerSettings1.bin"/><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558192"/>
          </a:xfrm>
          <a:prstGeom prst="rect">
            <a:avLst/>
          </a:prstGeom>
        </p:spPr>
        <p:txBody>
          <a:bodyPr vert="horz" lIns="106244" tIns="53122" rIns="106244" bIns="53122" rtlCol="0"/>
          <a:lstStyle>
            <a:lvl1pPr algn="l">
              <a:defRPr sz="1400"/>
            </a:lvl1pPr>
          </a:lstStyle>
          <a:p>
            <a:endParaRPr lang="en-US"/>
          </a:p>
        </p:txBody>
      </p:sp>
      <p:sp>
        <p:nvSpPr>
          <p:cNvPr id="3" name="Date Placeholder 2"/>
          <p:cNvSpPr>
            <a:spLocks noGrp="1"/>
          </p:cNvSpPr>
          <p:nvPr>
            <p:ph type="dt" idx="1"/>
          </p:nvPr>
        </p:nvSpPr>
        <p:spPr>
          <a:xfrm>
            <a:off x="3970938" y="0"/>
            <a:ext cx="3037840" cy="558192"/>
          </a:xfrm>
          <a:prstGeom prst="rect">
            <a:avLst/>
          </a:prstGeom>
        </p:spPr>
        <p:txBody>
          <a:bodyPr vert="horz" lIns="106244" tIns="53122" rIns="106244" bIns="53122" rtlCol="0"/>
          <a:lstStyle>
            <a:lvl1pPr algn="r">
              <a:defRPr sz="1400"/>
            </a:lvl1pPr>
          </a:lstStyle>
          <a:p>
            <a:fld id="{4507D460-1B70-4631-902D-C8630C7CE9DB}" type="datetimeFigureOut">
              <a:rPr lang="en-US" smtClean="0"/>
              <a:t>18-05-28</a:t>
            </a:fld>
            <a:endParaRPr lang="en-US"/>
          </a:p>
        </p:txBody>
      </p:sp>
      <p:sp>
        <p:nvSpPr>
          <p:cNvPr id="4" name="Slide Image Placeholder 3"/>
          <p:cNvSpPr>
            <a:spLocks noGrp="1" noRot="1" noChangeAspect="1"/>
          </p:cNvSpPr>
          <p:nvPr>
            <p:ph type="sldImg" idx="2"/>
          </p:nvPr>
        </p:nvSpPr>
        <p:spPr>
          <a:xfrm>
            <a:off x="168275" y="1390650"/>
            <a:ext cx="6673850" cy="3754438"/>
          </a:xfrm>
          <a:prstGeom prst="rect">
            <a:avLst/>
          </a:prstGeom>
          <a:noFill/>
          <a:ln w="12700">
            <a:solidFill>
              <a:prstClr val="black"/>
            </a:solidFill>
          </a:ln>
        </p:spPr>
        <p:txBody>
          <a:bodyPr vert="horz" lIns="106244" tIns="53122" rIns="106244" bIns="53122" rtlCol="0" anchor="ctr"/>
          <a:lstStyle/>
          <a:p>
            <a:endParaRPr lang="en-US"/>
          </a:p>
        </p:txBody>
      </p:sp>
      <p:sp>
        <p:nvSpPr>
          <p:cNvPr id="5" name="Notes Placeholder 4"/>
          <p:cNvSpPr>
            <a:spLocks noGrp="1"/>
          </p:cNvSpPr>
          <p:nvPr>
            <p:ph type="body" sz="quarter" idx="3"/>
          </p:nvPr>
        </p:nvSpPr>
        <p:spPr>
          <a:xfrm>
            <a:off x="701040" y="5354002"/>
            <a:ext cx="5608320" cy="4380548"/>
          </a:xfrm>
          <a:prstGeom prst="rect">
            <a:avLst/>
          </a:prstGeom>
        </p:spPr>
        <p:txBody>
          <a:bodyPr vert="horz" lIns="106244" tIns="53122" rIns="106244" bIns="53122"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10567010"/>
            <a:ext cx="3037840" cy="558191"/>
          </a:xfrm>
          <a:prstGeom prst="rect">
            <a:avLst/>
          </a:prstGeom>
        </p:spPr>
        <p:txBody>
          <a:bodyPr vert="horz" lIns="106244" tIns="53122" rIns="106244" bIns="53122" rtlCol="0" anchor="b"/>
          <a:lstStyle>
            <a:lvl1pPr algn="l">
              <a:defRPr sz="1400"/>
            </a:lvl1pPr>
          </a:lstStyle>
          <a:p>
            <a:endParaRPr lang="en-US"/>
          </a:p>
        </p:txBody>
      </p:sp>
      <p:sp>
        <p:nvSpPr>
          <p:cNvPr id="7" name="Slide Number Placeholder 6"/>
          <p:cNvSpPr>
            <a:spLocks noGrp="1"/>
          </p:cNvSpPr>
          <p:nvPr>
            <p:ph type="sldNum" sz="quarter" idx="5"/>
          </p:nvPr>
        </p:nvSpPr>
        <p:spPr>
          <a:xfrm>
            <a:off x="3970938" y="10567010"/>
            <a:ext cx="3037840" cy="558191"/>
          </a:xfrm>
          <a:prstGeom prst="rect">
            <a:avLst/>
          </a:prstGeom>
        </p:spPr>
        <p:txBody>
          <a:bodyPr vert="horz" lIns="106244" tIns="53122" rIns="106244" bIns="53122" rtlCol="0" anchor="b"/>
          <a:lstStyle>
            <a:lvl1pPr algn="r">
              <a:defRPr sz="1400"/>
            </a:lvl1pPr>
          </a:lstStyle>
          <a:p>
            <a:fld id="{6E36078D-237E-4356-A8AC-56F4D1CE8966}" type="slidenum">
              <a:rPr lang="en-US" smtClean="0"/>
              <a:t>‹#›</a:t>
            </a:fld>
            <a:endParaRPr lang="en-US"/>
          </a:p>
        </p:txBody>
      </p:sp>
    </p:spTree>
    <p:extLst>
      <p:ext uri="{BB962C8B-B14F-4D97-AF65-F5344CB8AC3E}">
        <p14:creationId xmlns:p14="http://schemas.microsoft.com/office/powerpoint/2010/main" val="15200716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4" Type="http://schemas.microsoft.com/office/2007/relationships/hdphoto" Target="../media/hdphoto1.wdp"/><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microsoft.com/office/2007/relationships/hdphoto" Target="../media/hdphoto2.wdp"/></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microsoft.com/office/2007/relationships/hdphoto" Target="../media/hdphoto2.wdp"/></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microsoft.com/office/2007/relationships/hdphoto" Target="../media/hdphoto2.wdp"/></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microsoft.com/office/2007/relationships/hdphoto" Target="../media/hdphoto2.wdp"/></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microsoft.com/office/2007/relationships/hdphoto" Target="../media/hdphoto2.wdp"/></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microsoft.com/office/2007/relationships/hdphoto" Target="../media/hdphoto2.wdp"/></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gradFill>
          <a:gsLst>
            <a:gs pos="71000">
              <a:srgbClr val="6C0C32"/>
            </a:gs>
            <a:gs pos="53000">
              <a:srgbClr val="830F3E"/>
            </a:gs>
            <a:gs pos="32000">
              <a:srgbClr val="6C0C32"/>
            </a:gs>
            <a:gs pos="0">
              <a:srgbClr val="41071E"/>
            </a:gs>
            <a:gs pos="100000">
              <a:srgbClr val="41071E"/>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BC70543-23D7-4542-968C-1B9B0E2D40D1}"/>
              </a:ext>
            </a:extLst>
          </p:cNvPr>
          <p:cNvSpPr>
            <a:spLocks noGrp="1"/>
          </p:cNvSpPr>
          <p:nvPr>
            <p:ph type="ctrTitle"/>
          </p:nvPr>
        </p:nvSpPr>
        <p:spPr>
          <a:xfrm>
            <a:off x="1524000" y="896111"/>
            <a:ext cx="9144000" cy="1242251"/>
          </a:xfrm>
        </p:spPr>
        <p:txBody>
          <a:bodyPr anchor="b">
            <a:normAutofit/>
          </a:bodyPr>
          <a:lstStyle>
            <a:lvl1pPr algn="ctr">
              <a:defRPr sz="7200">
                <a:solidFill>
                  <a:schemeClr val="bg1"/>
                </a:solidFill>
                <a:latin typeface="Franklin Gothic Medium Cond" panose="020B0606030402020204" pitchFamily="34" charset="0"/>
              </a:defRPr>
            </a:lvl1pPr>
          </a:lstStyle>
          <a:p>
            <a:endParaRPr lang="en-US" dirty="0"/>
          </a:p>
        </p:txBody>
      </p:sp>
      <p:sp>
        <p:nvSpPr>
          <p:cNvPr id="5" name="Footer Placeholder 4">
            <a:extLst>
              <a:ext uri="{FF2B5EF4-FFF2-40B4-BE49-F238E27FC236}">
                <a16:creationId xmlns:a16="http://schemas.microsoft.com/office/drawing/2014/main" xmlns="" id="{D8290F3E-85FB-4A73-85B9-E6B4227C42C0}"/>
              </a:ext>
            </a:extLst>
          </p:cNvPr>
          <p:cNvSpPr>
            <a:spLocks noGrp="1"/>
          </p:cNvSpPr>
          <p:nvPr>
            <p:ph type="ftr" sz="quarter" idx="11"/>
          </p:nvPr>
        </p:nvSpPr>
        <p:spPr/>
        <p:txBody>
          <a:bodyPr/>
          <a:lstStyle>
            <a:lvl1pPr>
              <a:defRPr>
                <a:solidFill>
                  <a:schemeClr val="bg1"/>
                </a:solidFill>
                <a:latin typeface="Franklin Gothic Medium Cond" panose="020B0606030402020204" pitchFamily="34" charset="0"/>
              </a:defRPr>
            </a:lvl1pPr>
          </a:lstStyle>
          <a:p>
            <a:r>
              <a:rPr lang="en-US" dirty="0"/>
              <a:t>USJE NLPM 2018</a:t>
            </a:r>
          </a:p>
        </p:txBody>
      </p:sp>
      <p:sp>
        <p:nvSpPr>
          <p:cNvPr id="17" name="TextBox 16">
            <a:extLst>
              <a:ext uri="{FF2B5EF4-FFF2-40B4-BE49-F238E27FC236}">
                <a16:creationId xmlns:a16="http://schemas.microsoft.com/office/drawing/2014/main" xmlns="" id="{310992DC-97E0-4280-B2C1-ED9F82E4EC8B}"/>
              </a:ext>
            </a:extLst>
          </p:cNvPr>
          <p:cNvSpPr txBox="1"/>
          <p:nvPr userDrawn="1"/>
        </p:nvSpPr>
        <p:spPr>
          <a:xfrm>
            <a:off x="3340556" y="210994"/>
            <a:ext cx="5526128" cy="1144929"/>
          </a:xfrm>
          <a:prstGeom prst="rect">
            <a:avLst/>
          </a:prstGeom>
          <a:noFill/>
        </p:spPr>
        <p:txBody>
          <a:bodyPr wrap="none" rtlCol="0">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2800" b="0" i="0" u="none" strike="noStrike" kern="1200" cap="none" spc="0" normalizeH="0" baseline="0" noProof="0" dirty="0">
                <a:ln>
                  <a:noFill/>
                </a:ln>
                <a:solidFill>
                  <a:schemeClr val="bg1"/>
                </a:solidFill>
                <a:effectLst/>
                <a:uLnTx/>
                <a:uFillTx/>
                <a:latin typeface="Franklin Gothic Medium Cond" panose="020B0606030402020204" pitchFamily="34" charset="0"/>
                <a:ea typeface="+mn-ea"/>
                <a:cs typeface="+mn-cs"/>
              </a:rPr>
              <a:t>Union of Safety and Justice Employees</a:t>
            </a:r>
          </a:p>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2800" b="0" i="0" u="none" strike="noStrike" kern="1200" cap="none" spc="0" normalizeH="0" baseline="0" noProof="0" dirty="0">
                <a:ln>
                  <a:noFill/>
                </a:ln>
                <a:solidFill>
                  <a:schemeClr val="bg1"/>
                </a:solidFill>
                <a:effectLst/>
                <a:uLnTx/>
                <a:uFillTx/>
                <a:latin typeface="Franklin Gothic Medium Cond" panose="020B0606030402020204" pitchFamily="34" charset="0"/>
                <a:ea typeface="+mn-ea"/>
                <a:cs typeface="+mn-cs"/>
              </a:rPr>
              <a:t>2018 National Local Presidents Meeting </a:t>
            </a:r>
          </a:p>
          <a:p>
            <a:pPr marL="0" indent="0" algn="ctr">
              <a:buFontTx/>
              <a:buNone/>
            </a:pPr>
            <a:endParaRPr lang="en-US" dirty="0">
              <a:solidFill>
                <a:schemeClr val="bg1"/>
              </a:solidFill>
              <a:latin typeface="Franklin Gothic Medium Cond" panose="020B0606030402020204" pitchFamily="34" charset="0"/>
            </a:endParaRPr>
          </a:p>
        </p:txBody>
      </p:sp>
      <p:pic>
        <p:nvPicPr>
          <p:cNvPr id="4" name="Picture 3">
            <a:extLst>
              <a:ext uri="{FF2B5EF4-FFF2-40B4-BE49-F238E27FC236}">
                <a16:creationId xmlns:a16="http://schemas.microsoft.com/office/drawing/2014/main" xmlns="" id="{09909FB4-EE84-42DF-BB5F-87ABA733C82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97111" y="2041040"/>
            <a:ext cx="4213017" cy="4294398"/>
          </a:xfrm>
          <a:prstGeom prst="rect">
            <a:avLst/>
          </a:prstGeom>
        </p:spPr>
      </p:pic>
      <p:pic>
        <p:nvPicPr>
          <p:cNvPr id="9" name="Picture 8">
            <a:extLst>
              <a:ext uri="{FF2B5EF4-FFF2-40B4-BE49-F238E27FC236}">
                <a16:creationId xmlns:a16="http://schemas.microsoft.com/office/drawing/2014/main" xmlns="" id="{EDB408F8-CE2B-406B-8F25-CFEFA547EB8D}"/>
              </a:ext>
            </a:extLst>
          </p:cNvPr>
          <p:cNvPicPr>
            <a:picLocks noChangeAspect="1"/>
          </p:cNvPicPr>
          <p:nvPr userDrawn="1"/>
        </p:nvPicPr>
        <p:blipFill>
          <a:blip r:embed="rId3">
            <a:extLst>
              <a:ext uri="{BEBA8EAE-BF5A-486C-A8C5-ECC9F3942E4B}">
                <a14:imgProps xmlns:a14="http://schemas.microsoft.com/office/drawing/2010/main">
                  <a14:imgLayer r:embed="rId4">
                    <a14:imgEffect>
                      <a14:backgroundRemoval t="7442" b="92984" l="4287" r="95344">
                        <a14:foregroundMark x1="7465" y1="44578" x2="7465" y2="44578"/>
                        <a14:foregroundMark x1="7687" y1="41460" x2="9608" y2="42736"/>
                        <a14:foregroundMark x1="5839" y1="59674" x2="5839" y2="59674"/>
                        <a14:foregroundMark x1="49076" y1="89369" x2="49076" y2="89369"/>
                        <a14:foregroundMark x1="91870" y1="60454" x2="91870" y2="60454"/>
                        <a14:foregroundMark x1="93422" y1="43515" x2="93422" y2="43515"/>
                        <a14:foregroundMark x1="95344" y1="59178" x2="95344" y2="59178"/>
                        <a14:foregroundMark x1="48337" y1="92984" x2="48337" y2="92984"/>
                        <a14:foregroundMark x1="50702" y1="7442" x2="50702" y2="7442"/>
                        <a14:foregroundMark x1="95270" y1="39901" x2="95270" y2="39901"/>
                        <a14:foregroundMark x1="5322" y1="40113" x2="5322" y2="40113"/>
                        <a14:foregroundMark x1="4287" y1="58965" x2="4287" y2="58965"/>
                      </a14:backgroundRemoval>
                    </a14:imgEffect>
                  </a14:imgLayer>
                </a14:imgProps>
              </a:ext>
              <a:ext uri="{28A0092B-C50C-407E-A947-70E740481C1C}">
                <a14:useLocalDpi xmlns:a14="http://schemas.microsoft.com/office/drawing/2010/main" val="0"/>
              </a:ext>
            </a:extLst>
          </a:blip>
          <a:stretch>
            <a:fillRect/>
          </a:stretch>
        </p:blipFill>
        <p:spPr>
          <a:xfrm>
            <a:off x="4171950" y="2278593"/>
            <a:ext cx="3771900" cy="3933592"/>
          </a:xfrm>
          <a:prstGeom prst="rect">
            <a:avLst/>
          </a:prstGeom>
        </p:spPr>
      </p:pic>
    </p:spTree>
    <p:extLst>
      <p:ext uri="{BB962C8B-B14F-4D97-AF65-F5344CB8AC3E}">
        <p14:creationId xmlns:p14="http://schemas.microsoft.com/office/powerpoint/2010/main" val="5137244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212AC15-E4D5-4BF1-B31A-DDBA505E098C}"/>
              </a:ext>
            </a:extLst>
          </p:cNvPr>
          <p:cNvSpPr>
            <a:spLocks noGrp="1"/>
          </p:cNvSpPr>
          <p:nvPr>
            <p:ph type="title"/>
          </p:nvPr>
        </p:nvSpPr>
        <p:spPr/>
        <p:txBody>
          <a:bodyPr/>
          <a:lstStyle>
            <a:lvl1pPr>
              <a:defRPr>
                <a:latin typeface="Franklin Gothic Medium Cond" panose="020B06060304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xmlns="" id="{4603594C-9B69-4EDC-BCE7-C5A9683DC8B0}"/>
              </a:ext>
            </a:extLst>
          </p:cNvPr>
          <p:cNvSpPr>
            <a:spLocks noGrp="1"/>
          </p:cNvSpPr>
          <p:nvPr>
            <p:ph type="body" orient="vert" idx="1"/>
          </p:nvPr>
        </p:nvSpPr>
        <p:spPr/>
        <p:txBody>
          <a:bodyPr vert="horz"/>
          <a:lstStyle>
            <a:lvl1pPr>
              <a:defRPr>
                <a:latin typeface="Franklin Gothic Book" panose="020B0503020102020204" pitchFamily="34" charset="0"/>
              </a:defRPr>
            </a:lvl1pPr>
            <a:lvl2pPr>
              <a:defRPr>
                <a:latin typeface="Franklin Gothic Book" panose="020B0503020102020204" pitchFamily="34" charset="0"/>
              </a:defRPr>
            </a:lvl2pPr>
            <a:lvl3pPr>
              <a:defRPr>
                <a:latin typeface="Franklin Gothic Book" panose="020B0503020102020204" pitchFamily="34" charset="0"/>
              </a:defRPr>
            </a:lvl3pPr>
            <a:lvl4pPr>
              <a:defRPr>
                <a:latin typeface="Franklin Gothic Book" panose="020B0503020102020204" pitchFamily="34" charset="0"/>
              </a:defRPr>
            </a:lvl4pPr>
            <a:lvl5pPr>
              <a:defRPr>
                <a:latin typeface="Franklin Gothic Book" panose="020B05030201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xmlns="" id="{21B1B296-7399-4C34-AAFA-27F3C613A2C6}"/>
              </a:ext>
            </a:extLst>
          </p:cNvPr>
          <p:cNvSpPr>
            <a:spLocks noGrp="1"/>
          </p:cNvSpPr>
          <p:nvPr>
            <p:ph type="ftr" sz="quarter" idx="11"/>
          </p:nvPr>
        </p:nvSpPr>
        <p:spPr/>
        <p:txBody>
          <a:bodyPr/>
          <a:lstStyle>
            <a:lvl1pPr>
              <a:defRPr>
                <a:latin typeface="Franklin Gothic Medium Cond" panose="020B0606030402020204" pitchFamily="34" charset="0"/>
              </a:defRPr>
            </a:lvl1pPr>
          </a:lstStyle>
          <a:p>
            <a:r>
              <a:rPr lang="en-US" dirty="0"/>
              <a:t>USJE NLPM 2018</a:t>
            </a:r>
          </a:p>
        </p:txBody>
      </p:sp>
      <p:cxnSp>
        <p:nvCxnSpPr>
          <p:cNvPr id="7" name="Straight Connector 6">
            <a:extLst>
              <a:ext uri="{FF2B5EF4-FFF2-40B4-BE49-F238E27FC236}">
                <a16:creationId xmlns:a16="http://schemas.microsoft.com/office/drawing/2014/main" xmlns="" id="{4A995335-EB08-46A7-8F69-C4155DC349C5}"/>
              </a:ext>
            </a:extLst>
          </p:cNvPr>
          <p:cNvCxnSpPr/>
          <p:nvPr userDrawn="1"/>
        </p:nvCxnSpPr>
        <p:spPr>
          <a:xfrm>
            <a:off x="838200" y="1432497"/>
            <a:ext cx="10515600" cy="0"/>
          </a:xfrm>
          <a:prstGeom prst="line">
            <a:avLst/>
          </a:prstGeom>
          <a:ln w="38100">
            <a:solidFill>
              <a:schemeClr val="accent4">
                <a:lumMod val="75000"/>
              </a:schemeClr>
            </a:solidFill>
          </a:ln>
        </p:spPr>
        <p:style>
          <a:lnRef idx="1">
            <a:schemeClr val="accent4"/>
          </a:lnRef>
          <a:fillRef idx="0">
            <a:schemeClr val="accent4"/>
          </a:fillRef>
          <a:effectRef idx="0">
            <a:schemeClr val="accent4"/>
          </a:effectRef>
          <a:fontRef idx="minor">
            <a:schemeClr val="tx1"/>
          </a:fontRef>
        </p:style>
      </p:cxnSp>
      <p:cxnSp>
        <p:nvCxnSpPr>
          <p:cNvPr id="8" name="Straight Connector 7">
            <a:extLst>
              <a:ext uri="{FF2B5EF4-FFF2-40B4-BE49-F238E27FC236}">
                <a16:creationId xmlns:a16="http://schemas.microsoft.com/office/drawing/2014/main" xmlns="" id="{42058E35-4DC2-47AA-AAC7-24650DF6B11A}"/>
              </a:ext>
            </a:extLst>
          </p:cNvPr>
          <p:cNvCxnSpPr/>
          <p:nvPr userDrawn="1"/>
        </p:nvCxnSpPr>
        <p:spPr>
          <a:xfrm>
            <a:off x="838200" y="1484313"/>
            <a:ext cx="10515600" cy="0"/>
          </a:xfrm>
          <a:prstGeom prst="line">
            <a:avLst/>
          </a:prstGeom>
          <a:ln w="19050">
            <a:solidFill>
              <a:srgbClr val="800000"/>
            </a:solidFill>
          </a:ln>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30704368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C48841DF-888D-4B66-9D8F-406F192BA7A4}"/>
              </a:ext>
            </a:extLst>
          </p:cNvPr>
          <p:cNvSpPr>
            <a:spLocks noGrp="1"/>
          </p:cNvSpPr>
          <p:nvPr>
            <p:ph type="title" orient="vert"/>
          </p:nvPr>
        </p:nvSpPr>
        <p:spPr>
          <a:xfrm>
            <a:off x="8724900" y="365125"/>
            <a:ext cx="2628900" cy="5811838"/>
          </a:xfrm>
        </p:spPr>
        <p:txBody>
          <a:bodyPr vert="eaVert"/>
          <a:lstStyle>
            <a:lvl1pPr>
              <a:defRPr>
                <a:latin typeface="Franklin Gothic Medium Cond" panose="020B06060304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xmlns="" id="{20E0C4A3-3DDB-4735-8B55-B227F709ECAE}"/>
              </a:ext>
            </a:extLst>
          </p:cNvPr>
          <p:cNvSpPr>
            <a:spLocks noGrp="1"/>
          </p:cNvSpPr>
          <p:nvPr>
            <p:ph type="body" orient="vert" idx="1"/>
          </p:nvPr>
        </p:nvSpPr>
        <p:spPr>
          <a:xfrm>
            <a:off x="838200" y="365125"/>
            <a:ext cx="7734300" cy="5811838"/>
          </a:xfrm>
        </p:spPr>
        <p:txBody>
          <a:bodyPr vert="eaVert"/>
          <a:lstStyle>
            <a:lvl1pPr>
              <a:defRPr>
                <a:latin typeface="Franklin Gothic Book" panose="020B0503020102020204" pitchFamily="34" charset="0"/>
              </a:defRPr>
            </a:lvl1pPr>
            <a:lvl2pPr>
              <a:defRPr>
                <a:latin typeface="Franklin Gothic Book" panose="020B0503020102020204" pitchFamily="34" charset="0"/>
              </a:defRPr>
            </a:lvl2pPr>
            <a:lvl3pPr>
              <a:defRPr>
                <a:latin typeface="Franklin Gothic Book" panose="020B0503020102020204" pitchFamily="34" charset="0"/>
              </a:defRPr>
            </a:lvl3pPr>
            <a:lvl4pPr>
              <a:defRPr>
                <a:latin typeface="Franklin Gothic Book" panose="020B0503020102020204" pitchFamily="34" charset="0"/>
              </a:defRPr>
            </a:lvl4pPr>
            <a:lvl5pPr>
              <a:defRPr>
                <a:latin typeface="Franklin Gothic Book" panose="020B05030201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xmlns="" id="{92039A2A-1BD5-4014-9081-F5FBED5D0916}"/>
              </a:ext>
            </a:extLst>
          </p:cNvPr>
          <p:cNvSpPr>
            <a:spLocks noGrp="1"/>
          </p:cNvSpPr>
          <p:nvPr>
            <p:ph type="ftr" sz="quarter" idx="11"/>
          </p:nvPr>
        </p:nvSpPr>
        <p:spPr/>
        <p:txBody>
          <a:bodyPr/>
          <a:lstStyle>
            <a:lvl1pPr>
              <a:defRPr>
                <a:latin typeface="Franklin Gothic Medium Cond" panose="020B0606030402020204" pitchFamily="34" charset="0"/>
              </a:defRPr>
            </a:lvl1pPr>
          </a:lstStyle>
          <a:p>
            <a:r>
              <a:rPr lang="en-US" dirty="0"/>
              <a:t>USJE NLPM 2018</a:t>
            </a:r>
          </a:p>
        </p:txBody>
      </p:sp>
      <p:cxnSp>
        <p:nvCxnSpPr>
          <p:cNvPr id="7" name="Straight Connector 6">
            <a:extLst>
              <a:ext uri="{FF2B5EF4-FFF2-40B4-BE49-F238E27FC236}">
                <a16:creationId xmlns:a16="http://schemas.microsoft.com/office/drawing/2014/main" xmlns="" id="{08B3B83D-A55A-4033-8913-1AD6366A328D}"/>
              </a:ext>
            </a:extLst>
          </p:cNvPr>
          <p:cNvCxnSpPr>
            <a:cxnSpLocks/>
          </p:cNvCxnSpPr>
          <p:nvPr userDrawn="1"/>
        </p:nvCxnSpPr>
        <p:spPr>
          <a:xfrm>
            <a:off x="9305925" y="365125"/>
            <a:ext cx="0" cy="5811838"/>
          </a:xfrm>
          <a:prstGeom prst="line">
            <a:avLst/>
          </a:prstGeom>
          <a:ln w="38100">
            <a:solidFill>
              <a:schemeClr val="accent4">
                <a:lumMod val="75000"/>
              </a:schemeClr>
            </a:solidFill>
          </a:ln>
        </p:spPr>
        <p:style>
          <a:lnRef idx="1">
            <a:schemeClr val="accent4"/>
          </a:lnRef>
          <a:fillRef idx="0">
            <a:schemeClr val="accent4"/>
          </a:fillRef>
          <a:effectRef idx="0">
            <a:schemeClr val="accent4"/>
          </a:effectRef>
          <a:fontRef idx="minor">
            <a:schemeClr val="tx1"/>
          </a:fontRef>
        </p:style>
      </p:cxnSp>
      <p:cxnSp>
        <p:nvCxnSpPr>
          <p:cNvPr id="8" name="Straight Connector 7">
            <a:extLst>
              <a:ext uri="{FF2B5EF4-FFF2-40B4-BE49-F238E27FC236}">
                <a16:creationId xmlns:a16="http://schemas.microsoft.com/office/drawing/2014/main" xmlns="" id="{1B42C9FD-8F34-4ED1-995F-F46019406C37}"/>
              </a:ext>
            </a:extLst>
          </p:cNvPr>
          <p:cNvCxnSpPr>
            <a:cxnSpLocks/>
          </p:cNvCxnSpPr>
          <p:nvPr userDrawn="1"/>
        </p:nvCxnSpPr>
        <p:spPr>
          <a:xfrm>
            <a:off x="9229725" y="365125"/>
            <a:ext cx="0" cy="5811838"/>
          </a:xfrm>
          <a:prstGeom prst="line">
            <a:avLst/>
          </a:prstGeom>
          <a:ln w="19050">
            <a:solidFill>
              <a:srgbClr val="800000"/>
            </a:solidFill>
          </a:ln>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32887148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xmlns="" id="{F6CDAD7A-E5B4-4011-90DC-FBFF5999BFB1}"/>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2810539" y="0"/>
            <a:ext cx="6570921" cy="6858000"/>
          </a:xfrm>
          <a:prstGeom prst="rect">
            <a:avLst/>
          </a:prstGeom>
        </p:spPr>
      </p:pic>
      <p:sp>
        <p:nvSpPr>
          <p:cNvPr id="2" name="Title 1">
            <a:extLst>
              <a:ext uri="{FF2B5EF4-FFF2-40B4-BE49-F238E27FC236}">
                <a16:creationId xmlns:a16="http://schemas.microsoft.com/office/drawing/2014/main" xmlns="" id="{DEFB324A-2873-4779-96F5-66B1F0D1AE5D}"/>
              </a:ext>
            </a:extLst>
          </p:cNvPr>
          <p:cNvSpPr>
            <a:spLocks noGrp="1"/>
          </p:cNvSpPr>
          <p:nvPr>
            <p:ph type="title"/>
          </p:nvPr>
        </p:nvSpPr>
        <p:spPr/>
        <p:txBody>
          <a:bodyPr/>
          <a:lstStyle>
            <a:lvl1pPr>
              <a:defRPr>
                <a:latin typeface="Franklin Gothic Medium Cond" panose="020B06060304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xmlns="" id="{57A099C3-2709-479C-80A5-8DEBEB048A65}"/>
              </a:ext>
            </a:extLst>
          </p:cNvPr>
          <p:cNvSpPr>
            <a:spLocks noGrp="1"/>
          </p:cNvSpPr>
          <p:nvPr>
            <p:ph idx="1"/>
          </p:nvPr>
        </p:nvSpPr>
        <p:spPr/>
        <p:txBody>
          <a:bodyPr/>
          <a:lstStyle>
            <a:lvl1pPr>
              <a:defRPr>
                <a:latin typeface="Franklin Gothic Book" panose="020B0503020102020204" pitchFamily="34" charset="0"/>
              </a:defRPr>
            </a:lvl1pPr>
            <a:lvl2pPr>
              <a:defRPr>
                <a:latin typeface="Franklin Gothic Book" panose="020B0503020102020204" pitchFamily="34" charset="0"/>
              </a:defRPr>
            </a:lvl2pPr>
            <a:lvl3pPr>
              <a:defRPr>
                <a:latin typeface="Franklin Gothic Book" panose="020B0503020102020204" pitchFamily="34" charset="0"/>
              </a:defRPr>
            </a:lvl3pPr>
            <a:lvl4pPr>
              <a:defRPr>
                <a:latin typeface="Franklin Gothic Book" panose="020B0503020102020204" pitchFamily="34" charset="0"/>
              </a:defRPr>
            </a:lvl4pPr>
            <a:lvl5pPr>
              <a:defRPr>
                <a:latin typeface="Franklin Gothic Book" panose="020B05030201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xmlns="" id="{303EE6B8-3321-4BB9-ADBB-590BFA76FE5B}"/>
              </a:ext>
            </a:extLst>
          </p:cNvPr>
          <p:cNvSpPr>
            <a:spLocks noGrp="1"/>
          </p:cNvSpPr>
          <p:nvPr>
            <p:ph type="ftr" sz="quarter" idx="11"/>
          </p:nvPr>
        </p:nvSpPr>
        <p:spPr/>
        <p:txBody>
          <a:bodyPr/>
          <a:lstStyle>
            <a:lvl1pPr>
              <a:defRPr>
                <a:latin typeface="Franklin Gothic Medium Cond" panose="020B0606030402020204" pitchFamily="34" charset="0"/>
              </a:defRPr>
            </a:lvl1pPr>
          </a:lstStyle>
          <a:p>
            <a:r>
              <a:rPr lang="en-US" dirty="0"/>
              <a:t>USJE NLPM 2018</a:t>
            </a:r>
          </a:p>
        </p:txBody>
      </p:sp>
      <p:cxnSp>
        <p:nvCxnSpPr>
          <p:cNvPr id="8" name="Straight Connector 7">
            <a:extLst>
              <a:ext uri="{FF2B5EF4-FFF2-40B4-BE49-F238E27FC236}">
                <a16:creationId xmlns:a16="http://schemas.microsoft.com/office/drawing/2014/main" xmlns="" id="{285F6BFB-ABB2-4D5C-A7EF-A404D5EC2622}"/>
              </a:ext>
            </a:extLst>
          </p:cNvPr>
          <p:cNvCxnSpPr/>
          <p:nvPr userDrawn="1"/>
        </p:nvCxnSpPr>
        <p:spPr>
          <a:xfrm>
            <a:off x="838200" y="1432497"/>
            <a:ext cx="10515600" cy="0"/>
          </a:xfrm>
          <a:prstGeom prst="line">
            <a:avLst/>
          </a:prstGeom>
          <a:ln w="38100">
            <a:solidFill>
              <a:schemeClr val="accent4">
                <a:lumMod val="75000"/>
              </a:schemeClr>
            </a:solidFill>
          </a:ln>
        </p:spPr>
        <p:style>
          <a:lnRef idx="1">
            <a:schemeClr val="accent4"/>
          </a:lnRef>
          <a:fillRef idx="0">
            <a:schemeClr val="accent4"/>
          </a:fillRef>
          <a:effectRef idx="0">
            <a:schemeClr val="accent4"/>
          </a:effectRef>
          <a:fontRef idx="minor">
            <a:schemeClr val="tx1"/>
          </a:fontRef>
        </p:style>
      </p:cxnSp>
      <p:cxnSp>
        <p:nvCxnSpPr>
          <p:cNvPr id="9" name="Straight Connector 8">
            <a:extLst>
              <a:ext uri="{FF2B5EF4-FFF2-40B4-BE49-F238E27FC236}">
                <a16:creationId xmlns:a16="http://schemas.microsoft.com/office/drawing/2014/main" xmlns="" id="{4AA40AEB-E74C-499B-B9E8-F6F40BF61763}"/>
              </a:ext>
            </a:extLst>
          </p:cNvPr>
          <p:cNvCxnSpPr/>
          <p:nvPr userDrawn="1"/>
        </p:nvCxnSpPr>
        <p:spPr>
          <a:xfrm>
            <a:off x="838200" y="1484313"/>
            <a:ext cx="10515600" cy="0"/>
          </a:xfrm>
          <a:prstGeom prst="line">
            <a:avLst/>
          </a:prstGeom>
          <a:ln w="19050">
            <a:solidFill>
              <a:srgbClr val="800000"/>
            </a:solidFill>
          </a:ln>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18104838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xmlns="" id="{00138034-7F7C-4659-88CC-AC50834BCC26}"/>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2810539" y="0"/>
            <a:ext cx="6570921" cy="6858000"/>
          </a:xfrm>
          <a:prstGeom prst="rect">
            <a:avLst/>
          </a:prstGeom>
        </p:spPr>
      </p:pic>
      <p:sp>
        <p:nvSpPr>
          <p:cNvPr id="2" name="Title 1">
            <a:extLst>
              <a:ext uri="{FF2B5EF4-FFF2-40B4-BE49-F238E27FC236}">
                <a16:creationId xmlns:a16="http://schemas.microsoft.com/office/drawing/2014/main" xmlns="" id="{B1116630-9405-4A95-AC21-FD87B11427E2}"/>
              </a:ext>
            </a:extLst>
          </p:cNvPr>
          <p:cNvSpPr>
            <a:spLocks noGrp="1"/>
          </p:cNvSpPr>
          <p:nvPr>
            <p:ph type="title"/>
          </p:nvPr>
        </p:nvSpPr>
        <p:spPr>
          <a:xfrm>
            <a:off x="831850" y="1709738"/>
            <a:ext cx="10515600" cy="2852737"/>
          </a:xfrm>
        </p:spPr>
        <p:txBody>
          <a:bodyPr anchor="b"/>
          <a:lstStyle>
            <a:lvl1pPr>
              <a:defRPr sz="6000">
                <a:latin typeface="Franklin Gothic Medium Cond" panose="020B06060304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xmlns="" id="{92D8CFDF-9EDA-4AEA-898D-8509AB70470B}"/>
              </a:ext>
            </a:extLst>
          </p:cNvPr>
          <p:cNvSpPr>
            <a:spLocks noGrp="1"/>
          </p:cNvSpPr>
          <p:nvPr>
            <p:ph type="body" idx="1"/>
          </p:nvPr>
        </p:nvSpPr>
        <p:spPr>
          <a:xfrm>
            <a:off x="831850" y="4589463"/>
            <a:ext cx="10515600" cy="1500187"/>
          </a:xfrm>
        </p:spPr>
        <p:txBody>
          <a:bodyPr/>
          <a:lstStyle>
            <a:lvl1pPr marL="0" indent="0">
              <a:buNone/>
              <a:defRPr sz="2400">
                <a:solidFill>
                  <a:srgbClr val="800000"/>
                </a:solidFill>
                <a:latin typeface="Franklin Gothic Medium Cond" panose="020B06060304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5" name="Footer Placeholder 4">
            <a:extLst>
              <a:ext uri="{FF2B5EF4-FFF2-40B4-BE49-F238E27FC236}">
                <a16:creationId xmlns:a16="http://schemas.microsoft.com/office/drawing/2014/main" xmlns="" id="{CA97D8EB-2364-4532-B246-8A6BF74CA8CC}"/>
              </a:ext>
            </a:extLst>
          </p:cNvPr>
          <p:cNvSpPr>
            <a:spLocks noGrp="1"/>
          </p:cNvSpPr>
          <p:nvPr>
            <p:ph type="ftr" sz="quarter" idx="11"/>
          </p:nvPr>
        </p:nvSpPr>
        <p:spPr/>
        <p:txBody>
          <a:bodyPr/>
          <a:lstStyle>
            <a:lvl1pPr>
              <a:defRPr>
                <a:latin typeface="Franklin Gothic Medium Cond" panose="020B0606030402020204" pitchFamily="34" charset="0"/>
              </a:defRPr>
            </a:lvl1pPr>
          </a:lstStyle>
          <a:p>
            <a:r>
              <a:rPr lang="en-US" dirty="0"/>
              <a:t>USJE NLPM 2018</a:t>
            </a:r>
          </a:p>
        </p:txBody>
      </p:sp>
      <p:cxnSp>
        <p:nvCxnSpPr>
          <p:cNvPr id="8" name="Straight Connector 7">
            <a:extLst>
              <a:ext uri="{FF2B5EF4-FFF2-40B4-BE49-F238E27FC236}">
                <a16:creationId xmlns:a16="http://schemas.microsoft.com/office/drawing/2014/main" xmlns="" id="{FB524A6E-9CEB-4C7E-9AAC-53963C0A8B7E}"/>
              </a:ext>
            </a:extLst>
          </p:cNvPr>
          <p:cNvCxnSpPr/>
          <p:nvPr userDrawn="1"/>
        </p:nvCxnSpPr>
        <p:spPr>
          <a:xfrm>
            <a:off x="831850" y="4537647"/>
            <a:ext cx="10515600" cy="0"/>
          </a:xfrm>
          <a:prstGeom prst="line">
            <a:avLst/>
          </a:prstGeom>
          <a:ln w="38100">
            <a:solidFill>
              <a:schemeClr val="accent4">
                <a:lumMod val="75000"/>
              </a:schemeClr>
            </a:solidFill>
          </a:ln>
        </p:spPr>
        <p:style>
          <a:lnRef idx="1">
            <a:schemeClr val="accent4"/>
          </a:lnRef>
          <a:fillRef idx="0">
            <a:schemeClr val="accent4"/>
          </a:fillRef>
          <a:effectRef idx="0">
            <a:schemeClr val="accent4"/>
          </a:effectRef>
          <a:fontRef idx="minor">
            <a:schemeClr val="tx1"/>
          </a:fontRef>
        </p:style>
      </p:cxnSp>
      <p:cxnSp>
        <p:nvCxnSpPr>
          <p:cNvPr id="9" name="Straight Connector 8">
            <a:extLst>
              <a:ext uri="{FF2B5EF4-FFF2-40B4-BE49-F238E27FC236}">
                <a16:creationId xmlns:a16="http://schemas.microsoft.com/office/drawing/2014/main" xmlns="" id="{661801E7-2615-4729-939F-D6A2218C3CD5}"/>
              </a:ext>
            </a:extLst>
          </p:cNvPr>
          <p:cNvCxnSpPr/>
          <p:nvPr userDrawn="1"/>
        </p:nvCxnSpPr>
        <p:spPr>
          <a:xfrm>
            <a:off x="831850" y="4589463"/>
            <a:ext cx="10515600" cy="0"/>
          </a:xfrm>
          <a:prstGeom prst="line">
            <a:avLst/>
          </a:prstGeom>
          <a:ln w="19050">
            <a:solidFill>
              <a:srgbClr val="800000"/>
            </a:solidFill>
          </a:ln>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42397857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 id="{7105FF31-686E-4BA9-987D-9708CC95766E}"/>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2810539" y="0"/>
            <a:ext cx="6570921" cy="6858000"/>
          </a:xfrm>
          <a:prstGeom prst="rect">
            <a:avLst/>
          </a:prstGeom>
        </p:spPr>
      </p:pic>
      <p:sp>
        <p:nvSpPr>
          <p:cNvPr id="2" name="Title 1">
            <a:extLst>
              <a:ext uri="{FF2B5EF4-FFF2-40B4-BE49-F238E27FC236}">
                <a16:creationId xmlns:a16="http://schemas.microsoft.com/office/drawing/2014/main" xmlns="" id="{2A969041-0E4F-4FC3-94FA-8ACF4F64ECAD}"/>
              </a:ext>
            </a:extLst>
          </p:cNvPr>
          <p:cNvSpPr>
            <a:spLocks noGrp="1"/>
          </p:cNvSpPr>
          <p:nvPr>
            <p:ph type="title"/>
          </p:nvPr>
        </p:nvSpPr>
        <p:spPr/>
        <p:txBody>
          <a:bodyPr/>
          <a:lstStyle>
            <a:lvl1pPr>
              <a:defRPr>
                <a:latin typeface="Franklin Gothic Medium Cond" panose="020B06060304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xmlns="" id="{71D7A648-484F-43DF-806A-4A705D56B89A}"/>
              </a:ext>
            </a:extLst>
          </p:cNvPr>
          <p:cNvSpPr>
            <a:spLocks noGrp="1"/>
          </p:cNvSpPr>
          <p:nvPr>
            <p:ph sz="half" idx="1"/>
          </p:nvPr>
        </p:nvSpPr>
        <p:spPr>
          <a:xfrm>
            <a:off x="838200" y="1825625"/>
            <a:ext cx="5181600" cy="4351338"/>
          </a:xfrm>
          <a:ln w="19050">
            <a:solidFill>
              <a:srgbClr val="6C0C32"/>
            </a:solidFill>
          </a:ln>
        </p:spPr>
        <p:txBody>
          <a:bodyPr/>
          <a:lstStyle>
            <a:lvl1pPr>
              <a:defRPr>
                <a:latin typeface="Franklin Gothic Book" panose="020B0503020102020204" pitchFamily="34" charset="0"/>
              </a:defRPr>
            </a:lvl1pPr>
            <a:lvl2pPr>
              <a:defRPr>
                <a:latin typeface="Franklin Gothic Book" panose="020B0503020102020204" pitchFamily="34" charset="0"/>
              </a:defRPr>
            </a:lvl2pPr>
            <a:lvl3pPr>
              <a:defRPr>
                <a:latin typeface="Franklin Gothic Book" panose="020B0503020102020204" pitchFamily="34" charset="0"/>
              </a:defRPr>
            </a:lvl3pPr>
            <a:lvl4pPr>
              <a:defRPr>
                <a:latin typeface="Franklin Gothic Book" panose="020B0503020102020204" pitchFamily="34" charset="0"/>
              </a:defRPr>
            </a:lvl4pPr>
            <a:lvl5pPr>
              <a:defRPr>
                <a:latin typeface="Franklin Gothic Book" panose="020B05030201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xmlns="" id="{BDBB94EE-0E7C-412D-9433-F480BB770CA9}"/>
              </a:ext>
            </a:extLst>
          </p:cNvPr>
          <p:cNvSpPr>
            <a:spLocks noGrp="1"/>
          </p:cNvSpPr>
          <p:nvPr>
            <p:ph sz="half" idx="2"/>
          </p:nvPr>
        </p:nvSpPr>
        <p:spPr>
          <a:xfrm>
            <a:off x="6172200" y="1825625"/>
            <a:ext cx="5181600" cy="4351338"/>
          </a:xfrm>
          <a:ln w="19050">
            <a:solidFill>
              <a:srgbClr val="6C0C32"/>
            </a:solidFill>
          </a:ln>
        </p:spPr>
        <p:txBody>
          <a:bodyPr/>
          <a:lstStyle>
            <a:lvl1pPr>
              <a:defRPr>
                <a:latin typeface="Franklin Gothic Book" panose="020B0503020102020204" pitchFamily="34" charset="0"/>
              </a:defRPr>
            </a:lvl1pPr>
            <a:lvl2pPr>
              <a:defRPr>
                <a:latin typeface="Franklin Gothic Book" panose="020B0503020102020204" pitchFamily="34" charset="0"/>
              </a:defRPr>
            </a:lvl2pPr>
            <a:lvl3pPr>
              <a:defRPr>
                <a:latin typeface="Franklin Gothic Book" panose="020B0503020102020204" pitchFamily="34" charset="0"/>
              </a:defRPr>
            </a:lvl3pPr>
            <a:lvl4pPr>
              <a:defRPr>
                <a:latin typeface="Franklin Gothic Book" panose="020B0503020102020204" pitchFamily="34" charset="0"/>
              </a:defRPr>
            </a:lvl4pPr>
            <a:lvl5pPr>
              <a:defRPr>
                <a:latin typeface="Franklin Gothic Book" panose="020B05030201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a:extLst>
              <a:ext uri="{FF2B5EF4-FFF2-40B4-BE49-F238E27FC236}">
                <a16:creationId xmlns:a16="http://schemas.microsoft.com/office/drawing/2014/main" xmlns="" id="{3F53FC15-134D-4412-809C-AE20A29144C7}"/>
              </a:ext>
            </a:extLst>
          </p:cNvPr>
          <p:cNvSpPr>
            <a:spLocks noGrp="1"/>
          </p:cNvSpPr>
          <p:nvPr>
            <p:ph type="ftr" sz="quarter" idx="11"/>
          </p:nvPr>
        </p:nvSpPr>
        <p:spPr/>
        <p:txBody>
          <a:bodyPr/>
          <a:lstStyle>
            <a:lvl1pPr>
              <a:defRPr>
                <a:latin typeface="Franklin Gothic Medium Cond" panose="020B0606030402020204" pitchFamily="34" charset="0"/>
              </a:defRPr>
            </a:lvl1pPr>
          </a:lstStyle>
          <a:p>
            <a:r>
              <a:rPr lang="en-US" dirty="0"/>
              <a:t>USJE NLPM 2018</a:t>
            </a:r>
          </a:p>
        </p:txBody>
      </p:sp>
    </p:spTree>
    <p:extLst>
      <p:ext uri="{BB962C8B-B14F-4D97-AF65-F5344CB8AC3E}">
        <p14:creationId xmlns:p14="http://schemas.microsoft.com/office/powerpoint/2010/main" val="37672383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xmlns="" id="{9A942D88-96D2-43E0-A122-672F9A14B1E0}"/>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2810539" y="0"/>
            <a:ext cx="6570921" cy="6858000"/>
          </a:xfrm>
          <a:prstGeom prst="rect">
            <a:avLst/>
          </a:prstGeom>
        </p:spPr>
      </p:pic>
      <p:sp>
        <p:nvSpPr>
          <p:cNvPr id="2" name="Title 1">
            <a:extLst>
              <a:ext uri="{FF2B5EF4-FFF2-40B4-BE49-F238E27FC236}">
                <a16:creationId xmlns:a16="http://schemas.microsoft.com/office/drawing/2014/main" xmlns="" id="{1E66CB59-ED0C-4A30-A238-926191CA79FB}"/>
              </a:ext>
            </a:extLst>
          </p:cNvPr>
          <p:cNvSpPr>
            <a:spLocks noGrp="1"/>
          </p:cNvSpPr>
          <p:nvPr>
            <p:ph type="title"/>
          </p:nvPr>
        </p:nvSpPr>
        <p:spPr>
          <a:xfrm>
            <a:off x="839788" y="365125"/>
            <a:ext cx="10515600" cy="1325563"/>
          </a:xfrm>
        </p:spPr>
        <p:txBody>
          <a:bodyPr/>
          <a:lstStyle>
            <a:lvl1pPr>
              <a:defRPr>
                <a:latin typeface="Franklin Gothic Medium Cond" panose="020B06060304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xmlns="" id="{FB217B74-263C-405D-A864-35DF51B60042}"/>
              </a:ext>
            </a:extLst>
          </p:cNvPr>
          <p:cNvSpPr>
            <a:spLocks noGrp="1"/>
          </p:cNvSpPr>
          <p:nvPr>
            <p:ph type="body" idx="1" hasCustomPrompt="1"/>
          </p:nvPr>
        </p:nvSpPr>
        <p:spPr>
          <a:xfrm>
            <a:off x="839788" y="1681163"/>
            <a:ext cx="5157787" cy="823912"/>
          </a:xfrm>
          <a:solidFill>
            <a:srgbClr val="800000"/>
          </a:solidFill>
          <a:ln w="19050">
            <a:solidFill>
              <a:srgbClr val="6C0C32"/>
            </a:solidFill>
          </a:ln>
        </p:spPr>
        <p:txBody>
          <a:bodyPr anchor="b">
            <a:normAutofit/>
          </a:bodyPr>
          <a:lstStyle>
            <a:lvl1pPr marL="0" indent="0">
              <a:buNone/>
              <a:defRPr sz="2000" b="1">
                <a:solidFill>
                  <a:schemeClr val="bg1"/>
                </a:solidFill>
                <a:latin typeface="Franklin Gothic Medium Cond" panose="020B06060304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xmlns="" id="{F1CF9AB0-BDA9-4DAB-BA13-58000080AB27}"/>
              </a:ext>
            </a:extLst>
          </p:cNvPr>
          <p:cNvSpPr>
            <a:spLocks noGrp="1"/>
          </p:cNvSpPr>
          <p:nvPr>
            <p:ph sz="half" idx="2"/>
          </p:nvPr>
        </p:nvSpPr>
        <p:spPr>
          <a:xfrm>
            <a:off x="839788" y="2505075"/>
            <a:ext cx="5157787" cy="3684588"/>
          </a:xfrm>
          <a:solidFill>
            <a:srgbClr val="800000">
              <a:alpha val="14118"/>
            </a:srgbClr>
          </a:solidFill>
        </p:spPr>
        <p:txBody>
          <a:bodyPr/>
          <a:lstStyle>
            <a:lvl1pPr>
              <a:defRPr>
                <a:latin typeface="Franklin Gothic Book" panose="020B0503020102020204" pitchFamily="34" charset="0"/>
              </a:defRPr>
            </a:lvl1pPr>
            <a:lvl2pPr>
              <a:defRPr>
                <a:latin typeface="Franklin Gothic Book" panose="020B0503020102020204" pitchFamily="34" charset="0"/>
              </a:defRPr>
            </a:lvl2pPr>
            <a:lvl3pPr>
              <a:defRPr>
                <a:latin typeface="Franklin Gothic Book" panose="020B0503020102020204" pitchFamily="34" charset="0"/>
              </a:defRPr>
            </a:lvl3pPr>
            <a:lvl4pPr>
              <a:defRPr>
                <a:latin typeface="Franklin Gothic Book" panose="020B0503020102020204" pitchFamily="34" charset="0"/>
              </a:defRPr>
            </a:lvl4pPr>
            <a:lvl5pPr>
              <a:defRPr>
                <a:latin typeface="Franklin Gothic Book" panose="020B05030201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xmlns="" id="{3883701F-5A69-42C4-8A40-10DE5C5EE215}"/>
              </a:ext>
            </a:extLst>
          </p:cNvPr>
          <p:cNvSpPr>
            <a:spLocks noGrp="1"/>
          </p:cNvSpPr>
          <p:nvPr>
            <p:ph type="body" sz="quarter" idx="3" hasCustomPrompt="1"/>
          </p:nvPr>
        </p:nvSpPr>
        <p:spPr>
          <a:xfrm>
            <a:off x="6172200" y="1681163"/>
            <a:ext cx="5183188" cy="823912"/>
          </a:xfrm>
          <a:solidFill>
            <a:srgbClr val="800000"/>
          </a:solidFill>
          <a:ln w="19050">
            <a:solidFill>
              <a:srgbClr val="6C0C32"/>
            </a:solidFill>
          </a:ln>
        </p:spPr>
        <p:txBody>
          <a:bodyPr anchor="b">
            <a:normAutofit/>
          </a:bodyPr>
          <a:lstStyle>
            <a:lvl1pPr marL="0" indent="0">
              <a:buNone/>
              <a:defRPr sz="2000" b="1">
                <a:solidFill>
                  <a:schemeClr val="bg1"/>
                </a:solidFill>
                <a:latin typeface="Franklin Gothic Medium Cond" panose="020B06060304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a:extLst>
              <a:ext uri="{FF2B5EF4-FFF2-40B4-BE49-F238E27FC236}">
                <a16:creationId xmlns:a16="http://schemas.microsoft.com/office/drawing/2014/main" xmlns="" id="{71C62AC5-BBF6-42E7-B708-6D9DC9B428BE}"/>
              </a:ext>
            </a:extLst>
          </p:cNvPr>
          <p:cNvSpPr>
            <a:spLocks noGrp="1"/>
          </p:cNvSpPr>
          <p:nvPr>
            <p:ph sz="quarter" idx="4"/>
          </p:nvPr>
        </p:nvSpPr>
        <p:spPr>
          <a:xfrm>
            <a:off x="6172200" y="2505075"/>
            <a:ext cx="5183188" cy="3684588"/>
          </a:xfrm>
          <a:solidFill>
            <a:srgbClr val="800000">
              <a:alpha val="12157"/>
            </a:srgbClr>
          </a:solidFill>
        </p:spPr>
        <p:txBody>
          <a:bodyPr/>
          <a:lstStyle>
            <a:lvl1pPr>
              <a:defRPr>
                <a:latin typeface="Franklin Gothic Book" panose="020B0503020102020204" pitchFamily="34" charset="0"/>
              </a:defRPr>
            </a:lvl1pPr>
            <a:lvl2pPr>
              <a:defRPr>
                <a:latin typeface="Franklin Gothic Book" panose="020B0503020102020204" pitchFamily="34" charset="0"/>
              </a:defRPr>
            </a:lvl2pPr>
            <a:lvl3pPr>
              <a:defRPr>
                <a:latin typeface="Franklin Gothic Book" panose="020B0503020102020204" pitchFamily="34" charset="0"/>
              </a:defRPr>
            </a:lvl3pPr>
            <a:lvl4pPr>
              <a:defRPr>
                <a:latin typeface="Franklin Gothic Book" panose="020B0503020102020204" pitchFamily="34" charset="0"/>
              </a:defRPr>
            </a:lvl4pPr>
            <a:lvl5pPr>
              <a:defRPr>
                <a:latin typeface="Franklin Gothic Book" panose="020B05030201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a:extLst>
              <a:ext uri="{FF2B5EF4-FFF2-40B4-BE49-F238E27FC236}">
                <a16:creationId xmlns:a16="http://schemas.microsoft.com/office/drawing/2014/main" xmlns="" id="{E20F33BA-DD6B-4D6D-9FA7-42252DE3B03A}"/>
              </a:ext>
            </a:extLst>
          </p:cNvPr>
          <p:cNvSpPr>
            <a:spLocks noGrp="1"/>
          </p:cNvSpPr>
          <p:nvPr>
            <p:ph type="ftr" sz="quarter" idx="11"/>
          </p:nvPr>
        </p:nvSpPr>
        <p:spPr/>
        <p:txBody>
          <a:bodyPr/>
          <a:lstStyle>
            <a:lvl1pPr>
              <a:defRPr>
                <a:latin typeface="Franklin Gothic Medium Cond" panose="020B0606030402020204" pitchFamily="34" charset="0"/>
              </a:defRPr>
            </a:lvl1pPr>
          </a:lstStyle>
          <a:p>
            <a:r>
              <a:rPr lang="en-US" dirty="0"/>
              <a:t>USJE NLPM 2018</a:t>
            </a:r>
          </a:p>
        </p:txBody>
      </p:sp>
    </p:spTree>
    <p:extLst>
      <p:ext uri="{BB962C8B-B14F-4D97-AF65-F5344CB8AC3E}">
        <p14:creationId xmlns:p14="http://schemas.microsoft.com/office/powerpoint/2010/main" val="38899405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gradFill>
          <a:gsLst>
            <a:gs pos="15000">
              <a:srgbClr val="E9C5C5"/>
            </a:gs>
            <a:gs pos="60000">
              <a:srgbClr val="800000"/>
            </a:gs>
            <a:gs pos="85000">
              <a:srgbClr val="6C0C32"/>
            </a:gs>
            <a:gs pos="98000">
              <a:srgbClr val="41071E"/>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CF48008-6146-4661-A82E-9CC63DE10905}"/>
              </a:ext>
            </a:extLst>
          </p:cNvPr>
          <p:cNvSpPr>
            <a:spLocks noGrp="1"/>
          </p:cNvSpPr>
          <p:nvPr>
            <p:ph type="title"/>
          </p:nvPr>
        </p:nvSpPr>
        <p:spPr/>
        <p:txBody>
          <a:bodyPr/>
          <a:lstStyle>
            <a:lvl1pPr>
              <a:defRPr>
                <a:solidFill>
                  <a:srgbClr val="41071E"/>
                </a:solidFill>
                <a:latin typeface="Franklin Gothic Medium Cond" panose="020B0606030402020204" pitchFamily="34" charset="0"/>
              </a:defRPr>
            </a:lvl1pPr>
          </a:lstStyle>
          <a:p>
            <a:r>
              <a:rPr lang="en-US" dirty="0"/>
              <a:t>Click to edit Master title style</a:t>
            </a:r>
          </a:p>
        </p:txBody>
      </p:sp>
      <p:sp>
        <p:nvSpPr>
          <p:cNvPr id="4" name="Footer Placeholder 3">
            <a:extLst>
              <a:ext uri="{FF2B5EF4-FFF2-40B4-BE49-F238E27FC236}">
                <a16:creationId xmlns:a16="http://schemas.microsoft.com/office/drawing/2014/main" xmlns="" id="{333D89EE-E0E7-493B-A9C7-F73D79A9F9B8}"/>
              </a:ext>
            </a:extLst>
          </p:cNvPr>
          <p:cNvSpPr>
            <a:spLocks noGrp="1"/>
          </p:cNvSpPr>
          <p:nvPr>
            <p:ph type="ftr" sz="quarter" idx="11"/>
          </p:nvPr>
        </p:nvSpPr>
        <p:spPr/>
        <p:txBody>
          <a:bodyPr/>
          <a:lstStyle>
            <a:lvl1pPr>
              <a:defRPr b="0">
                <a:solidFill>
                  <a:schemeClr val="bg1"/>
                </a:solidFill>
                <a:latin typeface="Franklin Gothic Medium Cond" panose="020B0606030402020204" pitchFamily="34" charset="0"/>
              </a:defRPr>
            </a:lvl1pPr>
          </a:lstStyle>
          <a:p>
            <a:r>
              <a:rPr lang="en-US" dirty="0"/>
              <a:t>USJE NLPM 2018</a:t>
            </a:r>
          </a:p>
        </p:txBody>
      </p:sp>
      <p:cxnSp>
        <p:nvCxnSpPr>
          <p:cNvPr id="7" name="Straight Connector 6">
            <a:extLst>
              <a:ext uri="{FF2B5EF4-FFF2-40B4-BE49-F238E27FC236}">
                <a16:creationId xmlns:a16="http://schemas.microsoft.com/office/drawing/2014/main" xmlns="" id="{8E805506-CD5A-48B0-916E-99455CEE94F6}"/>
              </a:ext>
            </a:extLst>
          </p:cNvPr>
          <p:cNvCxnSpPr/>
          <p:nvPr userDrawn="1"/>
        </p:nvCxnSpPr>
        <p:spPr>
          <a:xfrm>
            <a:off x="838200" y="1243584"/>
            <a:ext cx="10515600" cy="0"/>
          </a:xfrm>
          <a:prstGeom prst="line">
            <a:avLst/>
          </a:prstGeom>
          <a:ln w="28575"/>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xmlns="" id="{47B51568-CD30-4854-AB71-6DC8C1BC31C9}"/>
              </a:ext>
            </a:extLst>
          </p:cNvPr>
          <p:cNvCxnSpPr/>
          <p:nvPr userDrawn="1"/>
        </p:nvCxnSpPr>
        <p:spPr>
          <a:xfrm>
            <a:off x="838200" y="1295400"/>
            <a:ext cx="10515600" cy="0"/>
          </a:xfrm>
          <a:prstGeom prst="line">
            <a:avLst/>
          </a:prstGeom>
          <a:ln w="19050"/>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3440726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754A266A-773E-4D88-B7A2-1CA4D53E1995}"/>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2810539" y="0"/>
            <a:ext cx="6570921" cy="6858000"/>
          </a:xfrm>
          <a:prstGeom prst="rect">
            <a:avLst/>
          </a:prstGeom>
        </p:spPr>
      </p:pic>
      <p:sp>
        <p:nvSpPr>
          <p:cNvPr id="3" name="Footer Placeholder 2">
            <a:extLst>
              <a:ext uri="{FF2B5EF4-FFF2-40B4-BE49-F238E27FC236}">
                <a16:creationId xmlns:a16="http://schemas.microsoft.com/office/drawing/2014/main" xmlns="" id="{B6E670B1-B638-431D-9F74-B603B989D25A}"/>
              </a:ext>
            </a:extLst>
          </p:cNvPr>
          <p:cNvSpPr>
            <a:spLocks noGrp="1"/>
          </p:cNvSpPr>
          <p:nvPr>
            <p:ph type="ftr" sz="quarter" idx="11"/>
          </p:nvPr>
        </p:nvSpPr>
        <p:spPr/>
        <p:txBody>
          <a:bodyPr/>
          <a:lstStyle>
            <a:lvl1pPr>
              <a:defRPr>
                <a:latin typeface="Franklin Gothic Medium Cond" panose="020B0606030402020204" pitchFamily="34" charset="0"/>
              </a:defRPr>
            </a:lvl1pPr>
          </a:lstStyle>
          <a:p>
            <a:r>
              <a:rPr lang="en-US" dirty="0"/>
              <a:t>USJE NLPM 2018</a:t>
            </a:r>
          </a:p>
        </p:txBody>
      </p:sp>
    </p:spTree>
    <p:extLst>
      <p:ext uri="{BB962C8B-B14F-4D97-AF65-F5344CB8AC3E}">
        <p14:creationId xmlns:p14="http://schemas.microsoft.com/office/powerpoint/2010/main" val="26430772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 id="{2A9FF065-BF53-4C5A-8E23-D964C0158D62}"/>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5767588" y="548128"/>
            <a:ext cx="5003400" cy="5221995"/>
          </a:xfrm>
          <a:prstGeom prst="rect">
            <a:avLst/>
          </a:prstGeom>
        </p:spPr>
      </p:pic>
      <p:sp>
        <p:nvSpPr>
          <p:cNvPr id="3" name="Content Placeholder 2">
            <a:extLst>
              <a:ext uri="{FF2B5EF4-FFF2-40B4-BE49-F238E27FC236}">
                <a16:creationId xmlns:a16="http://schemas.microsoft.com/office/drawing/2014/main" xmlns="" id="{CD2B40B7-9142-4422-92B8-768622E9A4C0}"/>
              </a:ext>
            </a:extLst>
          </p:cNvPr>
          <p:cNvSpPr>
            <a:spLocks noGrp="1"/>
          </p:cNvSpPr>
          <p:nvPr>
            <p:ph idx="1"/>
          </p:nvPr>
        </p:nvSpPr>
        <p:spPr>
          <a:xfrm>
            <a:off x="5183188" y="457201"/>
            <a:ext cx="6172200" cy="5403850"/>
          </a:xfrm>
          <a:ln w="28575">
            <a:solidFill>
              <a:srgbClr val="800000"/>
            </a:solidFill>
          </a:ln>
        </p:spPr>
        <p:txBody>
          <a:bodyPr/>
          <a:lstStyle>
            <a:lvl1pPr>
              <a:defRPr sz="3200">
                <a:latin typeface="Franklin Gothic Book" panose="020B0503020102020204" pitchFamily="34" charset="0"/>
              </a:defRPr>
            </a:lvl1pPr>
            <a:lvl2pPr>
              <a:defRPr sz="2800">
                <a:latin typeface="Franklin Gothic Book" panose="020B0503020102020204" pitchFamily="34" charset="0"/>
              </a:defRPr>
            </a:lvl2pPr>
            <a:lvl3pPr>
              <a:defRPr sz="2400">
                <a:latin typeface="Franklin Gothic Book" panose="020B0503020102020204" pitchFamily="34" charset="0"/>
              </a:defRPr>
            </a:lvl3pPr>
            <a:lvl4pPr>
              <a:defRPr sz="2000">
                <a:latin typeface="Franklin Gothic Book" panose="020B0503020102020204" pitchFamily="34" charset="0"/>
              </a:defRPr>
            </a:lvl4pPr>
            <a:lvl5pPr>
              <a:defRPr sz="2000">
                <a:latin typeface="Franklin Gothic Book" panose="020B0503020102020204" pitchFamily="34" charset="0"/>
              </a:defRPr>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a:extLst>
              <a:ext uri="{FF2B5EF4-FFF2-40B4-BE49-F238E27FC236}">
                <a16:creationId xmlns:a16="http://schemas.microsoft.com/office/drawing/2014/main" xmlns="" id="{2B5C2645-B4D4-4FEB-ABD4-8213E09D726E}"/>
              </a:ext>
            </a:extLst>
          </p:cNvPr>
          <p:cNvSpPr>
            <a:spLocks noGrp="1"/>
          </p:cNvSpPr>
          <p:nvPr>
            <p:ph type="title"/>
          </p:nvPr>
        </p:nvSpPr>
        <p:spPr>
          <a:xfrm>
            <a:off x="839788" y="457200"/>
            <a:ext cx="3932237" cy="1600200"/>
          </a:xfrm>
          <a:solidFill>
            <a:srgbClr val="800000"/>
          </a:solidFill>
        </p:spPr>
        <p:txBody>
          <a:bodyPr anchor="b"/>
          <a:lstStyle>
            <a:lvl1pPr>
              <a:defRPr sz="3200">
                <a:solidFill>
                  <a:schemeClr val="bg1"/>
                </a:solidFill>
                <a:latin typeface="Franklin Gothic Medium Cond" panose="020B0606030402020204" pitchFamily="34" charset="0"/>
              </a:defRPr>
            </a:lvl1pPr>
          </a:lstStyle>
          <a:p>
            <a:r>
              <a:rPr lang="en-US" dirty="0"/>
              <a:t>Click to edit Master title style</a:t>
            </a:r>
          </a:p>
        </p:txBody>
      </p:sp>
      <p:sp>
        <p:nvSpPr>
          <p:cNvPr id="4" name="Text Placeholder 3">
            <a:extLst>
              <a:ext uri="{FF2B5EF4-FFF2-40B4-BE49-F238E27FC236}">
                <a16:creationId xmlns:a16="http://schemas.microsoft.com/office/drawing/2014/main" xmlns="" id="{4500E2DC-60CA-4194-A1C9-338F59ECC5E1}"/>
              </a:ext>
            </a:extLst>
          </p:cNvPr>
          <p:cNvSpPr>
            <a:spLocks noGrp="1"/>
          </p:cNvSpPr>
          <p:nvPr>
            <p:ph type="body" sz="half" idx="2"/>
          </p:nvPr>
        </p:nvSpPr>
        <p:spPr>
          <a:xfrm>
            <a:off x="839788" y="2057400"/>
            <a:ext cx="3932237" cy="3811588"/>
          </a:xfrm>
          <a:solidFill>
            <a:srgbClr val="800000">
              <a:alpha val="14118"/>
            </a:srgbClr>
          </a:solidFill>
        </p:spPr>
        <p:txBody>
          <a:bodyPr/>
          <a:lstStyle>
            <a:lvl1pPr marL="0" indent="0">
              <a:buNone/>
              <a:defRPr sz="1600">
                <a:latin typeface="Franklin Gothic Book" panose="020B05030201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6" name="Footer Placeholder 5">
            <a:extLst>
              <a:ext uri="{FF2B5EF4-FFF2-40B4-BE49-F238E27FC236}">
                <a16:creationId xmlns:a16="http://schemas.microsoft.com/office/drawing/2014/main" xmlns="" id="{52A6905D-FE9E-4D9E-9AEA-5F330D43A008}"/>
              </a:ext>
            </a:extLst>
          </p:cNvPr>
          <p:cNvSpPr>
            <a:spLocks noGrp="1"/>
          </p:cNvSpPr>
          <p:nvPr>
            <p:ph type="ftr" sz="quarter" idx="11"/>
          </p:nvPr>
        </p:nvSpPr>
        <p:spPr/>
        <p:txBody>
          <a:bodyPr/>
          <a:lstStyle>
            <a:lvl1pPr>
              <a:defRPr>
                <a:latin typeface="Franklin Gothic Medium Cond" panose="020B0606030402020204" pitchFamily="34" charset="0"/>
              </a:defRPr>
            </a:lvl1pPr>
          </a:lstStyle>
          <a:p>
            <a:r>
              <a:rPr lang="en-US" dirty="0"/>
              <a:t>USJE NLPM 2018</a:t>
            </a:r>
          </a:p>
        </p:txBody>
      </p:sp>
    </p:spTree>
    <p:extLst>
      <p:ext uri="{BB962C8B-B14F-4D97-AF65-F5344CB8AC3E}">
        <p14:creationId xmlns:p14="http://schemas.microsoft.com/office/powerpoint/2010/main" val="16772823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0461375-7806-4D07-887A-AAF631B5490C}"/>
              </a:ext>
            </a:extLst>
          </p:cNvPr>
          <p:cNvSpPr>
            <a:spLocks noGrp="1"/>
          </p:cNvSpPr>
          <p:nvPr>
            <p:ph type="title"/>
          </p:nvPr>
        </p:nvSpPr>
        <p:spPr>
          <a:xfrm>
            <a:off x="839788" y="457200"/>
            <a:ext cx="3932237" cy="1600200"/>
          </a:xfrm>
          <a:solidFill>
            <a:srgbClr val="800000"/>
          </a:solidFill>
        </p:spPr>
        <p:txBody>
          <a:bodyPr anchor="b"/>
          <a:lstStyle>
            <a:lvl1pPr>
              <a:defRPr sz="3200">
                <a:solidFill>
                  <a:schemeClr val="bg1"/>
                </a:solidFill>
                <a:latin typeface="Franklin Gothic Medium Cond" panose="020B06060304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xmlns="" id="{78B925E7-6C44-49C2-98A7-AFC40DB7F24E}"/>
              </a:ext>
            </a:extLst>
          </p:cNvPr>
          <p:cNvSpPr>
            <a:spLocks noGrp="1"/>
          </p:cNvSpPr>
          <p:nvPr>
            <p:ph type="pic" idx="1"/>
          </p:nvPr>
        </p:nvSpPr>
        <p:spPr>
          <a:xfrm>
            <a:off x="5183188" y="457201"/>
            <a:ext cx="6172200" cy="5403850"/>
          </a:xfrm>
          <a:ln w="19050">
            <a:solidFill>
              <a:srgbClr val="800000"/>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xmlns="" id="{9DD31BDD-5709-481D-B22B-F504291D0B3B}"/>
              </a:ext>
            </a:extLst>
          </p:cNvPr>
          <p:cNvSpPr>
            <a:spLocks noGrp="1"/>
          </p:cNvSpPr>
          <p:nvPr>
            <p:ph type="body" sz="half" idx="2"/>
          </p:nvPr>
        </p:nvSpPr>
        <p:spPr>
          <a:xfrm>
            <a:off x="839788" y="2057400"/>
            <a:ext cx="3932237" cy="3811588"/>
          </a:xfrm>
          <a:solidFill>
            <a:srgbClr val="800000">
              <a:alpha val="12941"/>
            </a:srgbClr>
          </a:solidFill>
          <a:ln>
            <a:noFill/>
          </a:ln>
        </p:spPr>
        <p:txBody>
          <a:bodyPr/>
          <a:lstStyle>
            <a:lvl1pPr marL="0" indent="0">
              <a:buNone/>
              <a:defRPr sz="1600">
                <a:latin typeface="Franklin Gothic Book" panose="020B05030201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6" name="Footer Placeholder 5">
            <a:extLst>
              <a:ext uri="{FF2B5EF4-FFF2-40B4-BE49-F238E27FC236}">
                <a16:creationId xmlns:a16="http://schemas.microsoft.com/office/drawing/2014/main" xmlns="" id="{ED01D604-CC6B-4C38-8F32-3C9AE6437C13}"/>
              </a:ext>
            </a:extLst>
          </p:cNvPr>
          <p:cNvSpPr>
            <a:spLocks noGrp="1"/>
          </p:cNvSpPr>
          <p:nvPr>
            <p:ph type="ftr" sz="quarter" idx="11"/>
          </p:nvPr>
        </p:nvSpPr>
        <p:spPr/>
        <p:txBody>
          <a:bodyPr/>
          <a:lstStyle>
            <a:lvl1pPr>
              <a:defRPr>
                <a:latin typeface="Franklin Gothic Medium Cond" panose="020B0606030402020204" pitchFamily="34" charset="0"/>
              </a:defRPr>
            </a:lvl1pPr>
          </a:lstStyle>
          <a:p>
            <a:r>
              <a:rPr lang="en-US" dirty="0"/>
              <a:t>USJE NLPM 2018</a:t>
            </a:r>
          </a:p>
        </p:txBody>
      </p:sp>
    </p:spTree>
    <p:extLst>
      <p:ext uri="{BB962C8B-B14F-4D97-AF65-F5344CB8AC3E}">
        <p14:creationId xmlns:p14="http://schemas.microsoft.com/office/powerpoint/2010/main" val="175487265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713DCAC2-134C-4A8E-B95E-270DF85A3E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xmlns="" id="{EB348A5A-7CA1-4FD1-B568-3D0C167FC5A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xmlns="" id="{DA3D2908-FCAD-4FF2-9D1B-48C65C55D88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Franklin Gothic Medium Cond" panose="020B0606030402020204" pitchFamily="34" charset="0"/>
              </a:defRPr>
            </a:lvl1pPr>
          </a:lstStyle>
          <a:p>
            <a:r>
              <a:rPr lang="en-US" dirty="0"/>
              <a:t>USJE NLPM 2018</a:t>
            </a:r>
          </a:p>
        </p:txBody>
      </p:sp>
    </p:spTree>
    <p:extLst>
      <p:ext uri="{BB962C8B-B14F-4D97-AF65-F5344CB8AC3E}">
        <p14:creationId xmlns:p14="http://schemas.microsoft.com/office/powerpoint/2010/main" val="18877293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Franklin Gothic Medium Cond" panose="020B06060304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Franklin Gothic Book" panose="020B05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Franklin Gothic Book" panose="020B05030201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Plan </a:t>
            </a:r>
            <a:r>
              <a:rPr lang="en-US" dirty="0" err="1" smtClean="0"/>
              <a:t>strat</a:t>
            </a:r>
            <a:r>
              <a:rPr lang="en-US" dirty="0" err="1" smtClean="0"/>
              <a:t>égique</a:t>
            </a:r>
            <a:r>
              <a:rPr lang="en-US" dirty="0" smtClean="0"/>
              <a:t> SESJ</a:t>
            </a:r>
            <a:endParaRPr lang="en-US" dirty="0"/>
          </a:p>
        </p:txBody>
      </p:sp>
      <p:sp>
        <p:nvSpPr>
          <p:cNvPr id="3" name="Footer Placeholder 2"/>
          <p:cNvSpPr>
            <a:spLocks noGrp="1"/>
          </p:cNvSpPr>
          <p:nvPr>
            <p:ph type="ftr" sz="quarter" idx="11"/>
          </p:nvPr>
        </p:nvSpPr>
        <p:spPr/>
        <p:txBody>
          <a:bodyPr/>
          <a:lstStyle/>
          <a:p>
            <a:r>
              <a:rPr lang="en-US" smtClean="0"/>
              <a:t>USJE NLPM 2018</a:t>
            </a:r>
            <a:endParaRPr lang="en-US" dirty="0"/>
          </a:p>
        </p:txBody>
      </p:sp>
    </p:spTree>
    <p:extLst>
      <p:ext uri="{BB962C8B-B14F-4D97-AF65-F5344CB8AC3E}">
        <p14:creationId xmlns:p14="http://schemas.microsoft.com/office/powerpoint/2010/main" val="11590242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3, </a:t>
            </a:r>
            <a:r>
              <a:rPr lang="fr-CA" dirty="0"/>
              <a:t>Renforcer les relations avec les médias et engager les partenaires communautaires</a:t>
            </a:r>
            <a:r>
              <a:rPr lang="en-CA" dirty="0"/>
              <a:t/>
            </a:r>
            <a:br>
              <a:rPr lang="en-CA" dirty="0"/>
            </a:br>
            <a:endParaRPr lang="en-US" dirty="0"/>
          </a:p>
        </p:txBody>
      </p:sp>
      <p:sp>
        <p:nvSpPr>
          <p:cNvPr id="3" name="Content Placeholder 2"/>
          <p:cNvSpPr>
            <a:spLocks noGrp="1"/>
          </p:cNvSpPr>
          <p:nvPr>
            <p:ph idx="1"/>
          </p:nvPr>
        </p:nvSpPr>
        <p:spPr/>
        <p:txBody>
          <a:bodyPr/>
          <a:lstStyle/>
          <a:p>
            <a:pPr marL="514350" indent="-514350">
              <a:buFont typeface="+mj-lt"/>
              <a:buAutoNum type="arabicParenR"/>
            </a:pPr>
            <a:r>
              <a:rPr lang="fr-CA" dirty="0"/>
              <a:t>Le Comité de communication s’occupera de ce travail</a:t>
            </a:r>
            <a:r>
              <a:rPr lang="en-CA" dirty="0"/>
              <a:t> </a:t>
            </a:r>
            <a:endParaRPr lang="en-CA" dirty="0" smtClean="0"/>
          </a:p>
          <a:p>
            <a:pPr marL="514350" indent="-514350">
              <a:buFont typeface="+mj-lt"/>
              <a:buAutoNum type="arabicParenR"/>
            </a:pPr>
            <a:r>
              <a:rPr lang="fr-CA" dirty="0"/>
              <a:t>Poursuivre la stratégie médiatique actuelle </a:t>
            </a:r>
            <a:r>
              <a:rPr lang="fr-CA" dirty="0" smtClean="0"/>
              <a:t> </a:t>
            </a:r>
          </a:p>
          <a:p>
            <a:pPr marL="514350" indent="-514350">
              <a:buFont typeface="+mj-lt"/>
              <a:buAutoNum type="arabicParenR"/>
            </a:pPr>
            <a:r>
              <a:rPr lang="fr-CA" dirty="0"/>
              <a:t>Créer un nouvel outil de communication pour le SESJ (p. ex. vignettes, vidéos de mobilisation, etc.). </a:t>
            </a:r>
            <a:endParaRPr lang="fr-CA" dirty="0" smtClean="0"/>
          </a:p>
          <a:p>
            <a:pPr marL="514350" indent="-514350">
              <a:buFont typeface="+mj-lt"/>
              <a:buAutoNum type="arabicParenR"/>
            </a:pPr>
            <a:r>
              <a:rPr lang="fr-CA" dirty="0" smtClean="0"/>
              <a:t>Recenser </a:t>
            </a:r>
            <a:r>
              <a:rPr lang="fr-CA" dirty="0"/>
              <a:t>les critères de sélection </a:t>
            </a:r>
            <a:r>
              <a:rPr lang="fr-CA" dirty="0" smtClean="0"/>
              <a:t>et </a:t>
            </a:r>
            <a:r>
              <a:rPr lang="fr-CA" dirty="0"/>
              <a:t>choisir des partenaires communautaires </a:t>
            </a:r>
            <a:endParaRPr lang="en-US" dirty="0"/>
          </a:p>
        </p:txBody>
      </p:sp>
      <p:sp>
        <p:nvSpPr>
          <p:cNvPr id="4" name="Footer Placeholder 3"/>
          <p:cNvSpPr>
            <a:spLocks noGrp="1"/>
          </p:cNvSpPr>
          <p:nvPr>
            <p:ph type="ftr" sz="quarter" idx="11"/>
          </p:nvPr>
        </p:nvSpPr>
        <p:spPr/>
        <p:txBody>
          <a:bodyPr/>
          <a:lstStyle/>
          <a:p>
            <a:r>
              <a:rPr lang="en-US" smtClean="0"/>
              <a:t>USJE NLPM 2018</a:t>
            </a:r>
            <a:endParaRPr lang="en-US" dirty="0"/>
          </a:p>
        </p:txBody>
      </p:sp>
    </p:spTree>
    <p:extLst>
      <p:ext uri="{BB962C8B-B14F-4D97-AF65-F5344CB8AC3E}">
        <p14:creationId xmlns:p14="http://schemas.microsoft.com/office/powerpoint/2010/main" val="9866708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Mise</a:t>
            </a:r>
            <a:r>
              <a:rPr lang="en-US" dirty="0" smtClean="0"/>
              <a:t> en oeuvre</a:t>
            </a:r>
            <a:endParaRPr lang="en-US" dirty="0"/>
          </a:p>
        </p:txBody>
      </p:sp>
      <p:sp>
        <p:nvSpPr>
          <p:cNvPr id="3" name="Content Placeholder 2"/>
          <p:cNvSpPr>
            <a:spLocks noGrp="1"/>
          </p:cNvSpPr>
          <p:nvPr>
            <p:ph idx="1"/>
          </p:nvPr>
        </p:nvSpPr>
        <p:spPr/>
        <p:txBody>
          <a:bodyPr/>
          <a:lstStyle/>
          <a:p>
            <a:r>
              <a:rPr lang="fr-CA" dirty="0" smtClean="0"/>
              <a:t>Le Président </a:t>
            </a:r>
            <a:r>
              <a:rPr lang="fr-CA" dirty="0"/>
              <a:t>national, </a:t>
            </a:r>
            <a:r>
              <a:rPr lang="fr-CA" dirty="0" smtClean="0"/>
              <a:t>les </a:t>
            </a:r>
            <a:r>
              <a:rPr lang="fr-CA" dirty="0"/>
              <a:t>VPR et </a:t>
            </a:r>
            <a:r>
              <a:rPr lang="fr-CA" dirty="0" smtClean="0"/>
              <a:t>le </a:t>
            </a:r>
            <a:r>
              <a:rPr lang="fr-CA" dirty="0"/>
              <a:t>personnel</a:t>
            </a:r>
            <a:r>
              <a:rPr lang="en-CA" dirty="0"/>
              <a:t> </a:t>
            </a:r>
            <a:endParaRPr lang="en-CA" dirty="0" smtClean="0"/>
          </a:p>
          <a:p>
            <a:r>
              <a:rPr lang="fr-CA" dirty="0"/>
              <a:t>L’Exécutif national examinera les progrès réalisés </a:t>
            </a:r>
            <a:r>
              <a:rPr lang="fr-CA" dirty="0" smtClean="0"/>
              <a:t>et peut rajuster le Plan </a:t>
            </a:r>
            <a:r>
              <a:rPr lang="fr-CA" dirty="0"/>
              <a:t>selon le besoin</a:t>
            </a:r>
            <a:r>
              <a:rPr lang="en-CA" dirty="0"/>
              <a:t> </a:t>
            </a:r>
            <a:endParaRPr lang="en-US" dirty="0"/>
          </a:p>
        </p:txBody>
      </p:sp>
      <p:sp>
        <p:nvSpPr>
          <p:cNvPr id="4" name="Footer Placeholder 3"/>
          <p:cNvSpPr>
            <a:spLocks noGrp="1"/>
          </p:cNvSpPr>
          <p:nvPr>
            <p:ph type="ftr" sz="quarter" idx="11"/>
          </p:nvPr>
        </p:nvSpPr>
        <p:spPr/>
        <p:txBody>
          <a:bodyPr/>
          <a:lstStyle/>
          <a:p>
            <a:r>
              <a:rPr lang="en-US" smtClean="0"/>
              <a:t>USJE NLPM 2018</a:t>
            </a:r>
            <a:endParaRPr lang="en-US" dirty="0"/>
          </a:p>
        </p:txBody>
      </p:sp>
    </p:spTree>
    <p:extLst>
      <p:ext uri="{BB962C8B-B14F-4D97-AF65-F5344CB8AC3E}">
        <p14:creationId xmlns:p14="http://schemas.microsoft.com/office/powerpoint/2010/main" val="11482684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Priorités</a:t>
            </a:r>
            <a:endParaRPr lang="en-US" dirty="0"/>
          </a:p>
        </p:txBody>
      </p:sp>
      <p:sp>
        <p:nvSpPr>
          <p:cNvPr id="3" name="Content Placeholder 2"/>
          <p:cNvSpPr>
            <a:spLocks noGrp="1"/>
          </p:cNvSpPr>
          <p:nvPr>
            <p:ph idx="1"/>
          </p:nvPr>
        </p:nvSpPr>
        <p:spPr/>
        <p:txBody>
          <a:bodyPr>
            <a:normAutofit/>
          </a:bodyPr>
          <a:lstStyle/>
          <a:p>
            <a:pPr marL="514350" lvl="0" indent="-514350">
              <a:buFont typeface="+mj-lt"/>
              <a:buAutoNum type="arabicPeriod"/>
            </a:pPr>
            <a:r>
              <a:rPr lang="fr-CA" dirty="0"/>
              <a:t>Mobiliser les membres et appuyer les sections locales</a:t>
            </a:r>
            <a:endParaRPr lang="en-CA" dirty="0"/>
          </a:p>
          <a:p>
            <a:pPr marL="514350" indent="-514350">
              <a:buFont typeface="+mj-lt"/>
              <a:buAutoNum type="arabicPeriod"/>
            </a:pPr>
            <a:r>
              <a:rPr lang="fr-CA" dirty="0" smtClean="0"/>
              <a:t>Renforcer </a:t>
            </a:r>
            <a:r>
              <a:rPr lang="fr-CA" dirty="0"/>
              <a:t>l’action politique et les relations gouvernementales</a:t>
            </a:r>
            <a:endParaRPr lang="en-CA" dirty="0"/>
          </a:p>
          <a:p>
            <a:pPr marL="514350" indent="-514350">
              <a:buFont typeface="+mj-lt"/>
              <a:buAutoNum type="arabicPeriod"/>
            </a:pPr>
            <a:r>
              <a:rPr lang="fr-CA" dirty="0" smtClean="0"/>
              <a:t>Renforcer </a:t>
            </a:r>
            <a:r>
              <a:rPr lang="fr-CA" dirty="0"/>
              <a:t>les relations avec les médias et engager les partenaires </a:t>
            </a:r>
            <a:r>
              <a:rPr lang="fr-CA" dirty="0" smtClean="0"/>
              <a:t>communautaires</a:t>
            </a:r>
            <a:endParaRPr lang="en-CA" dirty="0"/>
          </a:p>
        </p:txBody>
      </p:sp>
    </p:spTree>
    <p:extLst>
      <p:ext uri="{BB962C8B-B14F-4D97-AF65-F5344CB8AC3E}">
        <p14:creationId xmlns:p14="http://schemas.microsoft.com/office/powerpoint/2010/main" val="30449080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smtClean="0"/>
              <a:t>Développement</a:t>
            </a:r>
            <a:r>
              <a:rPr lang="en-US" dirty="0" smtClean="0"/>
              <a:t> du plan </a:t>
            </a:r>
            <a:r>
              <a:rPr lang="en-US" dirty="0" err="1" smtClean="0"/>
              <a:t>stratégique</a:t>
            </a:r>
            <a:endParaRPr lang="en-US" dirty="0"/>
          </a:p>
        </p:txBody>
      </p:sp>
      <p:sp>
        <p:nvSpPr>
          <p:cNvPr id="3" name="Content Placeholder 2"/>
          <p:cNvSpPr>
            <a:spLocks noGrp="1"/>
          </p:cNvSpPr>
          <p:nvPr>
            <p:ph idx="1"/>
          </p:nvPr>
        </p:nvSpPr>
        <p:spPr/>
        <p:txBody>
          <a:bodyPr/>
          <a:lstStyle/>
          <a:p>
            <a:r>
              <a:rPr lang="en-US" dirty="0" err="1" smtClean="0"/>
              <a:t>Sondage</a:t>
            </a:r>
            <a:r>
              <a:rPr lang="en-US" dirty="0" smtClean="0"/>
              <a:t> </a:t>
            </a:r>
            <a:r>
              <a:rPr lang="en-US" dirty="0" err="1" smtClean="0"/>
              <a:t>auprès</a:t>
            </a:r>
            <a:r>
              <a:rPr lang="en-US" dirty="0" smtClean="0"/>
              <a:t> des </a:t>
            </a:r>
            <a:r>
              <a:rPr lang="en-US" dirty="0" err="1" smtClean="0"/>
              <a:t>membres</a:t>
            </a:r>
            <a:r>
              <a:rPr lang="en-US" dirty="0" smtClean="0"/>
              <a:t> de </a:t>
            </a:r>
            <a:r>
              <a:rPr lang="en-US" dirty="0" err="1" smtClean="0"/>
              <a:t>l’Exécutif</a:t>
            </a:r>
            <a:r>
              <a:rPr lang="en-US" dirty="0" smtClean="0"/>
              <a:t> </a:t>
            </a:r>
            <a:r>
              <a:rPr lang="en-US" dirty="0" smtClean="0"/>
              <a:t>national (</a:t>
            </a:r>
            <a:r>
              <a:rPr lang="en-US" dirty="0" err="1" smtClean="0"/>
              <a:t>nov</a:t>
            </a:r>
            <a:r>
              <a:rPr lang="en-US" dirty="0" smtClean="0"/>
              <a:t> 2017)</a:t>
            </a:r>
            <a:endParaRPr lang="en-US" dirty="0" smtClean="0"/>
          </a:p>
          <a:p>
            <a:r>
              <a:rPr lang="en-US" dirty="0" smtClean="0"/>
              <a:t>Session de </a:t>
            </a:r>
            <a:r>
              <a:rPr lang="en-US" dirty="0" err="1" smtClean="0"/>
              <a:t>planification</a:t>
            </a:r>
            <a:r>
              <a:rPr lang="en-US" dirty="0" smtClean="0"/>
              <a:t> </a:t>
            </a:r>
            <a:r>
              <a:rPr lang="en-US" dirty="0" err="1" smtClean="0"/>
              <a:t>stratégique</a:t>
            </a:r>
            <a:r>
              <a:rPr lang="en-US" dirty="0" smtClean="0"/>
              <a:t> avec </a:t>
            </a:r>
            <a:r>
              <a:rPr lang="en-US" dirty="0" err="1" smtClean="0"/>
              <a:t>l’Exécutif</a:t>
            </a:r>
            <a:r>
              <a:rPr lang="en-US" dirty="0" smtClean="0"/>
              <a:t> </a:t>
            </a:r>
            <a:r>
              <a:rPr lang="en-US" dirty="0" smtClean="0"/>
              <a:t>national (les 28-29 </a:t>
            </a:r>
            <a:r>
              <a:rPr lang="en-US" dirty="0" err="1" smtClean="0"/>
              <a:t>novembre</a:t>
            </a:r>
            <a:r>
              <a:rPr lang="en-US" dirty="0" smtClean="0"/>
              <a:t> 2017)</a:t>
            </a:r>
            <a:endParaRPr lang="en-US" dirty="0" smtClean="0"/>
          </a:p>
          <a:p>
            <a:r>
              <a:rPr lang="en-US" dirty="0" err="1" smtClean="0"/>
              <a:t>Ébauche</a:t>
            </a:r>
            <a:r>
              <a:rPr lang="en-US" dirty="0" smtClean="0"/>
              <a:t> du plan </a:t>
            </a:r>
            <a:r>
              <a:rPr lang="en-US" dirty="0" err="1" smtClean="0"/>
              <a:t>stratégique</a:t>
            </a:r>
            <a:endParaRPr lang="en-US" dirty="0" smtClean="0"/>
          </a:p>
          <a:p>
            <a:r>
              <a:rPr lang="en-US" dirty="0" smtClean="0"/>
              <a:t>Plan </a:t>
            </a:r>
            <a:r>
              <a:rPr lang="en-US" dirty="0" err="1" smtClean="0"/>
              <a:t>stratégique</a:t>
            </a:r>
            <a:r>
              <a:rPr lang="en-US" dirty="0" smtClean="0"/>
              <a:t> final </a:t>
            </a:r>
            <a:r>
              <a:rPr lang="en-US" dirty="0" err="1" smtClean="0"/>
              <a:t>approuvé</a:t>
            </a:r>
            <a:r>
              <a:rPr lang="en-US" dirty="0" smtClean="0"/>
              <a:t> par </a:t>
            </a:r>
            <a:r>
              <a:rPr lang="en-US" dirty="0" err="1" smtClean="0"/>
              <a:t>l’Exécutif</a:t>
            </a:r>
            <a:r>
              <a:rPr lang="en-US" dirty="0" smtClean="0"/>
              <a:t> </a:t>
            </a:r>
            <a:r>
              <a:rPr lang="en-US" dirty="0" smtClean="0"/>
              <a:t>national (mars 2018)</a:t>
            </a:r>
            <a:endParaRPr lang="en-US" dirty="0" smtClean="0"/>
          </a:p>
          <a:p>
            <a:endParaRPr lang="en-US" dirty="0"/>
          </a:p>
        </p:txBody>
      </p:sp>
    </p:spTree>
    <p:extLst>
      <p:ext uri="{BB962C8B-B14F-4D97-AF65-F5344CB8AC3E}">
        <p14:creationId xmlns:p14="http://schemas.microsoft.com/office/powerpoint/2010/main" val="27291731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Vision</a:t>
            </a:r>
            <a:endParaRPr lang="en-US" dirty="0"/>
          </a:p>
        </p:txBody>
      </p:sp>
      <p:sp>
        <p:nvSpPr>
          <p:cNvPr id="3" name="Content Placeholder 2"/>
          <p:cNvSpPr>
            <a:spLocks noGrp="1"/>
          </p:cNvSpPr>
          <p:nvPr>
            <p:ph idx="1"/>
          </p:nvPr>
        </p:nvSpPr>
        <p:spPr/>
        <p:txBody>
          <a:bodyPr/>
          <a:lstStyle/>
          <a:p>
            <a:pPr marL="0" indent="0">
              <a:buNone/>
            </a:pPr>
            <a:r>
              <a:rPr lang="fr-CA" i="1" dirty="0"/>
              <a:t>Promouvoir et maintenir un milieu de travail sécuritaire et sain qui veille à ce que nos membres soient respectés, fiers de leur travail et rémunérés de façon juste, tout en protégeant la sécurité et les droits des Canadiens et </a:t>
            </a:r>
            <a:r>
              <a:rPr lang="fr-CA" i="1" dirty="0" smtClean="0"/>
              <a:t>Canadiennes</a:t>
            </a:r>
            <a:r>
              <a:rPr lang="en-US" dirty="0" smtClean="0"/>
              <a:t>.</a:t>
            </a:r>
            <a:endParaRPr lang="en-CA" dirty="0"/>
          </a:p>
        </p:txBody>
      </p:sp>
    </p:spTree>
    <p:extLst>
      <p:ext uri="{BB962C8B-B14F-4D97-AF65-F5344CB8AC3E}">
        <p14:creationId xmlns:p14="http://schemas.microsoft.com/office/powerpoint/2010/main" val="28583333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Mission</a:t>
            </a:r>
            <a:endParaRPr lang="en-US" dirty="0"/>
          </a:p>
        </p:txBody>
      </p:sp>
      <p:sp>
        <p:nvSpPr>
          <p:cNvPr id="3" name="Content Placeholder 2"/>
          <p:cNvSpPr>
            <a:spLocks noGrp="1"/>
          </p:cNvSpPr>
          <p:nvPr>
            <p:ph idx="1"/>
          </p:nvPr>
        </p:nvSpPr>
        <p:spPr/>
        <p:txBody>
          <a:bodyPr/>
          <a:lstStyle/>
          <a:p>
            <a:pPr marL="0" indent="0">
              <a:buNone/>
            </a:pPr>
            <a:r>
              <a:rPr lang="fr-CA" i="1" dirty="0"/>
              <a:t>Être un syndicat fort et dynamique qui engage et appuie un effectif inclusif pour faire en sorte que les droits des travailleurs et travailleuses soient respectés en communicant efficacement avec l’employeur et les autres intervenants clés.</a:t>
            </a:r>
            <a:endParaRPr lang="en-CA" dirty="0"/>
          </a:p>
          <a:p>
            <a:pPr marL="0" indent="0">
              <a:buNone/>
            </a:pPr>
            <a:endParaRPr lang="en-US" dirty="0"/>
          </a:p>
        </p:txBody>
      </p:sp>
    </p:spTree>
    <p:extLst>
      <p:ext uri="{BB962C8B-B14F-4D97-AF65-F5344CB8AC3E}">
        <p14:creationId xmlns:p14="http://schemas.microsoft.com/office/powerpoint/2010/main" val="28892335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Vision </a:t>
            </a:r>
            <a:r>
              <a:rPr lang="en-US" dirty="0" err="1" smtClean="0"/>
              <a:t>à</a:t>
            </a:r>
            <a:r>
              <a:rPr lang="en-US" dirty="0" smtClean="0"/>
              <a:t> court </a:t>
            </a:r>
            <a:r>
              <a:rPr lang="en-US" dirty="0" err="1" smtClean="0"/>
              <a:t>terme</a:t>
            </a:r>
            <a:endParaRPr lang="en-US" dirty="0"/>
          </a:p>
        </p:txBody>
      </p:sp>
      <p:sp>
        <p:nvSpPr>
          <p:cNvPr id="3" name="Content Placeholder 2"/>
          <p:cNvSpPr>
            <a:spLocks noGrp="1"/>
          </p:cNvSpPr>
          <p:nvPr>
            <p:ph idx="1"/>
          </p:nvPr>
        </p:nvSpPr>
        <p:spPr/>
        <p:txBody>
          <a:bodyPr>
            <a:normAutofit/>
          </a:bodyPr>
          <a:lstStyle/>
          <a:p>
            <a:pPr marL="0" indent="0">
              <a:buNone/>
            </a:pPr>
            <a:r>
              <a:rPr lang="fr-CA" sz="3000" dirty="0"/>
              <a:t>(Cela orientera les actions au cours des trois prochaines années en soutien à la vision globale du SESJ) </a:t>
            </a:r>
          </a:p>
          <a:p>
            <a:pPr marL="0" indent="0">
              <a:buNone/>
            </a:pPr>
            <a:endParaRPr lang="fr-CA" i="1" dirty="0" smtClean="0"/>
          </a:p>
          <a:p>
            <a:pPr marL="0" indent="0">
              <a:buNone/>
            </a:pPr>
            <a:r>
              <a:rPr lang="fr-CA" i="1" dirty="0" smtClean="0"/>
              <a:t>Un </a:t>
            </a:r>
            <a:r>
              <a:rPr lang="fr-CA" i="1" dirty="0"/>
              <a:t>syndicat fort, uni dans la diversité de son effectif, où les membres sont informés et mobilisés et l’action politique, les relations avec les médias et l’engagement communautaire ont fait en sorte que le SESJ est visible, reconnu et respecté, et qu’il réussisse à assurer un milieu de travail sécuritaire, respectueux et fier et une rémunération juste pour nos membres.</a:t>
            </a:r>
            <a:endParaRPr lang="en-CA" dirty="0"/>
          </a:p>
          <a:p>
            <a:pPr marL="0" indent="0">
              <a:buNone/>
            </a:pPr>
            <a:endParaRPr lang="en-CA" dirty="0"/>
          </a:p>
          <a:p>
            <a:pPr marL="0" indent="0">
              <a:buNone/>
            </a:pPr>
            <a:endParaRPr lang="en-US" dirty="0"/>
          </a:p>
        </p:txBody>
      </p:sp>
    </p:spTree>
    <p:extLst>
      <p:ext uri="{BB962C8B-B14F-4D97-AF65-F5344CB8AC3E}">
        <p14:creationId xmlns:p14="http://schemas.microsoft.com/office/powerpoint/2010/main" val="36327921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Priorités</a:t>
            </a:r>
            <a:endParaRPr lang="en-US" dirty="0"/>
          </a:p>
        </p:txBody>
      </p:sp>
      <p:sp>
        <p:nvSpPr>
          <p:cNvPr id="3" name="Content Placeholder 2"/>
          <p:cNvSpPr>
            <a:spLocks noGrp="1"/>
          </p:cNvSpPr>
          <p:nvPr>
            <p:ph idx="1"/>
          </p:nvPr>
        </p:nvSpPr>
        <p:spPr/>
        <p:txBody>
          <a:bodyPr>
            <a:normAutofit/>
          </a:bodyPr>
          <a:lstStyle/>
          <a:p>
            <a:pPr marL="514350" lvl="0" indent="-514350">
              <a:buFont typeface="+mj-lt"/>
              <a:buAutoNum type="arabicPeriod"/>
            </a:pPr>
            <a:r>
              <a:rPr lang="fr-CA" dirty="0"/>
              <a:t>Mobiliser les membres et appuyer les sections locales</a:t>
            </a:r>
            <a:endParaRPr lang="en-CA" dirty="0"/>
          </a:p>
          <a:p>
            <a:pPr marL="514350" indent="-514350">
              <a:buFont typeface="+mj-lt"/>
              <a:buAutoNum type="arabicPeriod"/>
            </a:pPr>
            <a:r>
              <a:rPr lang="fr-CA" dirty="0" smtClean="0"/>
              <a:t>Renforcer </a:t>
            </a:r>
            <a:r>
              <a:rPr lang="fr-CA" dirty="0"/>
              <a:t>l’action politique et les relations gouvernementales</a:t>
            </a:r>
            <a:endParaRPr lang="en-CA" dirty="0"/>
          </a:p>
          <a:p>
            <a:pPr marL="514350" indent="-514350">
              <a:buFont typeface="+mj-lt"/>
              <a:buAutoNum type="arabicPeriod"/>
            </a:pPr>
            <a:r>
              <a:rPr lang="fr-CA" dirty="0" smtClean="0"/>
              <a:t>Renforcer </a:t>
            </a:r>
            <a:r>
              <a:rPr lang="fr-CA" dirty="0"/>
              <a:t>les relations avec les médias et engager les partenaires </a:t>
            </a:r>
            <a:r>
              <a:rPr lang="fr-CA" dirty="0" smtClean="0"/>
              <a:t>communautaires</a:t>
            </a:r>
            <a:endParaRPr lang="en-CA" dirty="0"/>
          </a:p>
        </p:txBody>
      </p:sp>
    </p:spTree>
    <p:extLst>
      <p:ext uri="{BB962C8B-B14F-4D97-AF65-F5344CB8AC3E}">
        <p14:creationId xmlns:p14="http://schemas.microsoft.com/office/powerpoint/2010/main" val="21982438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dirty="0" smtClean="0"/>
              <a:t>1. </a:t>
            </a:r>
            <a:r>
              <a:rPr lang="fr-CA" dirty="0"/>
              <a:t>Mobiliser les membres et appuyer les sections locales</a:t>
            </a:r>
            <a:r>
              <a:rPr lang="en-CA" dirty="0"/>
              <a:t/>
            </a:r>
            <a:br>
              <a:rPr lang="en-CA" dirty="0"/>
            </a:br>
            <a:endParaRPr lang="en-US" dirty="0"/>
          </a:p>
        </p:txBody>
      </p:sp>
      <p:sp>
        <p:nvSpPr>
          <p:cNvPr id="3" name="Content Placeholder 2"/>
          <p:cNvSpPr>
            <a:spLocks noGrp="1"/>
          </p:cNvSpPr>
          <p:nvPr>
            <p:ph idx="1"/>
          </p:nvPr>
        </p:nvSpPr>
        <p:spPr/>
        <p:txBody>
          <a:bodyPr/>
          <a:lstStyle/>
          <a:p>
            <a:pPr marL="514350" indent="-514350">
              <a:buFont typeface="+mj-lt"/>
              <a:buAutoNum type="arabicParenR"/>
            </a:pPr>
            <a:r>
              <a:rPr lang="fr-CA" dirty="0"/>
              <a:t>Poursuivre et élargir les stratégies de sensibilisation et de mobilisation </a:t>
            </a:r>
            <a:endParaRPr lang="fr-CA" dirty="0" smtClean="0"/>
          </a:p>
          <a:p>
            <a:pPr marL="514350" indent="-514350">
              <a:buFont typeface="+mj-lt"/>
              <a:buAutoNum type="arabicParenR"/>
            </a:pPr>
            <a:r>
              <a:rPr lang="fr-CA" dirty="0"/>
              <a:t>Obtenir les coordonnées d’un plus grand nombre de </a:t>
            </a:r>
            <a:r>
              <a:rPr lang="fr-CA" dirty="0" smtClean="0"/>
              <a:t>membres</a:t>
            </a:r>
          </a:p>
          <a:p>
            <a:pPr marL="514350" indent="-514350">
              <a:buFont typeface="+mj-lt"/>
              <a:buAutoNum type="arabicParenR"/>
            </a:pPr>
            <a:r>
              <a:rPr lang="fr-CA" dirty="0"/>
              <a:t>Créer une trousse de membre </a:t>
            </a:r>
            <a:r>
              <a:rPr lang="fr-CA" dirty="0" smtClean="0"/>
              <a:t>et </a:t>
            </a:r>
            <a:r>
              <a:rPr lang="fr-CA" dirty="0"/>
              <a:t>une trousse de section locale </a:t>
            </a:r>
            <a:endParaRPr lang="fr-CA" dirty="0" smtClean="0"/>
          </a:p>
          <a:p>
            <a:pPr marL="514350" indent="-514350">
              <a:buFont typeface="+mj-lt"/>
              <a:buAutoNum type="arabicParenR"/>
            </a:pPr>
            <a:r>
              <a:rPr lang="fr-CA" dirty="0"/>
              <a:t>R</a:t>
            </a:r>
            <a:r>
              <a:rPr lang="fr-CA" dirty="0" smtClean="0"/>
              <a:t>éunions </a:t>
            </a:r>
            <a:r>
              <a:rPr lang="fr-CA" dirty="0"/>
              <a:t>des président-e-s dans les région</a:t>
            </a:r>
            <a:r>
              <a:rPr lang="en-CA" dirty="0"/>
              <a:t> </a:t>
            </a:r>
            <a:endParaRPr lang="en-CA" dirty="0" smtClean="0"/>
          </a:p>
          <a:p>
            <a:pPr marL="514350" indent="-514350">
              <a:buFont typeface="+mj-lt"/>
              <a:buAutoNum type="arabicParenR"/>
            </a:pPr>
            <a:r>
              <a:rPr lang="fr-CA" dirty="0"/>
              <a:t>Encourager les sections locales à tenir des </a:t>
            </a:r>
            <a:r>
              <a:rPr lang="fr-CA" dirty="0" smtClean="0"/>
              <a:t>activités</a:t>
            </a:r>
            <a:endParaRPr lang="en-CA" dirty="0" smtClean="0"/>
          </a:p>
          <a:p>
            <a:pPr marL="514350" indent="-514350">
              <a:buFont typeface="+mj-lt"/>
              <a:buAutoNum type="arabicParenR"/>
            </a:pPr>
            <a:r>
              <a:rPr lang="fr-CA" dirty="0"/>
              <a:t>Augmenter le nombre de </a:t>
            </a:r>
            <a:r>
              <a:rPr lang="fr-CA" dirty="0" smtClean="0"/>
              <a:t>visites</a:t>
            </a:r>
            <a:r>
              <a:rPr lang="fr-CA" dirty="0"/>
              <a:t> </a:t>
            </a:r>
            <a:r>
              <a:rPr lang="fr-CA" dirty="0" smtClean="0"/>
              <a:t>: «</a:t>
            </a:r>
            <a:r>
              <a:rPr lang="fr-CA" dirty="0"/>
              <a:t> tournée BBQ » du président national </a:t>
            </a:r>
            <a:r>
              <a:rPr lang="en-CA" dirty="0" smtClean="0"/>
              <a:t> </a:t>
            </a:r>
            <a:endParaRPr lang="en-US" dirty="0"/>
          </a:p>
        </p:txBody>
      </p:sp>
      <p:sp>
        <p:nvSpPr>
          <p:cNvPr id="4" name="Footer Placeholder 3"/>
          <p:cNvSpPr>
            <a:spLocks noGrp="1"/>
          </p:cNvSpPr>
          <p:nvPr>
            <p:ph type="ftr" sz="quarter" idx="11"/>
          </p:nvPr>
        </p:nvSpPr>
        <p:spPr/>
        <p:txBody>
          <a:bodyPr/>
          <a:lstStyle/>
          <a:p>
            <a:r>
              <a:rPr lang="en-US" smtClean="0"/>
              <a:t>USJE NLPM 2018</a:t>
            </a:r>
            <a:endParaRPr lang="en-US" dirty="0"/>
          </a:p>
        </p:txBody>
      </p:sp>
    </p:spTree>
    <p:extLst>
      <p:ext uri="{BB962C8B-B14F-4D97-AF65-F5344CB8AC3E}">
        <p14:creationId xmlns:p14="http://schemas.microsoft.com/office/powerpoint/2010/main" val="31898681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dirty="0" smtClean="0"/>
              <a:t>1. </a:t>
            </a:r>
            <a:r>
              <a:rPr lang="fr-CA" dirty="0"/>
              <a:t>Mobiliser les membres et appuyer les sections locales</a:t>
            </a:r>
            <a:r>
              <a:rPr lang="en-CA" dirty="0"/>
              <a:t/>
            </a:r>
            <a:br>
              <a:rPr lang="en-CA" dirty="0"/>
            </a:br>
            <a:endParaRPr lang="en-US" dirty="0"/>
          </a:p>
        </p:txBody>
      </p:sp>
      <p:sp>
        <p:nvSpPr>
          <p:cNvPr id="3" name="Content Placeholder 2"/>
          <p:cNvSpPr>
            <a:spLocks noGrp="1"/>
          </p:cNvSpPr>
          <p:nvPr>
            <p:ph idx="1"/>
          </p:nvPr>
        </p:nvSpPr>
        <p:spPr/>
        <p:txBody>
          <a:bodyPr/>
          <a:lstStyle/>
          <a:p>
            <a:pPr marL="514350" indent="-514350">
              <a:buFont typeface="+mj-lt"/>
              <a:buAutoNum type="arabicParenR" startAt="7"/>
            </a:pPr>
            <a:r>
              <a:rPr lang="fr-CA" dirty="0"/>
              <a:t>Mentorat </a:t>
            </a:r>
            <a:r>
              <a:rPr lang="fr-CA" dirty="0" smtClean="0"/>
              <a:t>des </a:t>
            </a:r>
            <a:r>
              <a:rPr lang="fr-CA" dirty="0"/>
              <a:t>exécutifs de section locale par les VPR</a:t>
            </a:r>
            <a:r>
              <a:rPr lang="en-CA" dirty="0"/>
              <a:t> </a:t>
            </a:r>
            <a:endParaRPr lang="en-CA" dirty="0" smtClean="0"/>
          </a:p>
          <a:p>
            <a:pPr marL="514350" indent="-514350">
              <a:buFont typeface="+mj-lt"/>
              <a:buAutoNum type="arabicParenR" startAt="7"/>
            </a:pPr>
            <a:r>
              <a:rPr lang="fr-CA" dirty="0"/>
              <a:t>E</a:t>
            </a:r>
            <a:r>
              <a:rPr lang="fr-CA" dirty="0" smtClean="0"/>
              <a:t>ncourager </a:t>
            </a:r>
            <a:r>
              <a:rPr lang="fr-CA" dirty="0"/>
              <a:t>les sections locales à suivre la formation </a:t>
            </a:r>
            <a:r>
              <a:rPr lang="fr-CA" dirty="0" smtClean="0"/>
              <a:t>offerte</a:t>
            </a:r>
          </a:p>
          <a:p>
            <a:pPr marL="514350" indent="-514350">
              <a:buFont typeface="+mj-lt"/>
              <a:buAutoNum type="arabicParenR" startAt="7"/>
            </a:pPr>
            <a:r>
              <a:rPr lang="fr-CA" dirty="0"/>
              <a:t>Sondage </a:t>
            </a:r>
            <a:r>
              <a:rPr lang="fr-CA" dirty="0" smtClean="0"/>
              <a:t>des </a:t>
            </a:r>
            <a:r>
              <a:rPr lang="fr-CA" dirty="0"/>
              <a:t>membres et des exécutifs de section locale </a:t>
            </a:r>
            <a:endParaRPr lang="fr-CA" dirty="0" smtClean="0"/>
          </a:p>
          <a:p>
            <a:pPr marL="514350" indent="-514350">
              <a:buFont typeface="+mj-lt"/>
              <a:buAutoNum type="arabicParenR" startAt="7"/>
            </a:pPr>
            <a:r>
              <a:rPr lang="fr-CA" dirty="0" smtClean="0"/>
              <a:t>Éducation </a:t>
            </a:r>
            <a:r>
              <a:rPr lang="fr-CA" dirty="0"/>
              <a:t>des membres (p. ex. </a:t>
            </a:r>
            <a:r>
              <a:rPr lang="fr-CA" dirty="0" err="1"/>
              <a:t>webinaires</a:t>
            </a:r>
            <a:r>
              <a:rPr lang="fr-CA" dirty="0"/>
              <a:t>, </a:t>
            </a:r>
            <a:r>
              <a:rPr lang="fr-CA" dirty="0" smtClean="0"/>
              <a:t>ateliers, </a:t>
            </a:r>
            <a:r>
              <a:rPr lang="fr-CA" dirty="0"/>
              <a:t>etc.)</a:t>
            </a:r>
            <a:r>
              <a:rPr lang="en-CA" dirty="0"/>
              <a:t> </a:t>
            </a:r>
            <a:endParaRPr lang="fr-CA" dirty="0" smtClean="0"/>
          </a:p>
          <a:p>
            <a:pPr marL="514350" indent="-514350">
              <a:buFont typeface="+mj-lt"/>
              <a:buAutoNum type="arabicParenR" startAt="7"/>
            </a:pPr>
            <a:r>
              <a:rPr lang="fr-CA" dirty="0"/>
              <a:t>Aborder les principaux enjeux </a:t>
            </a:r>
            <a:r>
              <a:rPr lang="fr-CA" dirty="0" smtClean="0"/>
              <a:t>comme </a:t>
            </a:r>
            <a:r>
              <a:rPr lang="fr-CA" dirty="0"/>
              <a:t>le harcèlement auprès des décideurs et décideuses du ministère</a:t>
            </a:r>
            <a:r>
              <a:rPr lang="en-CA" dirty="0"/>
              <a:t> </a:t>
            </a:r>
            <a:endParaRPr lang="en-US" dirty="0"/>
          </a:p>
        </p:txBody>
      </p:sp>
      <p:sp>
        <p:nvSpPr>
          <p:cNvPr id="4" name="Footer Placeholder 3"/>
          <p:cNvSpPr>
            <a:spLocks noGrp="1"/>
          </p:cNvSpPr>
          <p:nvPr>
            <p:ph type="ftr" sz="quarter" idx="11"/>
          </p:nvPr>
        </p:nvSpPr>
        <p:spPr/>
        <p:txBody>
          <a:bodyPr/>
          <a:lstStyle/>
          <a:p>
            <a:r>
              <a:rPr lang="en-US" smtClean="0"/>
              <a:t>USJE NLPM 2018</a:t>
            </a:r>
            <a:endParaRPr lang="en-US" dirty="0"/>
          </a:p>
        </p:txBody>
      </p:sp>
    </p:spTree>
    <p:extLst>
      <p:ext uri="{BB962C8B-B14F-4D97-AF65-F5344CB8AC3E}">
        <p14:creationId xmlns:p14="http://schemas.microsoft.com/office/powerpoint/2010/main" val="4355562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2. </a:t>
            </a:r>
            <a:r>
              <a:rPr lang="fr-CA" dirty="0"/>
              <a:t>Renforcer l’action politique et les relations gouvernementales</a:t>
            </a:r>
            <a:r>
              <a:rPr lang="en-CA" dirty="0"/>
              <a:t/>
            </a:r>
            <a:br>
              <a:rPr lang="en-CA" dirty="0"/>
            </a:br>
            <a:endParaRPr lang="en-US" dirty="0"/>
          </a:p>
        </p:txBody>
      </p:sp>
      <p:sp>
        <p:nvSpPr>
          <p:cNvPr id="3" name="Content Placeholder 2"/>
          <p:cNvSpPr>
            <a:spLocks noGrp="1"/>
          </p:cNvSpPr>
          <p:nvPr>
            <p:ph idx="1"/>
          </p:nvPr>
        </p:nvSpPr>
        <p:spPr/>
        <p:txBody>
          <a:bodyPr/>
          <a:lstStyle/>
          <a:p>
            <a:pPr marL="514350" indent="-514350">
              <a:buFont typeface="+mj-lt"/>
              <a:buAutoNum type="arabicParenR"/>
            </a:pPr>
            <a:r>
              <a:rPr lang="fr-CA" dirty="0"/>
              <a:t>Recensement permanent des occasions </a:t>
            </a:r>
            <a:r>
              <a:rPr lang="fr-CA" dirty="0" smtClean="0"/>
              <a:t>où </a:t>
            </a:r>
            <a:r>
              <a:rPr lang="fr-CA" dirty="0"/>
              <a:t>le SESJ peut avoir un impact.</a:t>
            </a:r>
            <a:r>
              <a:rPr lang="en-CA" dirty="0"/>
              <a:t> </a:t>
            </a:r>
            <a:endParaRPr lang="en-CA" dirty="0" smtClean="0"/>
          </a:p>
          <a:p>
            <a:pPr marL="514350" indent="-514350">
              <a:buFont typeface="+mj-lt"/>
              <a:buAutoNum type="arabicParenR"/>
            </a:pPr>
            <a:r>
              <a:rPr lang="fr-CA" dirty="0"/>
              <a:t>Entreprendre des recherches pour appuyer </a:t>
            </a:r>
            <a:r>
              <a:rPr lang="fr-CA" dirty="0" smtClean="0"/>
              <a:t>nos positions </a:t>
            </a:r>
          </a:p>
          <a:p>
            <a:pPr marL="514350" indent="-514350">
              <a:buFont typeface="+mj-lt"/>
              <a:buAutoNum type="arabicParenR"/>
            </a:pPr>
            <a:r>
              <a:rPr lang="fr-CA" dirty="0" smtClean="0"/>
              <a:t>Rencontrer </a:t>
            </a:r>
            <a:r>
              <a:rPr lang="fr-CA" dirty="0"/>
              <a:t>et sensibiliser les </a:t>
            </a:r>
            <a:r>
              <a:rPr lang="fr-CA" dirty="0" smtClean="0"/>
              <a:t>décideurs et </a:t>
            </a:r>
            <a:r>
              <a:rPr lang="fr-CA" dirty="0"/>
              <a:t>décideuses</a:t>
            </a:r>
            <a:r>
              <a:rPr lang="en-CA" dirty="0"/>
              <a:t> </a:t>
            </a:r>
            <a:endParaRPr lang="en-CA" dirty="0" smtClean="0"/>
          </a:p>
          <a:p>
            <a:pPr marL="514350" indent="-514350">
              <a:buFont typeface="+mj-lt"/>
              <a:buAutoNum type="arabicParenR"/>
            </a:pPr>
            <a:r>
              <a:rPr lang="fr-CA" dirty="0"/>
              <a:t>Retenir les services d’un expert en relations gouvernementales </a:t>
            </a:r>
            <a:endParaRPr lang="fr-CA" dirty="0" smtClean="0"/>
          </a:p>
          <a:p>
            <a:pPr marL="514350" indent="-514350">
              <a:buFont typeface="+mj-lt"/>
              <a:buAutoNum type="arabicParenR"/>
            </a:pPr>
            <a:r>
              <a:rPr lang="fr-CA" dirty="0" smtClean="0"/>
              <a:t>Tenir </a:t>
            </a:r>
            <a:r>
              <a:rPr lang="fr-CA" dirty="0"/>
              <a:t>les membres à jour et engagés </a:t>
            </a:r>
            <a:endParaRPr lang="fr-CA" dirty="0" smtClean="0"/>
          </a:p>
          <a:p>
            <a:pPr marL="514350" indent="-514350">
              <a:buFont typeface="+mj-lt"/>
              <a:buAutoNum type="arabicParenR"/>
            </a:pPr>
            <a:r>
              <a:rPr lang="fr-CA" dirty="0"/>
              <a:t>Élaborer une stratégie de mobilisation des membres en vue des élections fédérales de 2019.</a:t>
            </a:r>
            <a:r>
              <a:rPr lang="en-CA" dirty="0"/>
              <a:t> </a:t>
            </a:r>
            <a:endParaRPr lang="en-US" dirty="0"/>
          </a:p>
        </p:txBody>
      </p:sp>
      <p:sp>
        <p:nvSpPr>
          <p:cNvPr id="4" name="Footer Placeholder 3"/>
          <p:cNvSpPr>
            <a:spLocks noGrp="1"/>
          </p:cNvSpPr>
          <p:nvPr>
            <p:ph type="ftr" sz="quarter" idx="11"/>
          </p:nvPr>
        </p:nvSpPr>
        <p:spPr/>
        <p:txBody>
          <a:bodyPr/>
          <a:lstStyle/>
          <a:p>
            <a:r>
              <a:rPr lang="en-US" smtClean="0"/>
              <a:t>USJE NLPM 2018</a:t>
            </a:r>
            <a:endParaRPr lang="en-US" dirty="0"/>
          </a:p>
        </p:txBody>
      </p:sp>
    </p:spTree>
    <p:extLst>
      <p:ext uri="{BB962C8B-B14F-4D97-AF65-F5344CB8AC3E}">
        <p14:creationId xmlns:p14="http://schemas.microsoft.com/office/powerpoint/2010/main" val="342795734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868</TotalTime>
  <Words>520</Words>
  <Application>Microsoft Macintosh PowerPoint</Application>
  <PresentationFormat>Custom</PresentationFormat>
  <Paragraphs>56</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Plan stratégique SESJ</vt:lpstr>
      <vt:lpstr>Développement du plan stratégique</vt:lpstr>
      <vt:lpstr>Vision</vt:lpstr>
      <vt:lpstr>Mission</vt:lpstr>
      <vt:lpstr>Vision à court terme</vt:lpstr>
      <vt:lpstr>Priorités</vt:lpstr>
      <vt:lpstr>1. Mobiliser les membres et appuyer les sections locales </vt:lpstr>
      <vt:lpstr>1. Mobiliser les membres et appuyer les sections locales </vt:lpstr>
      <vt:lpstr>2. Renforcer l’action politique et les relations gouvernementales </vt:lpstr>
      <vt:lpstr>3, Renforcer les relations avec les médias et engager les partenaires communautaires </vt:lpstr>
      <vt:lpstr>Mise en oeuvre</vt:lpstr>
      <vt:lpstr>Priorités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Emma Richter</dc:creator>
  <cp:lastModifiedBy>Lynne Tyler</cp:lastModifiedBy>
  <cp:revision>79</cp:revision>
  <cp:lastPrinted>2018-05-25T17:36:30Z</cp:lastPrinted>
  <dcterms:created xsi:type="dcterms:W3CDTF">2018-04-13T15:39:34Z</dcterms:created>
  <dcterms:modified xsi:type="dcterms:W3CDTF">2018-05-28T15:14:54Z</dcterms:modified>
</cp:coreProperties>
</file>