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61" r:id="rId3"/>
    <p:sldId id="289" r:id="rId4"/>
    <p:sldId id="290" r:id="rId5"/>
    <p:sldId id="293" r:id="rId6"/>
    <p:sldId id="294" r:id="rId7"/>
    <p:sldId id="297" r:id="rId8"/>
    <p:sldId id="296"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265" r:id="rId44"/>
    <p:sldId id="262" r:id="rId45"/>
    <p:sldId id="268" r:id="rId46"/>
    <p:sldId id="269" r:id="rId47"/>
    <p:sldId id="270" r:id="rId48"/>
    <p:sldId id="291" r:id="rId49"/>
    <p:sldId id="273" r:id="rId50"/>
    <p:sldId id="274" r:id="rId51"/>
    <p:sldId id="275" r:id="rId52"/>
    <p:sldId id="276" r:id="rId53"/>
    <p:sldId id="277" r:id="rId54"/>
    <p:sldId id="278" r:id="rId55"/>
    <p:sldId id="279" r:id="rId56"/>
    <p:sldId id="280" r:id="rId57"/>
    <p:sldId id="281" r:id="rId58"/>
    <p:sldId id="282" r:id="rId59"/>
    <p:sldId id="283" r:id="rId60"/>
    <p:sldId id="284" r:id="rId61"/>
    <p:sldId id="285" r:id="rId62"/>
  </p:sldIdLst>
  <p:sldSz cx="12192000" cy="6858000"/>
  <p:notesSz cx="7010400" cy="1112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0F3E"/>
    <a:srgbClr val="800000"/>
    <a:srgbClr val="41071E"/>
    <a:srgbClr val="FFF1CD"/>
    <a:srgbClr val="FFFFCC"/>
    <a:srgbClr val="FFCC66"/>
    <a:srgbClr val="6C0C32"/>
    <a:srgbClr val="FFCB25"/>
    <a:srgbClr val="FFFF99"/>
    <a:srgbClr val="610B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07" autoAdjust="0"/>
    <p:restoredTop sz="94660"/>
  </p:normalViewPr>
  <p:slideViewPr>
    <p:cSldViewPr snapToGrid="0">
      <p:cViewPr varScale="1">
        <p:scale>
          <a:sx n="107" d="100"/>
          <a:sy n="107" d="100"/>
        </p:scale>
        <p:origin x="12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custT="1"/>
      <dgm:spPr/>
      <dgm:t>
        <a:bodyPr/>
        <a:lstStyle/>
        <a:p>
          <a:r>
            <a:rPr lang="en-US" sz="1800" dirty="0">
              <a:solidFill>
                <a:schemeClr val="tx1"/>
              </a:solidFill>
              <a:latin typeface="Franklin Gothic Medium Cond" panose="020B0606030402020204" pitchFamily="34" charset="0"/>
            </a:rPr>
            <a:t>NATIONAL PRESIDENT</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en-US" sz="1200" dirty="0">
              <a:solidFill>
                <a:schemeClr val="tx1"/>
              </a:solidFill>
              <a:latin typeface="Franklin Gothic Medium Cond" panose="020B0606030402020204" pitchFamily="34" charset="0"/>
            </a:rPr>
            <a:t>Director of Finance and Administration</a:t>
          </a:r>
          <a:endParaRPr lang="en-US" sz="70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en-US" dirty="0">
              <a:solidFill>
                <a:schemeClr val="tx1"/>
              </a:solidFill>
              <a:latin typeface="Franklin Gothic Medium Cond" panose="020B0606030402020204" pitchFamily="34" charset="0"/>
            </a:rPr>
            <a:t>Administrative Assistant</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FC280265-5BB6-40D6-94E4-2FCF63629768}" type="asst">
      <dgm:prSet phldrT="[Text]"/>
      <dgm:spPr/>
      <dgm:t>
        <a:bodyPr/>
        <a:lstStyle/>
        <a:p>
          <a:r>
            <a:rPr lang="en-US" dirty="0">
              <a:solidFill>
                <a:schemeClr val="tx1"/>
              </a:solidFill>
              <a:latin typeface="Franklin Gothic Medium Cond" panose="020B0606030402020204" pitchFamily="34" charset="0"/>
            </a:rPr>
            <a:t>Mail Distribution Clerk/Receptionist</a:t>
          </a:r>
        </a:p>
      </dgm:t>
    </dgm:pt>
    <dgm:pt modelId="{5AC2D82F-996D-4A12-8857-F21428C9610C}" type="parTrans" cxnId="{2F8B2503-8AB7-48DC-A48D-042F009DBBCE}">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34E3FB63-53EE-4593-BD51-1C78109E030A}" type="sibTrans" cxnId="{2F8B2503-8AB7-48DC-A48D-042F009DBBCE}">
      <dgm:prSet/>
      <dgm:spPr/>
      <dgm:t>
        <a:bodyPr/>
        <a:lstStyle/>
        <a:p>
          <a:endParaRPr lang="en-US"/>
        </a:p>
      </dgm:t>
    </dgm:pt>
    <dgm:pt modelId="{6B711415-A1DF-436E-941F-1D3D54131433}" type="asst">
      <dgm:prSet phldrT="[Text]"/>
      <dgm:spPr/>
      <dgm:t>
        <a:bodyPr/>
        <a:lstStyle/>
        <a:p>
          <a:r>
            <a:rPr lang="en-US" dirty="0">
              <a:solidFill>
                <a:schemeClr val="tx1"/>
              </a:solidFill>
              <a:latin typeface="Franklin Gothic Medium Cond" panose="020B0606030402020204" pitchFamily="34" charset="0"/>
            </a:rPr>
            <a:t>Director of </a:t>
          </a:r>
          <a:r>
            <a:rPr lang="en-US" dirty="0" err="1">
              <a:solidFill>
                <a:schemeClr val="tx1"/>
              </a:solidFill>
              <a:latin typeface="Franklin Gothic Medium Cond" panose="020B0606030402020204" pitchFamily="34" charset="0"/>
            </a:rPr>
            <a:t>Labour</a:t>
          </a:r>
          <a:r>
            <a:rPr lang="en-US" dirty="0">
              <a:solidFill>
                <a:schemeClr val="tx1"/>
              </a:solidFill>
              <a:latin typeface="Franklin Gothic Medium Cond" panose="020B0606030402020204" pitchFamily="34" charset="0"/>
            </a:rPr>
            <a:t> Relations</a:t>
          </a:r>
        </a:p>
      </dgm:t>
    </dgm:pt>
    <dgm:pt modelId="{50C1D0AD-BFFD-4E9B-9DC3-4CAB0D1B3021}" type="parTrans" cxnId="{6C88E23A-ED19-4556-9988-A885717A21C2}">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C019DCF8-723F-46A5-ABD4-F025FBACCEB8}" type="sibTrans" cxnId="{6C88E23A-ED19-4556-9988-A885717A21C2}">
      <dgm:prSet/>
      <dgm:spPr/>
      <dgm:t>
        <a:bodyPr/>
        <a:lstStyle/>
        <a:p>
          <a:endParaRPr lang="en-US"/>
        </a:p>
      </dgm:t>
    </dgm:pt>
    <dgm:pt modelId="{51B77370-5C5D-4AF3-99FC-244C8B0778A4}" type="asst">
      <dgm:prSet phldrT="[Text]"/>
      <dgm:spPr/>
      <dgm:t>
        <a:bodyPr/>
        <a:lstStyle/>
        <a:p>
          <a:r>
            <a:rPr lang="en-US" dirty="0">
              <a:solidFill>
                <a:schemeClr val="tx1"/>
              </a:solidFill>
              <a:latin typeface="Franklin Gothic Medium Cond" panose="020B0606030402020204" pitchFamily="34" charset="0"/>
            </a:rPr>
            <a:t>Head of Information Management</a:t>
          </a:r>
        </a:p>
      </dgm:t>
    </dgm:pt>
    <dgm:pt modelId="{DA497EAC-6C75-4801-B5CA-4C02B7EFD070}" type="parTrans" cxnId="{AA05B402-6BBE-4B60-8116-9150BF5B9499}">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292A17F7-5098-4ACB-AD8F-DF9898803C19}" type="sibTrans" cxnId="{AA05B402-6BBE-4B60-8116-9150BF5B9499}">
      <dgm:prSet/>
      <dgm:spPr/>
      <dgm:t>
        <a:bodyPr/>
        <a:lstStyle/>
        <a:p>
          <a:endParaRPr lang="en-US"/>
        </a:p>
      </dgm:t>
    </dgm:pt>
    <dgm:pt modelId="{A09E839B-9A82-4BAC-B4BA-8AC10D3675B9}" type="asst">
      <dgm:prSet phldrT="[Text]"/>
      <dgm:spPr/>
      <dgm:t>
        <a:bodyPr/>
        <a:lstStyle/>
        <a:p>
          <a:r>
            <a:rPr lang="en-US" dirty="0">
              <a:solidFill>
                <a:schemeClr val="tx1"/>
              </a:solidFill>
              <a:latin typeface="Franklin Gothic Medium Cond" panose="020B0606030402020204" pitchFamily="34" charset="0"/>
            </a:rPr>
            <a:t>Case Management Assistants (x2)</a:t>
          </a:r>
        </a:p>
      </dgm:t>
    </dgm:pt>
    <dgm:pt modelId="{D6ADD5BB-76BA-4F05-88AE-7CEA0CE7499B}" type="parTrans" cxnId="{CCABF45F-5548-4F9A-ACA0-37A092CD90E8}">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3C09F8DA-91BE-4A04-91A8-10F5FD37EF0F}" type="sibTrans" cxnId="{CCABF45F-5548-4F9A-ACA0-37A092CD90E8}">
      <dgm:prSet/>
      <dgm:spPr/>
      <dgm:t>
        <a:bodyPr/>
        <a:lstStyle/>
        <a:p>
          <a:endParaRPr lang="en-US"/>
        </a:p>
      </dgm:t>
    </dgm:pt>
    <dgm:pt modelId="{6ED46664-7A50-4716-A594-1288154129DB}" type="asst">
      <dgm:prSet phldrT="[Text]"/>
      <dgm:spPr/>
      <dgm:t>
        <a:bodyPr/>
        <a:lstStyle/>
        <a:p>
          <a:r>
            <a:rPr lang="en-US" dirty="0">
              <a:solidFill>
                <a:schemeClr val="tx1"/>
              </a:solidFill>
              <a:latin typeface="Franklin Gothic Medium Cond" panose="020B0606030402020204" pitchFamily="34" charset="0"/>
            </a:rPr>
            <a:t>Director of Policy, Projects and Media Relations</a:t>
          </a:r>
        </a:p>
      </dgm:t>
    </dgm:pt>
    <dgm:pt modelId="{B6F5A768-FDED-458F-8598-E7B484B41427}" type="sibTrans" cxnId="{2F380DAF-5717-4423-8604-DA858174958D}">
      <dgm:prSet/>
      <dgm:spPr/>
      <dgm:t>
        <a:bodyPr/>
        <a:lstStyle/>
        <a:p>
          <a:endParaRPr lang="en-US"/>
        </a:p>
      </dgm:t>
    </dgm:pt>
    <dgm:pt modelId="{8F55BD25-1783-41D6-A15A-B830D2326E7F}" type="parTrans" cxnId="{2F380DAF-5717-4423-8604-DA858174958D}">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26A71412-D7AA-4EEA-956A-AFE6C48A47CD}" type="asst">
      <dgm:prSet phldrT="[Text]" custT="1"/>
      <dgm:spPr/>
      <dgm:t>
        <a:bodyPr/>
        <a:lstStyle/>
        <a:p>
          <a:r>
            <a:rPr lang="en-US" sz="1200" dirty="0">
              <a:solidFill>
                <a:schemeClr val="tx1"/>
              </a:solidFill>
              <a:latin typeface="Franklin Gothic Medium Cond" panose="020B0606030402020204" pitchFamily="34" charset="0"/>
            </a:rPr>
            <a:t>Finance Officer</a:t>
          </a:r>
        </a:p>
      </dgm:t>
    </dgm:pt>
    <dgm:pt modelId="{F60086F9-FA85-47BC-9837-FE4A2F5D38D5}" type="parTrans" cxnId="{7B23E9E5-2149-435E-B7D3-56409FECA455}">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D1EC8EFF-DB85-4EE5-997A-EC0F992F64A9}" type="sibTrans" cxnId="{7B23E9E5-2149-435E-B7D3-56409FECA455}">
      <dgm:prSet/>
      <dgm:spPr/>
      <dgm:t>
        <a:bodyPr/>
        <a:lstStyle/>
        <a:p>
          <a:endParaRPr lang="en-US"/>
        </a:p>
      </dgm:t>
    </dgm:pt>
    <dgm:pt modelId="{886ABFED-1027-4A6C-A555-01A0D4067226}" type="asst">
      <dgm:prSet phldrT="[Text]"/>
      <dgm:spPr/>
      <dgm:t>
        <a:bodyPr/>
        <a:lstStyle/>
        <a:p>
          <a:r>
            <a:rPr lang="en-US" dirty="0">
              <a:solidFill>
                <a:schemeClr val="tx1"/>
              </a:solidFill>
              <a:latin typeface="Franklin Gothic Medium Cond" panose="020B0606030402020204" pitchFamily="34" charset="0"/>
            </a:rPr>
            <a:t>Executive Assistant to the National President</a:t>
          </a:r>
        </a:p>
      </dgm:t>
    </dgm:pt>
    <dgm:pt modelId="{C387281E-8026-4537-A1D7-037B4225A869}" type="parTrans" cxnId="{6F2D69D2-849F-48B0-B861-DE446529B816}">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47AD8EF8-CFC2-4D60-8256-A247FBB6605A}" type="sibTrans" cxnId="{6F2D69D2-849F-48B0-B861-DE446529B816}">
      <dgm:prSet/>
      <dgm:spPr/>
      <dgm:t>
        <a:bodyPr/>
        <a:lstStyle/>
        <a:p>
          <a:endParaRPr lang="en-US"/>
        </a:p>
      </dgm:t>
    </dgm:pt>
    <dgm:pt modelId="{2584CEFC-7EFF-4470-9EA0-0E7FDD3DD975}" type="asst">
      <dgm:prSet phldrT="[Text]"/>
      <dgm:spPr/>
      <dgm:t>
        <a:bodyPr/>
        <a:lstStyle/>
        <a:p>
          <a:r>
            <a:rPr lang="en-US" dirty="0" err="1">
              <a:solidFill>
                <a:schemeClr val="tx1"/>
              </a:solidFill>
              <a:latin typeface="Franklin Gothic Medium Cond" panose="020B0606030402020204" pitchFamily="34" charset="0"/>
            </a:rPr>
            <a:t>Labour</a:t>
          </a:r>
          <a:r>
            <a:rPr lang="en-US" dirty="0">
              <a:solidFill>
                <a:schemeClr val="tx1"/>
              </a:solidFill>
              <a:latin typeface="Franklin Gothic Medium Cond" panose="020B0606030402020204" pitchFamily="34" charset="0"/>
            </a:rPr>
            <a:t> Relations Officers (x3)</a:t>
          </a:r>
        </a:p>
      </dgm:t>
    </dgm:pt>
    <dgm:pt modelId="{CEDD4ED2-29FA-47E4-8F73-6B24A8BEA5F1}" type="parTrans" cxnId="{1794215D-F71F-499F-B0B0-015C3F123F9D}">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2C76BBE9-00E7-484F-848F-ED187F819BA7}" type="sibTrans" cxnId="{1794215D-F71F-499F-B0B0-015C3F123F9D}">
      <dgm:prSet/>
      <dgm:spPr/>
      <dgm:t>
        <a:bodyPr/>
        <a:lstStyle/>
        <a:p>
          <a:endParaRPr lang="en-US"/>
        </a:p>
      </dgm:t>
    </dgm:pt>
    <dgm:pt modelId="{881513D0-7CE7-4672-8D66-99B613303EC9}" type="asst">
      <dgm:prSet phldrT="[Text]"/>
      <dgm:spPr/>
      <dgm:t>
        <a:bodyPr/>
        <a:lstStyle/>
        <a:p>
          <a:r>
            <a:rPr lang="en-US" dirty="0">
              <a:solidFill>
                <a:schemeClr val="tx1"/>
              </a:solidFill>
              <a:latin typeface="Franklin Gothic Medium Cond" panose="020B0606030402020204" pitchFamily="34" charset="0"/>
            </a:rPr>
            <a:t>Senior Advisor to the Director of Policy, Projects and Media Relations</a:t>
          </a:r>
        </a:p>
      </dgm:t>
    </dgm:pt>
    <dgm:pt modelId="{6AC03C4B-FCF8-43A9-B0D1-DF87F2E2540D}" type="parTrans" cxnId="{359C17E8-DACA-4FD7-B4D1-709EAC428EE8}">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A2064985-3837-45A3-BF1D-7C4DCAE3A246}" type="sibTrans" cxnId="{359C17E8-DACA-4FD7-B4D1-709EAC428EE8}">
      <dgm:prSet/>
      <dgm:spPr/>
      <dgm:t>
        <a:bodyPr/>
        <a:lstStyle/>
        <a:p>
          <a:endParaRPr lang="en-US"/>
        </a:p>
      </dgm:t>
    </dgm:pt>
    <dgm:pt modelId="{F5658857-39AA-4777-9B2E-4F577BD49F81}" type="asst">
      <dgm:prSet phldrT="[Text]"/>
      <dgm:spPr/>
      <dgm:t>
        <a:bodyPr/>
        <a:lstStyle/>
        <a:p>
          <a:r>
            <a:rPr lang="en-US" dirty="0">
              <a:solidFill>
                <a:schemeClr val="tx1"/>
              </a:solidFill>
              <a:latin typeface="Franklin Gothic Medium Cond" panose="020B0606030402020204" pitchFamily="34" charset="0"/>
            </a:rPr>
            <a:t>Researcher</a:t>
          </a:r>
        </a:p>
      </dgm:t>
    </dgm:pt>
    <dgm:pt modelId="{704BB853-9ACB-40F5-BC2B-1C421B3AA628}" type="parTrans" cxnId="{1AAC2646-A92A-4D06-A33B-73D1CA6DF85E}">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8824BC9D-5360-461D-8DEA-1BD92258D81B}" type="sibTrans" cxnId="{1AAC2646-A92A-4D06-A33B-73D1CA6DF85E}">
      <dgm:prSet/>
      <dgm:spPr/>
      <dgm:t>
        <a:bodyPr/>
        <a:lstStyle/>
        <a:p>
          <a:endParaRPr lang="en-US"/>
        </a:p>
      </dgm:t>
    </dgm:pt>
    <dgm:pt modelId="{8C673EEA-6D5C-4F83-B8A1-38738B0C45C1}" type="asst">
      <dgm:prSet phldrT="[Text]"/>
      <dgm:spPr/>
      <dgm:t>
        <a:bodyPr/>
        <a:lstStyle/>
        <a:p>
          <a:r>
            <a:rPr lang="en-US" dirty="0">
              <a:solidFill>
                <a:schemeClr val="tx1"/>
              </a:solidFill>
              <a:latin typeface="Franklin Gothic Medium Cond" panose="020B0606030402020204" pitchFamily="34" charset="0"/>
            </a:rPr>
            <a:t>Strategic Communications Specialist</a:t>
          </a:r>
        </a:p>
      </dgm:t>
    </dgm:pt>
    <dgm:pt modelId="{E48BC7A6-589A-49D6-AAEF-4E2883A391DA}" type="parTrans" cxnId="{97247C4E-AB36-4A5F-BFF0-86867B41C760}">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0A1C66F2-0FAF-4AE6-B173-B1371E824AD0}" type="sibTrans" cxnId="{97247C4E-AB36-4A5F-BFF0-86867B41C760}">
      <dgm:prSet/>
      <dgm:spPr/>
      <dgm:t>
        <a:bodyPr/>
        <a:lstStyle/>
        <a:p>
          <a:endParaRPr lang="en-US"/>
        </a:p>
      </dgm:t>
    </dgm:pt>
    <dgm:pt modelId="{37B4C65F-1E4A-4FA0-BE3D-EAA004010A52}" type="asst">
      <dgm:prSet phldrT="[Text]"/>
      <dgm:spPr>
        <a:noFill/>
        <a:ln>
          <a:noFill/>
        </a:ln>
      </dgm:spPr>
      <dgm:t>
        <a:bodyPr/>
        <a:lstStyle/>
        <a:p>
          <a:endParaRPr lang="en-US" dirty="0">
            <a:solidFill>
              <a:schemeClr val="tx1"/>
            </a:solidFill>
            <a:latin typeface="Franklin Gothic Medium Cond" panose="020B0606030402020204" pitchFamily="34" charset="0"/>
          </a:endParaRPr>
        </a:p>
      </dgm:t>
    </dgm:pt>
    <dgm:pt modelId="{8478C022-9564-4C8B-9BB0-CF9D0B6045BC}" type="parTrans" cxnId="{311E65D4-E01D-4FF1-9FA3-10197A147401}">
      <dgm:prSet/>
      <dgm:spPr>
        <a:ln>
          <a:noFill/>
        </a:ln>
      </dgm:spPr>
      <dgm:t>
        <a:bodyPr/>
        <a:lstStyle/>
        <a:p>
          <a:endParaRPr lang="en-US"/>
        </a:p>
      </dgm:t>
    </dgm:pt>
    <dgm:pt modelId="{D7CF9B8A-AC09-4A19-B307-8265C4B790CB}" type="sibTrans" cxnId="{311E65D4-E01D-4FF1-9FA3-10197A147401}">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4"/>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14"/>
      <dgm:spPr/>
    </dgm:pt>
    <dgm:pt modelId="{5136687E-35F2-4024-9F3D-CA78C6C7CEEF}" type="pres">
      <dgm:prSet presAssocID="{C1AAAE07-1E12-4AF9-8A7A-71E3104AA8CB}" presName="hierChild3" presStyleCnt="0"/>
      <dgm:spPr/>
    </dgm:pt>
    <dgm:pt modelId="{1E2F2F38-72FC-4627-A061-43960221F77E}" type="pres">
      <dgm:prSet presAssocID="{F60086F9-FA85-47BC-9837-FE4A2F5D38D5}" presName="Name19" presStyleLbl="parChTrans1D3" presStyleIdx="0" presStyleCnt="7"/>
      <dgm:spPr/>
    </dgm:pt>
    <dgm:pt modelId="{53890DD8-8A1F-430C-978B-73ECBD286A62}" type="pres">
      <dgm:prSet presAssocID="{26A71412-D7AA-4EEA-956A-AFE6C48A47CD}" presName="Name21" presStyleCnt="0"/>
      <dgm:spPr/>
    </dgm:pt>
    <dgm:pt modelId="{9A4929BD-C665-4A28-8D08-C3561E8DFE90}" type="pres">
      <dgm:prSet presAssocID="{26A71412-D7AA-4EEA-956A-AFE6C48A47CD}" presName="level2Shape" presStyleLbl="asst1" presStyleIdx="1" presStyleCnt="14"/>
      <dgm:spPr/>
    </dgm:pt>
    <dgm:pt modelId="{2329C969-2976-4F51-8441-5F8BADE8D1D2}" type="pres">
      <dgm:prSet presAssocID="{26A71412-D7AA-4EEA-956A-AFE6C48A47CD}" presName="hierChild3" presStyleCnt="0"/>
      <dgm:spPr/>
    </dgm:pt>
    <dgm:pt modelId="{DC8B732F-7031-424E-B094-002543887A38}" type="pres">
      <dgm:prSet presAssocID="{A8A0B13B-79D4-4EA7-A2B2-FE6C49248DBF}" presName="Name19" presStyleLbl="parChTrans1D3" presStyleIdx="1" presStyleCnt="7"/>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2" presStyleCnt="14" custLinFactY="100000" custLinFactNeighborX="-61808" custLinFactNeighborY="149360"/>
      <dgm:spPr/>
    </dgm:pt>
    <dgm:pt modelId="{5801D8AB-F42F-4D01-A57F-3434826B0F76}" type="pres">
      <dgm:prSet presAssocID="{629E1085-A5B2-4612-B720-3FE8B8E4119F}" presName="hierChild3" presStyleCnt="0"/>
      <dgm:spPr/>
    </dgm:pt>
    <dgm:pt modelId="{958424FD-401D-4D7A-B82D-F90F7D788869}" type="pres">
      <dgm:prSet presAssocID="{5AC2D82F-996D-4A12-8857-F21428C9610C}" presName="Name19" presStyleLbl="parChTrans1D3" presStyleIdx="2" presStyleCnt="7"/>
      <dgm:spPr/>
    </dgm:pt>
    <dgm:pt modelId="{2CC932C1-199F-4C3F-8B19-BA492B657CE0}" type="pres">
      <dgm:prSet presAssocID="{FC280265-5BB6-40D6-94E4-2FCF63629768}" presName="Name21" presStyleCnt="0"/>
      <dgm:spPr/>
    </dgm:pt>
    <dgm:pt modelId="{624D2979-58CD-4100-B3E3-099C51A2AA5A}" type="pres">
      <dgm:prSet presAssocID="{FC280265-5BB6-40D6-94E4-2FCF63629768}" presName="level2Shape" presStyleLbl="asst1" presStyleIdx="3" presStyleCnt="14" custLinFactY="100000" custLinFactNeighborX="-64043" custLinFactNeighborY="150722"/>
      <dgm:spPr/>
    </dgm:pt>
    <dgm:pt modelId="{CDFBA691-24B3-4018-85EA-9B9C989908F8}" type="pres">
      <dgm:prSet presAssocID="{FC280265-5BB6-40D6-94E4-2FCF63629768}" presName="hierChild3" presStyleCnt="0"/>
      <dgm:spPr/>
    </dgm:pt>
    <dgm:pt modelId="{E7F8D9A8-AC93-4E5F-B002-6DA145110B50}" type="pres">
      <dgm:prSet presAssocID="{8478C022-9564-4C8B-9BB0-CF9D0B6045BC}" presName="Name19" presStyleLbl="parChTrans1D3" presStyleIdx="3" presStyleCnt="7"/>
      <dgm:spPr/>
    </dgm:pt>
    <dgm:pt modelId="{BD8111D6-887C-496B-A0B6-3C4ADB7BDA69}" type="pres">
      <dgm:prSet presAssocID="{37B4C65F-1E4A-4FA0-BE3D-EAA004010A52}" presName="Name21" presStyleCnt="0"/>
      <dgm:spPr/>
    </dgm:pt>
    <dgm:pt modelId="{EEAA9E38-8712-409B-9266-5DD956EADB27}" type="pres">
      <dgm:prSet presAssocID="{37B4C65F-1E4A-4FA0-BE3D-EAA004010A52}" presName="level2Shape" presStyleLbl="asst1" presStyleIdx="4" presStyleCnt="14" custLinFactNeighborX="-61481" custLinFactNeighborY="91467"/>
      <dgm:spPr/>
    </dgm:pt>
    <dgm:pt modelId="{8E31AFBE-9EEC-4714-A095-F9440D7AC666}" type="pres">
      <dgm:prSet presAssocID="{37B4C65F-1E4A-4FA0-BE3D-EAA004010A52}" presName="hierChild3" presStyleCnt="0"/>
      <dgm:spPr/>
    </dgm:pt>
    <dgm:pt modelId="{55042798-C8FD-412B-95D2-7B361DF73994}" type="pres">
      <dgm:prSet presAssocID="{8F55BD25-1783-41D6-A15A-B830D2326E7F}" presName="Name19" presStyleLbl="parChTrans1D2" presStyleIdx="1" presStyleCnt="4"/>
      <dgm:spPr/>
    </dgm:pt>
    <dgm:pt modelId="{C48E1E91-3F43-4D43-8B69-C30A9F863357}" type="pres">
      <dgm:prSet presAssocID="{6ED46664-7A50-4716-A594-1288154129DB}" presName="Name21" presStyleCnt="0"/>
      <dgm:spPr/>
    </dgm:pt>
    <dgm:pt modelId="{E73CBCC4-6C80-46DB-856C-9318DBD3B011}" type="pres">
      <dgm:prSet presAssocID="{6ED46664-7A50-4716-A594-1288154129DB}" presName="level2Shape" presStyleLbl="asst1" presStyleIdx="5" presStyleCnt="14" custLinFactX="-72398" custLinFactNeighborX="-100000" custLinFactNeighborY="-339"/>
      <dgm:spPr/>
    </dgm:pt>
    <dgm:pt modelId="{F9CD1200-A28A-4AF8-91AB-ABE2299B608F}" type="pres">
      <dgm:prSet presAssocID="{6ED46664-7A50-4716-A594-1288154129DB}" presName="hierChild3" presStyleCnt="0"/>
      <dgm:spPr/>
    </dgm:pt>
    <dgm:pt modelId="{4D8885C4-14A9-401E-8585-947128A67246}" type="pres">
      <dgm:prSet presAssocID="{6AC03C4B-FCF8-43A9-B0D1-DF87F2E2540D}" presName="Name19" presStyleLbl="parChTrans1D3" presStyleIdx="4" presStyleCnt="7"/>
      <dgm:spPr/>
    </dgm:pt>
    <dgm:pt modelId="{8F3A66A5-7CA0-420B-893F-2F777932BA78}" type="pres">
      <dgm:prSet presAssocID="{881513D0-7CE7-4672-8D66-99B613303EC9}" presName="Name21" presStyleCnt="0"/>
      <dgm:spPr/>
    </dgm:pt>
    <dgm:pt modelId="{CD36776F-C54D-494C-9818-B7F96E70F4D5}" type="pres">
      <dgm:prSet presAssocID="{881513D0-7CE7-4672-8D66-99B613303EC9}" presName="level2Shape" presStyleLbl="asst1" presStyleIdx="6" presStyleCnt="14" custLinFactX="-72398" custLinFactNeighborX="-100000" custLinFactNeighborY="-7245"/>
      <dgm:spPr/>
    </dgm:pt>
    <dgm:pt modelId="{075DB583-2B07-43BF-A26D-3BB3E494C733}" type="pres">
      <dgm:prSet presAssocID="{881513D0-7CE7-4672-8D66-99B613303EC9}" presName="hierChild3" presStyleCnt="0"/>
      <dgm:spPr/>
    </dgm:pt>
    <dgm:pt modelId="{B8C6DF2D-30D1-4059-9A77-0A8955597886}" type="pres">
      <dgm:prSet presAssocID="{704BB853-9ACB-40F5-BC2B-1C421B3AA628}" presName="Name19" presStyleLbl="parChTrans1D4" presStyleIdx="0" presStyleCnt="3"/>
      <dgm:spPr/>
    </dgm:pt>
    <dgm:pt modelId="{AE7A4917-F057-4D45-9E36-FCF3196198E7}" type="pres">
      <dgm:prSet presAssocID="{F5658857-39AA-4777-9B2E-4F577BD49F81}" presName="Name21" presStyleCnt="0"/>
      <dgm:spPr/>
    </dgm:pt>
    <dgm:pt modelId="{74C5DD71-8543-4D7C-8377-734136590728}" type="pres">
      <dgm:prSet presAssocID="{F5658857-39AA-4777-9B2E-4F577BD49F81}" presName="level2Shape" presStyleLbl="asst1" presStyleIdx="7" presStyleCnt="14" custLinFactX="-87538" custLinFactNeighborX="-100000" custLinFactNeighborY="6913"/>
      <dgm:spPr/>
    </dgm:pt>
    <dgm:pt modelId="{B4605C82-A517-4E0C-A439-1C9E42897B21}" type="pres">
      <dgm:prSet presAssocID="{F5658857-39AA-4777-9B2E-4F577BD49F81}" presName="hierChild3" presStyleCnt="0"/>
      <dgm:spPr/>
    </dgm:pt>
    <dgm:pt modelId="{9C2DC547-CB8D-48D2-B3A3-5C28FC3F0980}" type="pres">
      <dgm:prSet presAssocID="{E48BC7A6-589A-49D6-AAEF-4E2883A391DA}" presName="Name19" presStyleLbl="parChTrans1D4" presStyleIdx="1" presStyleCnt="3"/>
      <dgm:spPr/>
    </dgm:pt>
    <dgm:pt modelId="{D3C0D719-7738-4054-9DE3-C96EAC40C086}" type="pres">
      <dgm:prSet presAssocID="{8C673EEA-6D5C-4F83-B8A1-38738B0C45C1}" presName="Name21" presStyleCnt="0"/>
      <dgm:spPr/>
    </dgm:pt>
    <dgm:pt modelId="{454ACA0E-0D29-44B6-9084-AB3AD118034B}" type="pres">
      <dgm:prSet presAssocID="{8C673EEA-6D5C-4F83-B8A1-38738B0C45C1}" presName="level2Shape" presStyleLbl="asst1" presStyleIdx="8" presStyleCnt="14" custLinFactX="-58752" custLinFactNeighborX="-100000" custLinFactNeighborY="8058"/>
      <dgm:spPr/>
    </dgm:pt>
    <dgm:pt modelId="{C911D4B2-1FD8-48F8-9307-BBAC3DAF16FC}" type="pres">
      <dgm:prSet presAssocID="{8C673EEA-6D5C-4F83-B8A1-38738B0C45C1}" presName="hierChild3" presStyleCnt="0"/>
      <dgm:spPr/>
    </dgm:pt>
    <dgm:pt modelId="{D0B97085-6791-432D-8ADB-D23C911E2BA5}" type="pres">
      <dgm:prSet presAssocID="{C387281E-8026-4537-A1D7-037B4225A869}" presName="Name19" presStyleLbl="parChTrans1D2" presStyleIdx="2" presStyleCnt="4"/>
      <dgm:spPr/>
    </dgm:pt>
    <dgm:pt modelId="{29D173EF-4A48-431F-AB36-9D605527BDCF}" type="pres">
      <dgm:prSet presAssocID="{886ABFED-1027-4A6C-A555-01A0D4067226}" presName="Name21" presStyleCnt="0"/>
      <dgm:spPr/>
    </dgm:pt>
    <dgm:pt modelId="{BF8B673C-71CE-49C8-9711-F15CD8CDF1BF}" type="pres">
      <dgm:prSet presAssocID="{886ABFED-1027-4A6C-A555-01A0D4067226}" presName="level2Shape" presStyleLbl="asst1" presStyleIdx="9" presStyleCnt="14" custLinFactY="100000" custLinFactNeighborX="-89966" custLinFactNeighborY="187711"/>
      <dgm:spPr/>
    </dgm:pt>
    <dgm:pt modelId="{9553008C-5180-4465-8147-C5D4D8901085}" type="pres">
      <dgm:prSet presAssocID="{886ABFED-1027-4A6C-A555-01A0D4067226}" presName="hierChild3" presStyleCnt="0"/>
      <dgm:spPr/>
    </dgm:pt>
    <dgm:pt modelId="{9B885491-47FD-43C5-9795-734376E2577A}" type="pres">
      <dgm:prSet presAssocID="{50C1D0AD-BFFD-4E9B-9DC3-4CAB0D1B3021}" presName="Name19" presStyleLbl="parChTrans1D2" presStyleIdx="3" presStyleCnt="4"/>
      <dgm:spPr/>
    </dgm:pt>
    <dgm:pt modelId="{49F88CA5-F55E-445B-B2FE-A3170A995F01}" type="pres">
      <dgm:prSet presAssocID="{6B711415-A1DF-436E-941F-1D3D54131433}" presName="Name21" presStyleCnt="0"/>
      <dgm:spPr/>
    </dgm:pt>
    <dgm:pt modelId="{486FDE38-134F-4AE9-A35E-0673318054BE}" type="pres">
      <dgm:prSet presAssocID="{6B711415-A1DF-436E-941F-1D3D54131433}" presName="level2Shape" presStyleLbl="asst1" presStyleIdx="10" presStyleCnt="14"/>
      <dgm:spPr/>
    </dgm:pt>
    <dgm:pt modelId="{98AB4E82-70EB-4124-80D7-CF9B10E169DB}" type="pres">
      <dgm:prSet presAssocID="{6B711415-A1DF-436E-941F-1D3D54131433}" presName="hierChild3" presStyleCnt="0"/>
      <dgm:spPr/>
    </dgm:pt>
    <dgm:pt modelId="{23314E11-5878-4EB2-925F-62100CCF8BB1}" type="pres">
      <dgm:prSet presAssocID="{CEDD4ED2-29FA-47E4-8F73-6B24A8BEA5F1}" presName="Name19" presStyleLbl="parChTrans1D3" presStyleIdx="5" presStyleCnt="7"/>
      <dgm:spPr/>
    </dgm:pt>
    <dgm:pt modelId="{E42F4701-287C-4699-83BE-39EF9F3EE45C}" type="pres">
      <dgm:prSet presAssocID="{2584CEFC-7EFF-4470-9EA0-0E7FDD3DD975}" presName="Name21" presStyleCnt="0"/>
      <dgm:spPr/>
    </dgm:pt>
    <dgm:pt modelId="{7E2488B3-C7D8-4EBA-8FCB-F68128C2C78D}" type="pres">
      <dgm:prSet presAssocID="{2584CEFC-7EFF-4470-9EA0-0E7FDD3DD975}" presName="level2Shape" presStyleLbl="asst1" presStyleIdx="11" presStyleCnt="14" custLinFactNeighborX="18849" custLinFactNeighborY="-1401"/>
      <dgm:spPr/>
    </dgm:pt>
    <dgm:pt modelId="{A899F1F0-18E6-4454-9FE7-F12261AD56B4}" type="pres">
      <dgm:prSet presAssocID="{2584CEFC-7EFF-4470-9EA0-0E7FDD3DD975}" presName="hierChild3" presStyleCnt="0"/>
      <dgm:spPr/>
    </dgm:pt>
    <dgm:pt modelId="{EBF2FC57-11AB-4ACD-9C93-7E857354B18F}" type="pres">
      <dgm:prSet presAssocID="{DA497EAC-6C75-4801-B5CA-4C02B7EFD070}" presName="Name19" presStyleLbl="parChTrans1D3" presStyleIdx="6" presStyleCnt="7"/>
      <dgm:spPr/>
    </dgm:pt>
    <dgm:pt modelId="{6E2672A9-D911-4268-9BAF-5FCFE9063181}" type="pres">
      <dgm:prSet presAssocID="{51B77370-5C5D-4AF3-99FC-244C8B0778A4}" presName="Name21" presStyleCnt="0"/>
      <dgm:spPr/>
    </dgm:pt>
    <dgm:pt modelId="{F3240D35-FDA0-4F01-B9DE-026166B0D245}" type="pres">
      <dgm:prSet presAssocID="{51B77370-5C5D-4AF3-99FC-244C8B0778A4}" presName="level2Shape" presStyleLbl="asst1" presStyleIdx="12" presStyleCnt="14"/>
      <dgm:spPr/>
    </dgm:pt>
    <dgm:pt modelId="{4484EBEB-691C-4E22-9D43-9F1B85B2B027}" type="pres">
      <dgm:prSet presAssocID="{51B77370-5C5D-4AF3-99FC-244C8B0778A4}" presName="hierChild3" presStyleCnt="0"/>
      <dgm:spPr/>
    </dgm:pt>
    <dgm:pt modelId="{77317259-1ECA-4507-BEFF-B02FD7006D40}" type="pres">
      <dgm:prSet presAssocID="{D6ADD5BB-76BA-4F05-88AE-7CEA0CE7499B}" presName="Name19" presStyleLbl="parChTrans1D4" presStyleIdx="2" presStyleCnt="3"/>
      <dgm:spPr/>
    </dgm:pt>
    <dgm:pt modelId="{DCC0460E-D715-4E27-BED6-5DE380BE6FF8}" type="pres">
      <dgm:prSet presAssocID="{A09E839B-9A82-4BAC-B4BA-8AC10D3675B9}" presName="Name21" presStyleCnt="0"/>
      <dgm:spPr/>
    </dgm:pt>
    <dgm:pt modelId="{A8874021-1F8B-416B-80AF-1A897F263E50}" type="pres">
      <dgm:prSet presAssocID="{A09E839B-9A82-4BAC-B4BA-8AC10D3675B9}" presName="level2Shape" presStyleLbl="asst1" presStyleIdx="13" presStyleCnt="14" custLinFactNeighborY="74268"/>
      <dgm:spPr/>
    </dgm:pt>
    <dgm:pt modelId="{72F77648-E4EF-4969-B642-13EB66EC8BEB}" type="pres">
      <dgm:prSet presAssocID="{A09E839B-9A82-4BAC-B4BA-8AC10D3675B9}" presName="hierChild3" presStyleCnt="0"/>
      <dgm:spPr/>
    </dgm:pt>
    <dgm:pt modelId="{D1287C40-C2F2-4C97-AF56-5D643D4CDC9B}" type="pres">
      <dgm:prSet presAssocID="{6B301E19-6391-4FF0-B2D5-7ECA6BDEB18B}" presName="bgShapesFlow" presStyleCnt="0"/>
      <dgm:spPr/>
    </dgm:pt>
  </dgm:ptLst>
  <dgm:cxnLst>
    <dgm:cxn modelId="{5CF6B102-BF1A-44E6-81D6-02896C34A1FA}" type="presOf" srcId="{51B77370-5C5D-4AF3-99FC-244C8B0778A4}" destId="{F3240D35-FDA0-4F01-B9DE-026166B0D245}" srcOrd="0" destOrd="0" presId="urn:microsoft.com/office/officeart/2005/8/layout/hierarchy6"/>
    <dgm:cxn modelId="{AA05B402-6BBE-4B60-8116-9150BF5B9499}" srcId="{6B711415-A1DF-436E-941F-1D3D54131433}" destId="{51B77370-5C5D-4AF3-99FC-244C8B0778A4}" srcOrd="1" destOrd="0" parTransId="{DA497EAC-6C75-4801-B5CA-4C02B7EFD070}" sibTransId="{292A17F7-5098-4ACB-AD8F-DF9898803C19}"/>
    <dgm:cxn modelId="{516FB802-E199-4903-8B8F-8F5411FA6F51}" type="presOf" srcId="{E48BC7A6-589A-49D6-AAEF-4E2883A391DA}" destId="{9C2DC547-CB8D-48D2-B3A3-5C28FC3F0980}" srcOrd="0" destOrd="0" presId="urn:microsoft.com/office/officeart/2005/8/layout/hierarchy6"/>
    <dgm:cxn modelId="{2F8B2503-8AB7-48DC-A48D-042F009DBBCE}" srcId="{C1AAAE07-1E12-4AF9-8A7A-71E3104AA8CB}" destId="{FC280265-5BB6-40D6-94E4-2FCF63629768}" srcOrd="2" destOrd="0" parTransId="{5AC2D82F-996D-4A12-8857-F21428C9610C}" sibTransId="{34E3FB63-53EE-4593-BD51-1C78109E030A}"/>
    <dgm:cxn modelId="{3708CF0B-F194-431C-9AC0-95A183EE89C7}" type="presOf" srcId="{8C673EEA-6D5C-4F83-B8A1-38738B0C45C1}" destId="{454ACA0E-0D29-44B6-9084-AB3AD118034B}" srcOrd="0" destOrd="0" presId="urn:microsoft.com/office/officeart/2005/8/layout/hierarchy6"/>
    <dgm:cxn modelId="{E7A54C1B-6261-4BAC-9EDC-0FDF73AD7885}" type="presOf" srcId="{37B4C65F-1E4A-4FA0-BE3D-EAA004010A52}" destId="{EEAA9E38-8712-409B-9266-5DD956EADB27}" srcOrd="0" destOrd="0" presId="urn:microsoft.com/office/officeart/2005/8/layout/hierarchy6"/>
    <dgm:cxn modelId="{DC4B1522-9477-4A5D-82D6-B9F2CB87B7D7}" type="presOf" srcId="{881513D0-7CE7-4672-8D66-99B613303EC9}" destId="{CD36776F-C54D-494C-9818-B7F96E70F4D5}" srcOrd="0" destOrd="0" presId="urn:microsoft.com/office/officeart/2005/8/layout/hierarchy6"/>
    <dgm:cxn modelId="{48F5502A-A646-4BE1-A8D9-0D0F1D002936}" srcId="{C1AAAE07-1E12-4AF9-8A7A-71E3104AA8CB}" destId="{629E1085-A5B2-4612-B720-3FE8B8E4119F}" srcOrd="1" destOrd="0" parTransId="{A8A0B13B-79D4-4EA7-A2B2-FE6C49248DBF}" sibTransId="{173F11D0-0766-4AFF-BEB0-1E03E61C523D}"/>
    <dgm:cxn modelId="{1E805F37-50C5-4D37-B130-4A3F37C1130C}" type="presOf" srcId="{50C1D0AD-BFFD-4E9B-9DC3-4CAB0D1B3021}" destId="{9B885491-47FD-43C5-9795-734376E2577A}" srcOrd="0" destOrd="0" presId="urn:microsoft.com/office/officeart/2005/8/layout/hierarchy6"/>
    <dgm:cxn modelId="{970E753A-5820-4CC9-8BB3-43695C9EEC46}" type="presOf" srcId="{8F55BD25-1783-41D6-A15A-B830D2326E7F}" destId="{55042798-C8FD-412B-95D2-7B361DF73994}" srcOrd="0" destOrd="0" presId="urn:microsoft.com/office/officeart/2005/8/layout/hierarchy6"/>
    <dgm:cxn modelId="{6C88E23A-ED19-4556-9988-A885717A21C2}" srcId="{6FF60186-0786-4B8E-836F-491EBF2F5D4D}" destId="{6B711415-A1DF-436E-941F-1D3D54131433}" srcOrd="3" destOrd="0" parTransId="{50C1D0AD-BFFD-4E9B-9DC3-4CAB0D1B3021}" sibTransId="{C019DCF8-723F-46A5-ABD4-F025FBACCEB8}"/>
    <dgm:cxn modelId="{0F690A3E-0B38-4BDB-ABDC-D1541E687B6B}" type="presOf" srcId="{A09E839B-9A82-4BAC-B4BA-8AC10D3675B9}" destId="{A8874021-1F8B-416B-80AF-1A897F263E50}" srcOrd="0" destOrd="0" presId="urn:microsoft.com/office/officeart/2005/8/layout/hierarchy6"/>
    <dgm:cxn modelId="{1794215D-F71F-499F-B0B0-015C3F123F9D}" srcId="{6B711415-A1DF-436E-941F-1D3D54131433}" destId="{2584CEFC-7EFF-4470-9EA0-0E7FDD3DD975}" srcOrd="0" destOrd="0" parTransId="{CEDD4ED2-29FA-47E4-8F73-6B24A8BEA5F1}" sibTransId="{2C76BBE9-00E7-484F-848F-ED187F819BA7}"/>
    <dgm:cxn modelId="{CCABF45F-5548-4F9A-ACA0-37A092CD90E8}" srcId="{51B77370-5C5D-4AF3-99FC-244C8B0778A4}" destId="{A09E839B-9A82-4BAC-B4BA-8AC10D3675B9}" srcOrd="0" destOrd="0" parTransId="{D6ADD5BB-76BA-4F05-88AE-7CEA0CE7499B}" sibTransId="{3C09F8DA-91BE-4A04-91A8-10F5FD37EF0F}"/>
    <dgm:cxn modelId="{51657963-7A92-4341-ABD7-2BAD56CCF314}" type="presOf" srcId="{6AC03C4B-FCF8-43A9-B0D1-DF87F2E2540D}" destId="{4D8885C4-14A9-401E-8585-947128A67246}" srcOrd="0" destOrd="0" presId="urn:microsoft.com/office/officeart/2005/8/layout/hierarchy6"/>
    <dgm:cxn modelId="{3F413B65-9E8C-4226-A613-CA9776E8C5C3}" type="presOf" srcId="{886ABFED-1027-4A6C-A555-01A0D4067226}" destId="{BF8B673C-71CE-49C8-9711-F15CD8CDF1BF}" srcOrd="0" destOrd="0" presId="urn:microsoft.com/office/officeart/2005/8/layout/hierarchy6"/>
    <dgm:cxn modelId="{1AAC2646-A92A-4D06-A33B-73D1CA6DF85E}" srcId="{881513D0-7CE7-4672-8D66-99B613303EC9}" destId="{F5658857-39AA-4777-9B2E-4F577BD49F81}" srcOrd="0" destOrd="0" parTransId="{704BB853-9ACB-40F5-BC2B-1C421B3AA628}" sibTransId="{8824BC9D-5360-461D-8DEA-1BD92258D81B}"/>
    <dgm:cxn modelId="{A6D3DB67-1370-4CF5-95CE-365DE332893D}" type="presOf" srcId="{6FF60186-0786-4B8E-836F-491EBF2F5D4D}" destId="{02D1FDF2-A22D-4C89-B989-A2EB18FD5A2E}" srcOrd="0" destOrd="0" presId="urn:microsoft.com/office/officeart/2005/8/layout/hierarchy6"/>
    <dgm:cxn modelId="{E3A50C6B-8221-4F62-9A5E-DB1744251412}" type="presOf" srcId="{5AC2D82F-996D-4A12-8857-F21428C9610C}" destId="{958424FD-401D-4D7A-B82D-F90F7D788869}" srcOrd="0" destOrd="0" presId="urn:microsoft.com/office/officeart/2005/8/layout/hierarchy6"/>
    <dgm:cxn modelId="{97247C4E-AB36-4A5F-BFF0-86867B41C760}" srcId="{881513D0-7CE7-4672-8D66-99B613303EC9}" destId="{8C673EEA-6D5C-4F83-B8A1-38738B0C45C1}" srcOrd="1" destOrd="0" parTransId="{E48BC7A6-589A-49D6-AAEF-4E2883A391DA}" sibTransId="{0A1C66F2-0FAF-4AE6-B173-B1371E824AD0}"/>
    <dgm:cxn modelId="{05380175-1A3E-449F-977F-CEFADEF58BCD}" type="presOf" srcId="{F60086F9-FA85-47BC-9837-FE4A2F5D38D5}" destId="{1E2F2F38-72FC-4627-A061-43960221F77E}" srcOrd="0" destOrd="0" presId="urn:microsoft.com/office/officeart/2005/8/layout/hierarchy6"/>
    <dgm:cxn modelId="{8F5AA055-B9B5-4B58-89B8-918C1A9DA910}" type="presOf" srcId="{6ED46664-7A50-4716-A594-1288154129DB}" destId="{E73CBCC4-6C80-46DB-856C-9318DBD3B011}" srcOrd="0" destOrd="0" presId="urn:microsoft.com/office/officeart/2005/8/layout/hierarchy6"/>
    <dgm:cxn modelId="{2E4C1B7A-A889-4F66-B34D-5391CC64E970}" type="presOf" srcId="{C387281E-8026-4537-A1D7-037B4225A869}" destId="{D0B97085-6791-432D-8ADB-D23C911E2BA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AF017688-3F07-4F38-B50E-07FA54CCD85D}" type="presOf" srcId="{6B711415-A1DF-436E-941F-1D3D54131433}" destId="{486FDE38-134F-4AE9-A35E-0673318054BE}" srcOrd="0" destOrd="0" presId="urn:microsoft.com/office/officeart/2005/8/layout/hierarchy6"/>
    <dgm:cxn modelId="{3013BF8E-4BCA-409F-98BD-E329637D9BB5}" type="presOf" srcId="{A8A0B13B-79D4-4EA7-A2B2-FE6C49248DBF}" destId="{DC8B732F-7031-424E-B094-002543887A38}" srcOrd="0" destOrd="0" presId="urn:microsoft.com/office/officeart/2005/8/layout/hierarchy6"/>
    <dgm:cxn modelId="{32847C95-9D4B-4C7C-8EDD-7A4A8A9920EF}" type="presOf" srcId="{D6ADD5BB-76BA-4F05-88AE-7CEA0CE7499B}" destId="{77317259-1ECA-4507-BEFF-B02FD7006D40}" srcOrd="0" destOrd="0" presId="urn:microsoft.com/office/officeart/2005/8/layout/hierarchy6"/>
    <dgm:cxn modelId="{39B6D095-2FEF-4774-9BED-4F5F3375407B}" type="presOf" srcId="{CEDD4ED2-29FA-47E4-8F73-6B24A8BEA5F1}" destId="{23314E11-5878-4EB2-925F-62100CCF8BB1}" srcOrd="0" destOrd="0" presId="urn:microsoft.com/office/officeart/2005/8/layout/hierarchy6"/>
    <dgm:cxn modelId="{F13D649E-F214-4CD5-BDC2-2486863998B6}" type="presOf" srcId="{26A71412-D7AA-4EEA-956A-AFE6C48A47CD}" destId="{9A4929BD-C665-4A28-8D08-C3561E8DFE90}" srcOrd="0" destOrd="0" presId="urn:microsoft.com/office/officeart/2005/8/layout/hierarchy6"/>
    <dgm:cxn modelId="{E27301AB-08B7-4E4F-8AB7-EEFEDB51D362}" type="presOf" srcId="{FC280265-5BB6-40D6-94E4-2FCF63629768}" destId="{624D2979-58CD-4100-B3E3-099C51A2AA5A}" srcOrd="0" destOrd="0" presId="urn:microsoft.com/office/officeart/2005/8/layout/hierarchy6"/>
    <dgm:cxn modelId="{F5F221AC-1D0A-4E21-B22C-964DEDA666DA}" type="presOf" srcId="{DA497EAC-6C75-4801-B5CA-4C02B7EFD070}" destId="{EBF2FC57-11AB-4ACD-9C93-7E857354B18F}"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2F380DAF-5717-4423-8604-DA858174958D}" srcId="{6FF60186-0786-4B8E-836F-491EBF2F5D4D}" destId="{6ED46664-7A50-4716-A594-1288154129DB}" srcOrd="1" destOrd="0" parTransId="{8F55BD25-1783-41D6-A15A-B830D2326E7F}" sibTransId="{B6F5A768-FDED-458F-8598-E7B484B41427}"/>
    <dgm:cxn modelId="{03B770B6-1F5D-4B0B-9E42-184B5E2B5B95}" type="presOf" srcId="{2584CEFC-7EFF-4470-9EA0-0E7FDD3DD975}" destId="{7E2488B3-C7D8-4EBA-8FCB-F68128C2C78D}" srcOrd="0" destOrd="0" presId="urn:microsoft.com/office/officeart/2005/8/layout/hierarchy6"/>
    <dgm:cxn modelId="{49D01FB8-8795-49E5-A247-3F2E7B23B058}" type="presOf" srcId="{704BB853-9ACB-40F5-BC2B-1C421B3AA628}" destId="{B8C6DF2D-30D1-4059-9A77-0A8955597886}"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39C05FC9-8A31-4020-911D-5FBB6BA8F28F}" type="presOf" srcId="{8478C022-9564-4C8B-9BB0-CF9D0B6045BC}" destId="{E7F8D9A8-AC93-4E5F-B002-6DA145110B50}"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6F2D69D2-849F-48B0-B861-DE446529B816}" srcId="{6FF60186-0786-4B8E-836F-491EBF2F5D4D}" destId="{886ABFED-1027-4A6C-A555-01A0D4067226}" srcOrd="2" destOrd="0" parTransId="{C387281E-8026-4537-A1D7-037B4225A869}" sibTransId="{47AD8EF8-CFC2-4D60-8256-A247FBB6605A}"/>
    <dgm:cxn modelId="{311E65D4-E01D-4FF1-9FA3-10197A147401}" srcId="{C1AAAE07-1E12-4AF9-8A7A-71E3104AA8CB}" destId="{37B4C65F-1E4A-4FA0-BE3D-EAA004010A52}" srcOrd="3" destOrd="0" parTransId="{8478C022-9564-4C8B-9BB0-CF9D0B6045BC}" sibTransId="{D7CF9B8A-AC09-4A19-B307-8265C4B790CB}"/>
    <dgm:cxn modelId="{930EB6D7-AA15-42FD-B02E-19CFBF05DE5C}" type="presOf" srcId="{F5658857-39AA-4777-9B2E-4F577BD49F81}" destId="{74C5DD71-8543-4D7C-8377-734136590728}" srcOrd="0" destOrd="0" presId="urn:microsoft.com/office/officeart/2005/8/layout/hierarchy6"/>
    <dgm:cxn modelId="{59FC87DD-4C9D-4BAC-895F-C1B5E22E0BD3}" type="presOf" srcId="{6B301E19-6391-4FF0-B2D5-7ECA6BDEB18B}" destId="{5D6198E7-C8E3-4CF4-8E95-55D0B6BAC79C}" srcOrd="0" destOrd="0" presId="urn:microsoft.com/office/officeart/2005/8/layout/hierarchy6"/>
    <dgm:cxn modelId="{7B23E9E5-2149-435E-B7D3-56409FECA455}" srcId="{C1AAAE07-1E12-4AF9-8A7A-71E3104AA8CB}" destId="{26A71412-D7AA-4EEA-956A-AFE6C48A47CD}" srcOrd="0" destOrd="0" parTransId="{F60086F9-FA85-47BC-9837-FE4A2F5D38D5}" sibTransId="{D1EC8EFF-DB85-4EE5-997A-EC0F992F64A9}"/>
    <dgm:cxn modelId="{69A2FDE5-54D2-428D-9128-F909D48F34D3}" type="presOf" srcId="{629E1085-A5B2-4612-B720-3FE8B8E4119F}" destId="{CC6A703D-FC49-48E4-AA56-7A7ACF84419B}" srcOrd="0" destOrd="0" presId="urn:microsoft.com/office/officeart/2005/8/layout/hierarchy6"/>
    <dgm:cxn modelId="{359C17E8-DACA-4FD7-B4D1-709EAC428EE8}" srcId="{6ED46664-7A50-4716-A594-1288154129DB}" destId="{881513D0-7CE7-4672-8D66-99B613303EC9}" srcOrd="0" destOrd="0" parTransId="{6AC03C4B-FCF8-43A9-B0D1-DF87F2E2540D}" sibTransId="{A2064985-3837-45A3-BF1D-7C4DCAE3A24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46BE0948-0B07-4F3D-8150-468B91C81F9F}" type="presParOf" srcId="{5136687E-35F2-4024-9F3D-CA78C6C7CEEF}" destId="{1E2F2F38-72FC-4627-A061-43960221F77E}" srcOrd="0" destOrd="0" presId="urn:microsoft.com/office/officeart/2005/8/layout/hierarchy6"/>
    <dgm:cxn modelId="{51BE8288-B68A-42FB-BF85-470F6A8252B0}" type="presParOf" srcId="{5136687E-35F2-4024-9F3D-CA78C6C7CEEF}" destId="{53890DD8-8A1F-430C-978B-73ECBD286A62}" srcOrd="1" destOrd="0" presId="urn:microsoft.com/office/officeart/2005/8/layout/hierarchy6"/>
    <dgm:cxn modelId="{D54480C4-7D47-4F89-8046-767C8026A85D}" type="presParOf" srcId="{53890DD8-8A1F-430C-978B-73ECBD286A62}" destId="{9A4929BD-C665-4A28-8D08-C3561E8DFE90}" srcOrd="0" destOrd="0" presId="urn:microsoft.com/office/officeart/2005/8/layout/hierarchy6"/>
    <dgm:cxn modelId="{81065947-C6DF-4816-B343-F1239DB9911E}" type="presParOf" srcId="{53890DD8-8A1F-430C-978B-73ECBD286A62}" destId="{2329C969-2976-4F51-8441-5F8BADE8D1D2}" srcOrd="1" destOrd="0" presId="urn:microsoft.com/office/officeart/2005/8/layout/hierarchy6"/>
    <dgm:cxn modelId="{EBF2FEA8-2819-4DB1-8AE9-1A40FE44534D}" type="presParOf" srcId="{5136687E-35F2-4024-9F3D-CA78C6C7CEEF}" destId="{DC8B732F-7031-424E-B094-002543887A38}" srcOrd="2" destOrd="0" presId="urn:microsoft.com/office/officeart/2005/8/layout/hierarchy6"/>
    <dgm:cxn modelId="{0B779BAD-25D7-49D5-BD9B-CD7E45A05635}" type="presParOf" srcId="{5136687E-35F2-4024-9F3D-CA78C6C7CEEF}" destId="{E8704709-0EC6-4A64-A2BF-5C60D257152E}" srcOrd="3" destOrd="0" presId="urn:microsoft.com/office/officeart/2005/8/layout/hierarchy6"/>
    <dgm:cxn modelId="{86720550-62CB-4CA0-AB80-B3454524B628}" type="presParOf" srcId="{E8704709-0EC6-4A64-A2BF-5C60D257152E}" destId="{CC6A703D-FC49-48E4-AA56-7A7ACF84419B}" srcOrd="0" destOrd="0" presId="urn:microsoft.com/office/officeart/2005/8/layout/hierarchy6"/>
    <dgm:cxn modelId="{0A3684BF-2514-48E7-8EA5-92E11CB2D841}" type="presParOf" srcId="{E8704709-0EC6-4A64-A2BF-5C60D257152E}" destId="{5801D8AB-F42F-4D01-A57F-3434826B0F76}" srcOrd="1" destOrd="0" presId="urn:microsoft.com/office/officeart/2005/8/layout/hierarchy6"/>
    <dgm:cxn modelId="{7165E402-AFF6-4042-BD88-9196BD86FF8A}" type="presParOf" srcId="{5136687E-35F2-4024-9F3D-CA78C6C7CEEF}" destId="{958424FD-401D-4D7A-B82D-F90F7D788869}" srcOrd="4" destOrd="0" presId="urn:microsoft.com/office/officeart/2005/8/layout/hierarchy6"/>
    <dgm:cxn modelId="{E3538004-B01C-4580-BD02-D593AE487D4B}" type="presParOf" srcId="{5136687E-35F2-4024-9F3D-CA78C6C7CEEF}" destId="{2CC932C1-199F-4C3F-8B19-BA492B657CE0}" srcOrd="5" destOrd="0" presId="urn:microsoft.com/office/officeart/2005/8/layout/hierarchy6"/>
    <dgm:cxn modelId="{148533EE-B21E-4A9D-A588-448A0825BDD4}" type="presParOf" srcId="{2CC932C1-199F-4C3F-8B19-BA492B657CE0}" destId="{624D2979-58CD-4100-B3E3-099C51A2AA5A}" srcOrd="0" destOrd="0" presId="urn:microsoft.com/office/officeart/2005/8/layout/hierarchy6"/>
    <dgm:cxn modelId="{CE196874-D796-4D97-A2B9-35BA6E70FB44}" type="presParOf" srcId="{2CC932C1-199F-4C3F-8B19-BA492B657CE0}" destId="{CDFBA691-24B3-4018-85EA-9B9C989908F8}" srcOrd="1" destOrd="0" presId="urn:microsoft.com/office/officeart/2005/8/layout/hierarchy6"/>
    <dgm:cxn modelId="{5401EE62-6F8B-4BEB-8E62-593FEAD4E6FA}" type="presParOf" srcId="{5136687E-35F2-4024-9F3D-CA78C6C7CEEF}" destId="{E7F8D9A8-AC93-4E5F-B002-6DA145110B50}" srcOrd="6" destOrd="0" presId="urn:microsoft.com/office/officeart/2005/8/layout/hierarchy6"/>
    <dgm:cxn modelId="{044C2037-F129-4D44-A612-00C494910678}" type="presParOf" srcId="{5136687E-35F2-4024-9F3D-CA78C6C7CEEF}" destId="{BD8111D6-887C-496B-A0B6-3C4ADB7BDA69}" srcOrd="7" destOrd="0" presId="urn:microsoft.com/office/officeart/2005/8/layout/hierarchy6"/>
    <dgm:cxn modelId="{6CE47114-4FD8-45F7-9B2C-6A11C7B678BC}" type="presParOf" srcId="{BD8111D6-887C-496B-A0B6-3C4ADB7BDA69}" destId="{EEAA9E38-8712-409B-9266-5DD956EADB27}" srcOrd="0" destOrd="0" presId="urn:microsoft.com/office/officeart/2005/8/layout/hierarchy6"/>
    <dgm:cxn modelId="{F99F6587-D70F-423C-AF90-E42E392485E6}" type="presParOf" srcId="{BD8111D6-887C-496B-A0B6-3C4ADB7BDA69}" destId="{8E31AFBE-9EEC-4714-A095-F9440D7AC666}" srcOrd="1" destOrd="0" presId="urn:microsoft.com/office/officeart/2005/8/layout/hierarchy6"/>
    <dgm:cxn modelId="{7D2D1584-53BE-4D68-A00A-6D09166B7BAF}" type="presParOf" srcId="{B1D68F43-35A1-40F5-B025-E44406F5E928}" destId="{55042798-C8FD-412B-95D2-7B361DF73994}" srcOrd="2" destOrd="0" presId="urn:microsoft.com/office/officeart/2005/8/layout/hierarchy6"/>
    <dgm:cxn modelId="{E827193B-FDFF-4CB1-89A2-45536EFF655A}" type="presParOf" srcId="{B1D68F43-35A1-40F5-B025-E44406F5E928}" destId="{C48E1E91-3F43-4D43-8B69-C30A9F863357}" srcOrd="3" destOrd="0" presId="urn:microsoft.com/office/officeart/2005/8/layout/hierarchy6"/>
    <dgm:cxn modelId="{A2949D03-DE01-4F5A-A2CE-B69B2EF6C49E}" type="presParOf" srcId="{C48E1E91-3F43-4D43-8B69-C30A9F863357}" destId="{E73CBCC4-6C80-46DB-856C-9318DBD3B011}" srcOrd="0" destOrd="0" presId="urn:microsoft.com/office/officeart/2005/8/layout/hierarchy6"/>
    <dgm:cxn modelId="{E8066E39-9AC8-4DEC-9844-2B071838A0FC}" type="presParOf" srcId="{C48E1E91-3F43-4D43-8B69-C30A9F863357}" destId="{F9CD1200-A28A-4AF8-91AB-ABE2299B608F}" srcOrd="1" destOrd="0" presId="urn:microsoft.com/office/officeart/2005/8/layout/hierarchy6"/>
    <dgm:cxn modelId="{1E321257-BCF3-46DD-B24C-4DFA01F857D5}" type="presParOf" srcId="{F9CD1200-A28A-4AF8-91AB-ABE2299B608F}" destId="{4D8885C4-14A9-401E-8585-947128A67246}" srcOrd="0" destOrd="0" presId="urn:microsoft.com/office/officeart/2005/8/layout/hierarchy6"/>
    <dgm:cxn modelId="{23CE4709-6581-4F83-B386-EB3CCE087828}" type="presParOf" srcId="{F9CD1200-A28A-4AF8-91AB-ABE2299B608F}" destId="{8F3A66A5-7CA0-420B-893F-2F777932BA78}" srcOrd="1" destOrd="0" presId="urn:microsoft.com/office/officeart/2005/8/layout/hierarchy6"/>
    <dgm:cxn modelId="{3DECE728-C7B6-4FDD-9358-C3B9E1EE34DB}" type="presParOf" srcId="{8F3A66A5-7CA0-420B-893F-2F777932BA78}" destId="{CD36776F-C54D-494C-9818-B7F96E70F4D5}" srcOrd="0" destOrd="0" presId="urn:microsoft.com/office/officeart/2005/8/layout/hierarchy6"/>
    <dgm:cxn modelId="{0C9036F6-088B-4E8A-89F1-CA8839025EEB}" type="presParOf" srcId="{8F3A66A5-7CA0-420B-893F-2F777932BA78}" destId="{075DB583-2B07-43BF-A26D-3BB3E494C733}" srcOrd="1" destOrd="0" presId="urn:microsoft.com/office/officeart/2005/8/layout/hierarchy6"/>
    <dgm:cxn modelId="{18F9314D-8340-4521-BDB5-B6E0B7F1A6BA}" type="presParOf" srcId="{075DB583-2B07-43BF-A26D-3BB3E494C733}" destId="{B8C6DF2D-30D1-4059-9A77-0A8955597886}" srcOrd="0" destOrd="0" presId="urn:microsoft.com/office/officeart/2005/8/layout/hierarchy6"/>
    <dgm:cxn modelId="{0038B893-2BF8-4A54-AD43-DF6877D21009}" type="presParOf" srcId="{075DB583-2B07-43BF-A26D-3BB3E494C733}" destId="{AE7A4917-F057-4D45-9E36-FCF3196198E7}" srcOrd="1" destOrd="0" presId="urn:microsoft.com/office/officeart/2005/8/layout/hierarchy6"/>
    <dgm:cxn modelId="{621AEF53-F9CD-4248-8193-5C5F8E11108F}" type="presParOf" srcId="{AE7A4917-F057-4D45-9E36-FCF3196198E7}" destId="{74C5DD71-8543-4D7C-8377-734136590728}" srcOrd="0" destOrd="0" presId="urn:microsoft.com/office/officeart/2005/8/layout/hierarchy6"/>
    <dgm:cxn modelId="{EAC4FFE7-8DFD-46CA-831B-597851023D9B}" type="presParOf" srcId="{AE7A4917-F057-4D45-9E36-FCF3196198E7}" destId="{B4605C82-A517-4E0C-A439-1C9E42897B21}" srcOrd="1" destOrd="0" presId="urn:microsoft.com/office/officeart/2005/8/layout/hierarchy6"/>
    <dgm:cxn modelId="{4F5BB934-751E-4A1A-B222-87639329997D}" type="presParOf" srcId="{075DB583-2B07-43BF-A26D-3BB3E494C733}" destId="{9C2DC547-CB8D-48D2-B3A3-5C28FC3F0980}" srcOrd="2" destOrd="0" presId="urn:microsoft.com/office/officeart/2005/8/layout/hierarchy6"/>
    <dgm:cxn modelId="{8136CBAD-8D82-4D85-9F2C-CCFE98C57BE9}" type="presParOf" srcId="{075DB583-2B07-43BF-A26D-3BB3E494C733}" destId="{D3C0D719-7738-4054-9DE3-C96EAC40C086}" srcOrd="3" destOrd="0" presId="urn:microsoft.com/office/officeart/2005/8/layout/hierarchy6"/>
    <dgm:cxn modelId="{D6DC986F-3017-4E33-88DE-110FB8C609BC}" type="presParOf" srcId="{D3C0D719-7738-4054-9DE3-C96EAC40C086}" destId="{454ACA0E-0D29-44B6-9084-AB3AD118034B}" srcOrd="0" destOrd="0" presId="urn:microsoft.com/office/officeart/2005/8/layout/hierarchy6"/>
    <dgm:cxn modelId="{C5B871B8-0BE9-4A0C-A5D7-0CEA2EEEFF02}" type="presParOf" srcId="{D3C0D719-7738-4054-9DE3-C96EAC40C086}" destId="{C911D4B2-1FD8-48F8-9307-BBAC3DAF16FC}" srcOrd="1" destOrd="0" presId="urn:microsoft.com/office/officeart/2005/8/layout/hierarchy6"/>
    <dgm:cxn modelId="{A20A41A8-B974-437E-B16F-297103940038}" type="presParOf" srcId="{B1D68F43-35A1-40F5-B025-E44406F5E928}" destId="{D0B97085-6791-432D-8ADB-D23C911E2BA5}" srcOrd="4" destOrd="0" presId="urn:microsoft.com/office/officeart/2005/8/layout/hierarchy6"/>
    <dgm:cxn modelId="{9FA8D61C-79B2-46FB-B69C-D5895BB520A2}" type="presParOf" srcId="{B1D68F43-35A1-40F5-B025-E44406F5E928}" destId="{29D173EF-4A48-431F-AB36-9D605527BDCF}" srcOrd="5" destOrd="0" presId="urn:microsoft.com/office/officeart/2005/8/layout/hierarchy6"/>
    <dgm:cxn modelId="{77D54950-DEF9-4760-9557-D11CF03FB15E}" type="presParOf" srcId="{29D173EF-4A48-431F-AB36-9D605527BDCF}" destId="{BF8B673C-71CE-49C8-9711-F15CD8CDF1BF}" srcOrd="0" destOrd="0" presId="urn:microsoft.com/office/officeart/2005/8/layout/hierarchy6"/>
    <dgm:cxn modelId="{48D63582-7C12-4891-99E8-0D04C74CA634}" type="presParOf" srcId="{29D173EF-4A48-431F-AB36-9D605527BDCF}" destId="{9553008C-5180-4465-8147-C5D4D8901085}" srcOrd="1" destOrd="0" presId="urn:microsoft.com/office/officeart/2005/8/layout/hierarchy6"/>
    <dgm:cxn modelId="{B5519CEE-7058-47F7-9F6D-92721D0BC271}" type="presParOf" srcId="{B1D68F43-35A1-40F5-B025-E44406F5E928}" destId="{9B885491-47FD-43C5-9795-734376E2577A}" srcOrd="6" destOrd="0" presId="urn:microsoft.com/office/officeart/2005/8/layout/hierarchy6"/>
    <dgm:cxn modelId="{B2253AFC-E22F-4EEF-849C-D4649688CD64}" type="presParOf" srcId="{B1D68F43-35A1-40F5-B025-E44406F5E928}" destId="{49F88CA5-F55E-445B-B2FE-A3170A995F01}" srcOrd="7" destOrd="0" presId="urn:microsoft.com/office/officeart/2005/8/layout/hierarchy6"/>
    <dgm:cxn modelId="{8DCC1DAA-8B72-40E4-A41B-68AAB76656CA}" type="presParOf" srcId="{49F88CA5-F55E-445B-B2FE-A3170A995F01}" destId="{486FDE38-134F-4AE9-A35E-0673318054BE}" srcOrd="0" destOrd="0" presId="urn:microsoft.com/office/officeart/2005/8/layout/hierarchy6"/>
    <dgm:cxn modelId="{23D44FB9-AE51-486E-90FE-95E09563C5F9}" type="presParOf" srcId="{49F88CA5-F55E-445B-B2FE-A3170A995F01}" destId="{98AB4E82-70EB-4124-80D7-CF9B10E169DB}" srcOrd="1" destOrd="0" presId="urn:microsoft.com/office/officeart/2005/8/layout/hierarchy6"/>
    <dgm:cxn modelId="{6DCA3EB0-2E87-4E01-BBFF-28C0F20665E5}" type="presParOf" srcId="{98AB4E82-70EB-4124-80D7-CF9B10E169DB}" destId="{23314E11-5878-4EB2-925F-62100CCF8BB1}" srcOrd="0" destOrd="0" presId="urn:microsoft.com/office/officeart/2005/8/layout/hierarchy6"/>
    <dgm:cxn modelId="{BA877B2D-C608-47F2-A8BC-5CBD8E75C79C}" type="presParOf" srcId="{98AB4E82-70EB-4124-80D7-CF9B10E169DB}" destId="{E42F4701-287C-4699-83BE-39EF9F3EE45C}" srcOrd="1" destOrd="0" presId="urn:microsoft.com/office/officeart/2005/8/layout/hierarchy6"/>
    <dgm:cxn modelId="{04974FB7-5C4D-4B9C-81BE-C396163DBE19}" type="presParOf" srcId="{E42F4701-287C-4699-83BE-39EF9F3EE45C}" destId="{7E2488B3-C7D8-4EBA-8FCB-F68128C2C78D}" srcOrd="0" destOrd="0" presId="urn:microsoft.com/office/officeart/2005/8/layout/hierarchy6"/>
    <dgm:cxn modelId="{CDB91EED-D54B-4555-A40E-CA40ADE4B6A0}" type="presParOf" srcId="{E42F4701-287C-4699-83BE-39EF9F3EE45C}" destId="{A899F1F0-18E6-4454-9FE7-F12261AD56B4}" srcOrd="1" destOrd="0" presId="urn:microsoft.com/office/officeart/2005/8/layout/hierarchy6"/>
    <dgm:cxn modelId="{51D08324-E733-4BBD-9806-6CD53A924CA7}" type="presParOf" srcId="{98AB4E82-70EB-4124-80D7-CF9B10E169DB}" destId="{EBF2FC57-11AB-4ACD-9C93-7E857354B18F}" srcOrd="2" destOrd="0" presId="urn:microsoft.com/office/officeart/2005/8/layout/hierarchy6"/>
    <dgm:cxn modelId="{BF5091C5-C073-4C8A-BEE0-3DDF5E8FB32B}" type="presParOf" srcId="{98AB4E82-70EB-4124-80D7-CF9B10E169DB}" destId="{6E2672A9-D911-4268-9BAF-5FCFE9063181}" srcOrd="3" destOrd="0" presId="urn:microsoft.com/office/officeart/2005/8/layout/hierarchy6"/>
    <dgm:cxn modelId="{61C48679-2ACF-4D9C-BDAA-117AF4831C4E}" type="presParOf" srcId="{6E2672A9-D911-4268-9BAF-5FCFE9063181}" destId="{F3240D35-FDA0-4F01-B9DE-026166B0D245}" srcOrd="0" destOrd="0" presId="urn:microsoft.com/office/officeart/2005/8/layout/hierarchy6"/>
    <dgm:cxn modelId="{7C75FEB9-A662-437E-A77E-FDB599FEF361}" type="presParOf" srcId="{6E2672A9-D911-4268-9BAF-5FCFE9063181}" destId="{4484EBEB-691C-4E22-9D43-9F1B85B2B027}" srcOrd="1" destOrd="0" presId="urn:microsoft.com/office/officeart/2005/8/layout/hierarchy6"/>
    <dgm:cxn modelId="{E6167909-C422-4DA2-BC38-4D569C4B57EA}" type="presParOf" srcId="{4484EBEB-691C-4E22-9D43-9F1B85B2B027}" destId="{77317259-1ECA-4507-BEFF-B02FD7006D40}" srcOrd="0" destOrd="0" presId="urn:microsoft.com/office/officeart/2005/8/layout/hierarchy6"/>
    <dgm:cxn modelId="{BD7CFD48-85E0-4138-BE3A-285B1458FE9D}" type="presParOf" srcId="{4484EBEB-691C-4E22-9D43-9F1B85B2B027}" destId="{DCC0460E-D715-4E27-BED6-5DE380BE6FF8}" srcOrd="1" destOrd="0" presId="urn:microsoft.com/office/officeart/2005/8/layout/hierarchy6"/>
    <dgm:cxn modelId="{4D45924A-5B6C-4CFD-9233-E0FEDA451CFD}" type="presParOf" srcId="{DCC0460E-D715-4E27-BED6-5DE380BE6FF8}" destId="{A8874021-1F8B-416B-80AF-1A897F263E50}" srcOrd="0" destOrd="0" presId="urn:microsoft.com/office/officeart/2005/8/layout/hierarchy6"/>
    <dgm:cxn modelId="{5CCC79F6-5048-45BE-9A6C-FB43A2E6A134}" type="presParOf" srcId="{DCC0460E-D715-4E27-BED6-5DE380BE6FF8}" destId="{72F77648-E4EF-4969-B642-13EB66EC8BEB}"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en-US" dirty="0">
              <a:solidFill>
                <a:schemeClr val="tx1"/>
              </a:solidFill>
              <a:latin typeface="Franklin Gothic Medium Cond" panose="020B0606030402020204" pitchFamily="34" charset="0"/>
            </a:rPr>
            <a:t>NATIONAL PRESIDENT</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en-US" sz="1600" dirty="0">
              <a:solidFill>
                <a:schemeClr val="tx1"/>
              </a:solidFill>
              <a:latin typeface="Franklin Gothic Medium Cond" panose="020B0606030402020204" pitchFamily="34" charset="0"/>
            </a:rPr>
            <a:t>Director</a:t>
          </a:r>
          <a:endParaRPr lang="en-US" sz="120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en-US" dirty="0" err="1">
              <a:solidFill>
                <a:schemeClr val="tx1"/>
              </a:solidFill>
              <a:latin typeface="Franklin Gothic Medium Cond" panose="020B0606030402020204" pitchFamily="34" charset="0"/>
            </a:rPr>
            <a:t>Labour</a:t>
          </a:r>
          <a:r>
            <a:rPr lang="en-US" dirty="0">
              <a:solidFill>
                <a:schemeClr val="tx1"/>
              </a:solidFill>
              <a:latin typeface="Franklin Gothic Medium Cond" panose="020B0606030402020204" pitchFamily="34" charset="0"/>
            </a:rPr>
            <a:t> Relations Officer</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E94C98BF-09F9-441B-95BC-BA73A9F380E5}" type="asst">
      <dgm:prSet phldrT="[Text]"/>
      <dgm:spPr/>
      <dgm:t>
        <a:bodyPr/>
        <a:lstStyle/>
        <a:p>
          <a:r>
            <a:rPr lang="en-US" dirty="0">
              <a:solidFill>
                <a:schemeClr val="tx1"/>
              </a:solidFill>
              <a:latin typeface="Franklin Gothic Medium Cond" panose="020B0606030402020204" pitchFamily="34" charset="0"/>
            </a:rPr>
            <a:t>Head of Information Management</a:t>
          </a:r>
        </a:p>
      </dgm:t>
    </dgm:pt>
    <dgm:pt modelId="{CF9F73B1-9142-461E-A0D3-CC4B210F5A76}" type="parTrans" cxnId="{F22F220B-8B7C-49AB-AFB5-A376D8AEB653}">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D7D11087-41BA-4C37-9A16-FFB2C4A5078D}" type="sibTrans" cxnId="{F22F220B-8B7C-49AB-AFB5-A376D8AEB653}">
      <dgm:prSet/>
      <dgm:spPr/>
      <dgm:t>
        <a:bodyPr/>
        <a:lstStyle/>
        <a:p>
          <a:endParaRPr lang="en-US">
            <a:solidFill>
              <a:schemeClr val="tx1"/>
            </a:solidFill>
            <a:latin typeface="Franklin Gothic Medium Cond" panose="020B0606030402020204" pitchFamily="34" charset="0"/>
          </a:endParaRPr>
        </a:p>
      </dgm:t>
    </dgm:pt>
    <dgm:pt modelId="{48EB82DD-D272-402D-A207-559574B9840B}" type="asst">
      <dgm:prSet phldrT="[Text]"/>
      <dgm:spPr/>
      <dgm:t>
        <a:bodyPr/>
        <a:lstStyle/>
        <a:p>
          <a:r>
            <a:rPr lang="en-US" dirty="0">
              <a:solidFill>
                <a:schemeClr val="tx1"/>
              </a:solidFill>
              <a:latin typeface="Franklin Gothic Medium Cond" panose="020B0606030402020204" pitchFamily="34" charset="0"/>
            </a:rPr>
            <a:t>Case Management Assistant</a:t>
          </a:r>
        </a:p>
      </dgm:t>
    </dgm:pt>
    <dgm:pt modelId="{ED6FCF4D-9041-469A-B897-AA0C2681EF1B}" type="parTrans" cxnId="{CC7748B7-0C98-4643-AD6D-625948083E98}">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C8FC1267-07BF-4C05-BA1A-A0A731DC272E}" type="sibTrans" cxnId="{CC7748B7-0C98-4643-AD6D-625948083E98}">
      <dgm:prSet/>
      <dgm:spPr/>
      <dgm:t>
        <a:bodyPr/>
        <a:lstStyle/>
        <a:p>
          <a:endParaRPr lang="en-US"/>
        </a:p>
      </dgm:t>
    </dgm:pt>
    <dgm:pt modelId="{B10399D3-9CD7-49BB-91FD-F8C077DC7CFF}" type="asst">
      <dgm:prSet phldrT="[Text]"/>
      <dgm:spPr/>
      <dgm:t>
        <a:bodyPr/>
        <a:lstStyle/>
        <a:p>
          <a:r>
            <a:rPr lang="en-US" dirty="0">
              <a:solidFill>
                <a:schemeClr val="tx1"/>
              </a:solidFill>
              <a:latin typeface="Franklin Gothic Medium Cond" panose="020B0606030402020204" pitchFamily="34" charset="0"/>
            </a:rPr>
            <a:t>Executive Assistant to the National President</a:t>
          </a:r>
        </a:p>
      </dgm:t>
    </dgm:pt>
    <dgm:pt modelId="{222FC312-70B3-44BC-9D57-C84429367FD4}" type="parTrans" cxnId="{CDA602C4-7D8F-4925-A648-EC1ACCCB52A6}">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FBB0ED14-725E-4028-9E89-1CAFE428ABA3}" type="sibTrans" cxnId="{CDA602C4-7D8F-4925-A648-EC1ACCCB52A6}">
      <dgm:prSet/>
      <dgm:spPr/>
      <dgm:t>
        <a:bodyPr/>
        <a:lstStyle/>
        <a:p>
          <a:endParaRPr lang="en-US"/>
        </a:p>
      </dgm:t>
    </dgm:pt>
    <dgm:pt modelId="{25BF6666-A4A9-4B70-B49F-DA1B088BA352}" type="asst">
      <dgm:prSet phldrT="[Text]"/>
      <dgm:spPr/>
      <dgm:t>
        <a:bodyPr/>
        <a:lstStyle/>
        <a:p>
          <a:r>
            <a:rPr lang="en-US" dirty="0" err="1">
              <a:solidFill>
                <a:schemeClr val="tx1"/>
              </a:solidFill>
              <a:latin typeface="Franklin Gothic Medium Cond" panose="020B0606030402020204" pitchFamily="34" charset="0"/>
            </a:rPr>
            <a:t>Labour</a:t>
          </a:r>
          <a:r>
            <a:rPr lang="en-US" dirty="0">
              <a:solidFill>
                <a:schemeClr val="tx1"/>
              </a:solidFill>
              <a:latin typeface="Franklin Gothic Medium Cond" panose="020B0606030402020204" pitchFamily="34" charset="0"/>
            </a:rPr>
            <a:t> Relations Officer</a:t>
          </a:r>
        </a:p>
      </dgm:t>
    </dgm:pt>
    <dgm:pt modelId="{AAC3A709-B8B0-4026-8BE7-890BD381F4AF}" type="parTrans" cxnId="{CE12321F-2FCF-4D2F-888E-11A6A1130E59}">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755FEB12-B1E4-47D1-A5F6-9CDC0A32D118}" type="sibTrans" cxnId="{CE12321F-2FCF-4D2F-888E-11A6A1130E59}">
      <dgm:prSet/>
      <dgm:spPr/>
      <dgm:t>
        <a:bodyPr/>
        <a:lstStyle/>
        <a:p>
          <a:endParaRPr lang="en-US"/>
        </a:p>
      </dgm:t>
    </dgm:pt>
    <dgm:pt modelId="{A71DB6E0-32DE-4560-9E4D-CEDFA1AE5CFE}" type="asst">
      <dgm:prSet phldrT="[Text]"/>
      <dgm:spPr/>
      <dgm:t>
        <a:bodyPr/>
        <a:lstStyle/>
        <a:p>
          <a:r>
            <a:rPr lang="en-US" dirty="0" err="1">
              <a:solidFill>
                <a:schemeClr val="tx1"/>
              </a:solidFill>
              <a:latin typeface="Franklin Gothic Medium Cond" panose="020B0606030402020204" pitchFamily="34" charset="0"/>
            </a:rPr>
            <a:t>Labour</a:t>
          </a:r>
          <a:r>
            <a:rPr lang="en-US" dirty="0">
              <a:solidFill>
                <a:schemeClr val="tx1"/>
              </a:solidFill>
              <a:latin typeface="Franklin Gothic Medium Cond" panose="020B0606030402020204" pitchFamily="34" charset="0"/>
            </a:rPr>
            <a:t> Relations Officer</a:t>
          </a:r>
        </a:p>
      </dgm:t>
    </dgm:pt>
    <dgm:pt modelId="{D4E272C2-D5D6-4FDA-9908-A4D2C8D6587B}" type="sibTrans" cxnId="{6D8B540F-6832-45AB-99E8-D5D33BDDE305}">
      <dgm:prSet/>
      <dgm:spPr/>
      <dgm:t>
        <a:bodyPr/>
        <a:lstStyle/>
        <a:p>
          <a:endParaRPr lang="en-US"/>
        </a:p>
      </dgm:t>
    </dgm:pt>
    <dgm:pt modelId="{FEFF777A-49AD-4703-AE1C-0C4F0CED3EE4}" type="parTrans" cxnId="{6D8B540F-6832-45AB-99E8-D5D33BDDE305}">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1A09CD6F-D022-44BA-86D0-412EAE89B6E4}" type="asst">
      <dgm:prSet phldrT="[Text]"/>
      <dgm:spPr/>
      <dgm:t>
        <a:bodyPr/>
        <a:lstStyle/>
        <a:p>
          <a:endParaRPr lang="en-US" dirty="0">
            <a:solidFill>
              <a:schemeClr val="tx1"/>
            </a:solidFill>
            <a:latin typeface="Franklin Gothic Medium Cond" panose="020B0606030402020204" pitchFamily="34" charset="0"/>
          </a:endParaRPr>
        </a:p>
      </dgm:t>
    </dgm:pt>
    <dgm:pt modelId="{8532B070-CA57-4CD0-9AA8-D9B5E4B43513}" type="parTrans" cxnId="{BA57C052-4CE4-423A-88C4-E448001C5A62}">
      <dgm:prSet/>
      <dgm:spPr>
        <a:ln>
          <a:noFill/>
        </a:ln>
      </dgm:spPr>
      <dgm:t>
        <a:bodyPr/>
        <a:lstStyle/>
        <a:p>
          <a:endParaRPr lang="en-US"/>
        </a:p>
      </dgm:t>
    </dgm:pt>
    <dgm:pt modelId="{8CC2E32E-C717-4F08-8AF3-99C341CA94F3}" type="sibTrans" cxnId="{BA57C052-4CE4-423A-88C4-E448001C5A62}">
      <dgm:prSet/>
      <dgm:spPr/>
      <dgm:t>
        <a:bodyPr/>
        <a:lstStyle/>
        <a:p>
          <a:endParaRPr lang="en-US"/>
        </a:p>
      </dgm:t>
    </dgm:pt>
    <dgm:pt modelId="{DD3CC03A-8A79-48C8-A35F-FB519FC61337}" type="asst">
      <dgm:prSet phldrT="[Text]"/>
      <dgm:spPr/>
      <dgm:t>
        <a:bodyPr/>
        <a:lstStyle/>
        <a:p>
          <a:r>
            <a:rPr lang="en-US" dirty="0">
              <a:solidFill>
                <a:schemeClr val="tx1"/>
              </a:solidFill>
              <a:latin typeface="Franklin Gothic Medium Cond" panose="020B0606030402020204" pitchFamily="34" charset="0"/>
            </a:rPr>
            <a:t>Case Management Assistant</a:t>
          </a:r>
        </a:p>
      </dgm:t>
    </dgm:pt>
    <dgm:pt modelId="{34384BED-456E-4D9A-92C4-9473DAD9B826}" type="parTrans" cxnId="{25BB44FF-208C-4C5A-9210-63BDCE8DF107}">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BDA6E287-3D1D-4854-BA25-61D08235119C}" type="sibTrans" cxnId="{25BB44FF-208C-4C5A-9210-63BDCE8DF107}">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2"/>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9"/>
      <dgm:spPr/>
    </dgm:pt>
    <dgm:pt modelId="{5136687E-35F2-4024-9F3D-CA78C6C7CEEF}" type="pres">
      <dgm:prSet presAssocID="{C1AAAE07-1E12-4AF9-8A7A-71E3104AA8CB}" presName="hierChild3" presStyleCnt="0"/>
      <dgm:spPr/>
    </dgm:pt>
    <dgm:pt modelId="{DC8B732F-7031-424E-B094-002543887A38}" type="pres">
      <dgm:prSet presAssocID="{A8A0B13B-79D4-4EA7-A2B2-FE6C49248DBF}" presName="Name19" presStyleLbl="parChTrans1D3" presStyleIdx="0" presStyleCnt="5"/>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1" presStyleCnt="9" custLinFactNeighborX="-43649" custLinFactNeighborY="-1926"/>
      <dgm:spPr/>
    </dgm:pt>
    <dgm:pt modelId="{5801D8AB-F42F-4D01-A57F-3434826B0F76}" type="pres">
      <dgm:prSet presAssocID="{629E1085-A5B2-4612-B720-3FE8B8E4119F}" presName="hierChild3" presStyleCnt="0"/>
      <dgm:spPr/>
    </dgm:pt>
    <dgm:pt modelId="{6943C8E3-4521-4396-98C2-AD3AB9012A73}" type="pres">
      <dgm:prSet presAssocID="{AAC3A709-B8B0-4026-8BE7-890BD381F4AF}" presName="Name19" presStyleLbl="parChTrans1D3" presStyleIdx="1" presStyleCnt="5"/>
      <dgm:spPr/>
    </dgm:pt>
    <dgm:pt modelId="{DD77B93A-3B80-450E-ABBE-42A904AD1175}" type="pres">
      <dgm:prSet presAssocID="{25BF6666-A4A9-4B70-B49F-DA1B088BA352}" presName="Name21" presStyleCnt="0"/>
      <dgm:spPr/>
    </dgm:pt>
    <dgm:pt modelId="{48DD4533-1170-4E7E-BAA5-38853BEC686F}" type="pres">
      <dgm:prSet presAssocID="{25BF6666-A4A9-4B70-B49F-DA1B088BA352}" presName="level2Shape" presStyleLbl="asst1" presStyleIdx="2" presStyleCnt="9"/>
      <dgm:spPr/>
    </dgm:pt>
    <dgm:pt modelId="{E1EEF1E9-D9C9-4435-B788-B2956026420C}" type="pres">
      <dgm:prSet presAssocID="{25BF6666-A4A9-4B70-B49F-DA1B088BA352}" presName="hierChild3" presStyleCnt="0"/>
      <dgm:spPr/>
    </dgm:pt>
    <dgm:pt modelId="{67F05E8B-16D8-444B-80AB-DECE79ECEBD6}" type="pres">
      <dgm:prSet presAssocID="{FEFF777A-49AD-4703-AE1C-0C4F0CED3EE4}" presName="Name19" presStyleLbl="parChTrans1D3" presStyleIdx="2" presStyleCnt="5"/>
      <dgm:spPr/>
    </dgm:pt>
    <dgm:pt modelId="{086E2BEB-D0CC-46FB-8792-42C3AB4E1626}" type="pres">
      <dgm:prSet presAssocID="{A71DB6E0-32DE-4560-9E4D-CEDFA1AE5CFE}" presName="Name21" presStyleCnt="0"/>
      <dgm:spPr/>
    </dgm:pt>
    <dgm:pt modelId="{BBE05E1C-717B-4019-818F-DED071BA5A13}" type="pres">
      <dgm:prSet presAssocID="{A71DB6E0-32DE-4560-9E4D-CEDFA1AE5CFE}" presName="level2Shape" presStyleLbl="asst1" presStyleIdx="3" presStyleCnt="9"/>
      <dgm:spPr/>
    </dgm:pt>
    <dgm:pt modelId="{415DE82C-869F-4E81-BB65-8211E2F4D48F}" type="pres">
      <dgm:prSet presAssocID="{A71DB6E0-32DE-4560-9E4D-CEDFA1AE5CFE}" presName="hierChild3" presStyleCnt="0"/>
      <dgm:spPr/>
    </dgm:pt>
    <dgm:pt modelId="{ACD8EF4C-40A3-4940-8BC4-5D20B88835A3}" type="pres">
      <dgm:prSet presAssocID="{CF9F73B1-9142-461E-A0D3-CC4B210F5A76}" presName="Name19" presStyleLbl="parChTrans1D3" presStyleIdx="3" presStyleCnt="5"/>
      <dgm:spPr/>
    </dgm:pt>
    <dgm:pt modelId="{848CFE23-02C2-4770-A76B-59E04E763904}" type="pres">
      <dgm:prSet presAssocID="{E94C98BF-09F9-441B-95BC-BA73A9F380E5}" presName="Name21" presStyleCnt="0"/>
      <dgm:spPr/>
    </dgm:pt>
    <dgm:pt modelId="{3DFE1F1D-A3F5-46EC-B659-F9CCCB302A0F}" type="pres">
      <dgm:prSet presAssocID="{E94C98BF-09F9-441B-95BC-BA73A9F380E5}" presName="level2Shape" presStyleLbl="asst1" presStyleIdx="4" presStyleCnt="9" custLinFactNeighborX="-16696" custLinFactNeighborY="-963"/>
      <dgm:spPr/>
    </dgm:pt>
    <dgm:pt modelId="{DAA80199-1357-4BFE-BC9A-C068F58CC59C}" type="pres">
      <dgm:prSet presAssocID="{E94C98BF-09F9-441B-95BC-BA73A9F380E5}" presName="hierChild3" presStyleCnt="0"/>
      <dgm:spPr/>
    </dgm:pt>
    <dgm:pt modelId="{A481E146-C70E-4036-80A5-A9955816582A}" type="pres">
      <dgm:prSet presAssocID="{ED6FCF4D-9041-469A-B897-AA0C2681EF1B}" presName="Name19" presStyleLbl="parChTrans1D4" presStyleIdx="0" presStyleCnt="2"/>
      <dgm:spPr/>
    </dgm:pt>
    <dgm:pt modelId="{9CC4F8EE-935A-46C9-AC5E-97E7852E3601}" type="pres">
      <dgm:prSet presAssocID="{48EB82DD-D272-402D-A207-559574B9840B}" presName="Name21" presStyleCnt="0"/>
      <dgm:spPr/>
    </dgm:pt>
    <dgm:pt modelId="{D5F8BF22-7EDF-43A3-8E3B-7ACF86A20775}" type="pres">
      <dgm:prSet presAssocID="{48EB82DD-D272-402D-A207-559574B9840B}" presName="level2Shape" presStyleLbl="asst1" presStyleIdx="5" presStyleCnt="9" custLinFactNeighborX="-16696" custLinFactNeighborY="-963"/>
      <dgm:spPr/>
    </dgm:pt>
    <dgm:pt modelId="{B0159F5C-D9F7-4A24-8130-0035192BD11A}" type="pres">
      <dgm:prSet presAssocID="{48EB82DD-D272-402D-A207-559574B9840B}" presName="hierChild3" presStyleCnt="0"/>
      <dgm:spPr/>
    </dgm:pt>
    <dgm:pt modelId="{073E0F43-6B79-4430-8D82-6B8FAF83BC46}" type="pres">
      <dgm:prSet presAssocID="{34384BED-456E-4D9A-92C4-9473DAD9B826}" presName="Name19" presStyleLbl="parChTrans1D4" presStyleIdx="1" presStyleCnt="2"/>
      <dgm:spPr/>
    </dgm:pt>
    <dgm:pt modelId="{62C9A1E8-ABF2-407E-94CA-950A9DBC9F68}" type="pres">
      <dgm:prSet presAssocID="{DD3CC03A-8A79-48C8-A35F-FB519FC61337}" presName="Name21" presStyleCnt="0"/>
      <dgm:spPr/>
    </dgm:pt>
    <dgm:pt modelId="{12F3E057-3DAF-4C68-9F07-6EA7C76B5B83}" type="pres">
      <dgm:prSet presAssocID="{DD3CC03A-8A79-48C8-A35F-FB519FC61337}" presName="level2Shape" presStyleLbl="asst1" presStyleIdx="6" presStyleCnt="9"/>
      <dgm:spPr/>
    </dgm:pt>
    <dgm:pt modelId="{1252EAA8-FC3F-491A-97AB-74ECA81686C5}" type="pres">
      <dgm:prSet presAssocID="{DD3CC03A-8A79-48C8-A35F-FB519FC61337}" presName="hierChild3" presStyleCnt="0"/>
      <dgm:spPr/>
    </dgm:pt>
    <dgm:pt modelId="{7033A40F-11C4-4F5E-BC83-F67546C3F53E}" type="pres">
      <dgm:prSet presAssocID="{8532B070-CA57-4CD0-9AA8-D9B5E4B43513}" presName="Name19" presStyleLbl="parChTrans1D3" presStyleIdx="4" presStyleCnt="5"/>
      <dgm:spPr/>
    </dgm:pt>
    <dgm:pt modelId="{795AEA1F-24F5-4E08-84EA-D7076ABC09BA}" type="pres">
      <dgm:prSet presAssocID="{1A09CD6F-D022-44BA-86D0-412EAE89B6E4}" presName="Name21" presStyleCnt="0"/>
      <dgm:spPr/>
    </dgm:pt>
    <dgm:pt modelId="{B2CAD373-21A2-4AC2-B710-C4EFF7028DB7}" type="pres">
      <dgm:prSet presAssocID="{1A09CD6F-D022-44BA-86D0-412EAE89B6E4}" presName="level2Shape" presStyleLbl="asst1" presStyleIdx="7" presStyleCnt="9"/>
      <dgm:spPr/>
    </dgm:pt>
    <dgm:pt modelId="{660405D3-845A-46B2-B72E-EB250E7E823E}" type="pres">
      <dgm:prSet presAssocID="{1A09CD6F-D022-44BA-86D0-412EAE89B6E4}" presName="hierChild3" presStyleCnt="0"/>
      <dgm:spPr/>
    </dgm:pt>
    <dgm:pt modelId="{4ADD091D-9EA9-4E60-A150-65EF0886B10B}" type="pres">
      <dgm:prSet presAssocID="{222FC312-70B3-44BC-9D57-C84429367FD4}" presName="Name19" presStyleLbl="parChTrans1D2" presStyleIdx="1" presStyleCnt="2"/>
      <dgm:spPr/>
    </dgm:pt>
    <dgm:pt modelId="{F338C7AA-9B6C-4708-B50A-59B2B3EB3BE2}" type="pres">
      <dgm:prSet presAssocID="{B10399D3-9CD7-49BB-91FD-F8C077DC7CFF}" presName="Name21" presStyleCnt="0"/>
      <dgm:spPr/>
    </dgm:pt>
    <dgm:pt modelId="{1F9A431C-E77F-41AA-AFCA-03CDF8F76D65}" type="pres">
      <dgm:prSet presAssocID="{B10399D3-9CD7-49BB-91FD-F8C077DC7CFF}" presName="level2Shape" presStyleLbl="asst1" presStyleIdx="8" presStyleCnt="9" custLinFactX="29945" custLinFactY="40856" custLinFactNeighborX="100000" custLinFactNeighborY="100000"/>
      <dgm:spPr/>
    </dgm:pt>
    <dgm:pt modelId="{CABE03E8-809F-4013-99FC-8426987E75B7}" type="pres">
      <dgm:prSet presAssocID="{B10399D3-9CD7-49BB-91FD-F8C077DC7CFF}" presName="hierChild3" presStyleCnt="0"/>
      <dgm:spPr/>
    </dgm:pt>
    <dgm:pt modelId="{D1287C40-C2F2-4C97-AF56-5D643D4CDC9B}" type="pres">
      <dgm:prSet presAssocID="{6B301E19-6391-4FF0-B2D5-7ECA6BDEB18B}" presName="bgShapesFlow" presStyleCnt="0"/>
      <dgm:spPr/>
    </dgm:pt>
  </dgm:ptLst>
  <dgm:cxnLst>
    <dgm:cxn modelId="{F22F220B-8B7C-49AB-AFB5-A376D8AEB653}" srcId="{C1AAAE07-1E12-4AF9-8A7A-71E3104AA8CB}" destId="{E94C98BF-09F9-441B-95BC-BA73A9F380E5}" srcOrd="3" destOrd="0" parTransId="{CF9F73B1-9142-461E-A0D3-CC4B210F5A76}" sibTransId="{D7D11087-41BA-4C37-9A16-FFB2C4A5078D}"/>
    <dgm:cxn modelId="{6D8B540F-6832-45AB-99E8-D5D33BDDE305}" srcId="{C1AAAE07-1E12-4AF9-8A7A-71E3104AA8CB}" destId="{A71DB6E0-32DE-4560-9E4D-CEDFA1AE5CFE}" srcOrd="2" destOrd="0" parTransId="{FEFF777A-49AD-4703-AE1C-0C4F0CED3EE4}" sibTransId="{D4E272C2-D5D6-4FDA-9908-A4D2C8D6587B}"/>
    <dgm:cxn modelId="{CE12321F-2FCF-4D2F-888E-11A6A1130E59}" srcId="{C1AAAE07-1E12-4AF9-8A7A-71E3104AA8CB}" destId="{25BF6666-A4A9-4B70-B49F-DA1B088BA352}" srcOrd="1" destOrd="0" parTransId="{AAC3A709-B8B0-4026-8BE7-890BD381F4AF}" sibTransId="{755FEB12-B1E4-47D1-A5F6-9CDC0A32D118}"/>
    <dgm:cxn modelId="{48F5502A-A646-4BE1-A8D9-0D0F1D002936}" srcId="{C1AAAE07-1E12-4AF9-8A7A-71E3104AA8CB}" destId="{629E1085-A5B2-4612-B720-3FE8B8E4119F}" srcOrd="0" destOrd="0" parTransId="{A8A0B13B-79D4-4EA7-A2B2-FE6C49248DBF}" sibTransId="{173F11D0-0766-4AFF-BEB0-1E03E61C523D}"/>
    <dgm:cxn modelId="{85165B2B-CE44-494E-91CE-E8F42CB011E3}" type="presOf" srcId="{A71DB6E0-32DE-4560-9E4D-CEDFA1AE5CFE}" destId="{BBE05E1C-717B-4019-818F-DED071BA5A13}" srcOrd="0" destOrd="0" presId="urn:microsoft.com/office/officeart/2005/8/layout/hierarchy6"/>
    <dgm:cxn modelId="{8F4DB32B-C864-4AFF-939F-5EC9C73A06AE}" type="presOf" srcId="{8532B070-CA57-4CD0-9AA8-D9B5E4B43513}" destId="{7033A40F-11C4-4F5E-BC83-F67546C3F53E}" srcOrd="0" destOrd="0" presId="urn:microsoft.com/office/officeart/2005/8/layout/hierarchy6"/>
    <dgm:cxn modelId="{456FEF30-51DD-4C94-B6EA-575821545C99}" type="presOf" srcId="{ED6FCF4D-9041-469A-B897-AA0C2681EF1B}" destId="{A481E146-C70E-4036-80A5-A9955816582A}" srcOrd="0" destOrd="0" presId="urn:microsoft.com/office/officeart/2005/8/layout/hierarchy6"/>
    <dgm:cxn modelId="{59C4533D-2DC3-4209-887D-310770DCE3D1}" type="presOf" srcId="{CF9F73B1-9142-461E-A0D3-CC4B210F5A76}" destId="{ACD8EF4C-40A3-4940-8BC4-5D20B88835A3}" srcOrd="0" destOrd="0" presId="urn:microsoft.com/office/officeart/2005/8/layout/hierarchy6"/>
    <dgm:cxn modelId="{18522867-ABCA-4C52-A1BA-65BF54B7A1E1}" type="presOf" srcId="{222FC312-70B3-44BC-9D57-C84429367FD4}" destId="{4ADD091D-9EA9-4E60-A150-65EF0886B10B}" srcOrd="0" destOrd="0" presId="urn:microsoft.com/office/officeart/2005/8/layout/hierarchy6"/>
    <dgm:cxn modelId="{A6D3DB67-1370-4CF5-95CE-365DE332893D}" type="presOf" srcId="{6FF60186-0786-4B8E-836F-491EBF2F5D4D}" destId="{02D1FDF2-A22D-4C89-B989-A2EB18FD5A2E}" srcOrd="0" destOrd="0" presId="urn:microsoft.com/office/officeart/2005/8/layout/hierarchy6"/>
    <dgm:cxn modelId="{9F0EEC6C-C8DE-42ED-9425-14E286950A6E}" type="presOf" srcId="{E94C98BF-09F9-441B-95BC-BA73A9F380E5}" destId="{3DFE1F1D-A3F5-46EC-B659-F9CCCB302A0F}" srcOrd="0" destOrd="0" presId="urn:microsoft.com/office/officeart/2005/8/layout/hierarchy6"/>
    <dgm:cxn modelId="{BA57C052-4CE4-423A-88C4-E448001C5A62}" srcId="{C1AAAE07-1E12-4AF9-8A7A-71E3104AA8CB}" destId="{1A09CD6F-D022-44BA-86D0-412EAE89B6E4}" srcOrd="4" destOrd="0" parTransId="{8532B070-CA57-4CD0-9AA8-D9B5E4B43513}" sibTransId="{8CC2E32E-C717-4F08-8AF3-99C341CA94F3}"/>
    <dgm:cxn modelId="{23E9757C-7FC8-47FE-AA66-60C0421A2FE3}" type="presOf" srcId="{A8A0B13B-79D4-4EA7-A2B2-FE6C49248DBF}" destId="{DC8B732F-7031-424E-B094-002543887A38}" srcOrd="0" destOrd="0" presId="urn:microsoft.com/office/officeart/2005/8/layout/hierarchy6"/>
    <dgm:cxn modelId="{915C3F84-C955-4426-91FC-DC438DF3AE2C}" type="presOf" srcId="{25BF6666-A4A9-4B70-B49F-DA1B088BA352}" destId="{48DD4533-1170-4E7E-BAA5-38853BEC686F}" srcOrd="0" destOrd="0" presId="urn:microsoft.com/office/officeart/2005/8/layout/hierarchy6"/>
    <dgm:cxn modelId="{95EA4B84-4AB4-4C09-85BA-F094500C76CA}" type="presOf" srcId="{B10399D3-9CD7-49BB-91FD-F8C077DC7CFF}" destId="{1F9A431C-E77F-41AA-AFCA-03CDF8F76D6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3044E8B6-3DED-424B-A8E9-B612191799B1}" type="presOf" srcId="{1A09CD6F-D022-44BA-86D0-412EAE89B6E4}" destId="{B2CAD373-21A2-4AC2-B710-C4EFF7028DB7}" srcOrd="0" destOrd="0" presId="urn:microsoft.com/office/officeart/2005/8/layout/hierarchy6"/>
    <dgm:cxn modelId="{CC7748B7-0C98-4643-AD6D-625948083E98}" srcId="{E94C98BF-09F9-441B-95BC-BA73A9F380E5}" destId="{48EB82DD-D272-402D-A207-559574B9840B}" srcOrd="0" destOrd="0" parTransId="{ED6FCF4D-9041-469A-B897-AA0C2681EF1B}" sibTransId="{C8FC1267-07BF-4C05-BA1A-A0A731DC272E}"/>
    <dgm:cxn modelId="{AA42DBC0-8AE7-4C94-89F6-679E97207BD3}" type="presOf" srcId="{48EB82DD-D272-402D-A207-559574B9840B}" destId="{D5F8BF22-7EDF-43A3-8E3B-7ACF86A20775}"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CDA602C4-7D8F-4925-A648-EC1ACCCB52A6}" srcId="{6FF60186-0786-4B8E-836F-491EBF2F5D4D}" destId="{B10399D3-9CD7-49BB-91FD-F8C077DC7CFF}" srcOrd="1" destOrd="0" parTransId="{222FC312-70B3-44BC-9D57-C84429367FD4}" sibTransId="{FBB0ED14-725E-4028-9E89-1CAFE428ABA3}"/>
    <dgm:cxn modelId="{91496DCA-979C-497D-AD78-4F731AF27B9F}" type="presOf" srcId="{DD3CC03A-8A79-48C8-A35F-FB519FC61337}" destId="{12F3E057-3DAF-4C68-9F07-6EA7C76B5B83}" srcOrd="0" destOrd="0" presId="urn:microsoft.com/office/officeart/2005/8/layout/hierarchy6"/>
    <dgm:cxn modelId="{FCDF16D1-4010-46CA-89C1-277964BCCAF3}" type="presOf" srcId="{FEFF777A-49AD-4703-AE1C-0C4F0CED3EE4}" destId="{67F05E8B-16D8-444B-80AB-DECE79ECEBD6}"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92C4D5E6-B13A-4C3B-BF90-0380826F5FCD}" type="presOf" srcId="{34384BED-456E-4D9A-92C4-9473DAD9B826}" destId="{073E0F43-6B79-4430-8D82-6B8FAF83BC46}" srcOrd="0" destOrd="0" presId="urn:microsoft.com/office/officeart/2005/8/layout/hierarchy6"/>
    <dgm:cxn modelId="{39255CFF-E5F1-4899-BF11-BF255853A0AA}" type="presOf" srcId="{AAC3A709-B8B0-4026-8BE7-890BD381F4AF}" destId="{6943C8E3-4521-4396-98C2-AD3AB9012A73}" srcOrd="0" destOrd="0" presId="urn:microsoft.com/office/officeart/2005/8/layout/hierarchy6"/>
    <dgm:cxn modelId="{25BB44FF-208C-4C5A-9210-63BDCE8DF107}" srcId="{E94C98BF-09F9-441B-95BC-BA73A9F380E5}" destId="{DD3CC03A-8A79-48C8-A35F-FB519FC61337}" srcOrd="1" destOrd="0" parTransId="{34384BED-456E-4D9A-92C4-9473DAD9B826}" sibTransId="{BDA6E287-3D1D-4854-BA25-61D08235119C}"/>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FE478A7A-ABBE-4626-9B92-331A82FBF79F}" type="presParOf" srcId="{5136687E-35F2-4024-9F3D-CA78C6C7CEEF}" destId="{DC8B732F-7031-424E-B094-002543887A38}" srcOrd="0" destOrd="0" presId="urn:microsoft.com/office/officeart/2005/8/layout/hierarchy6"/>
    <dgm:cxn modelId="{BBBA2940-90E7-4B83-B043-D93597ED0D9A}" type="presParOf" srcId="{5136687E-35F2-4024-9F3D-CA78C6C7CEEF}" destId="{E8704709-0EC6-4A64-A2BF-5C60D257152E}" srcOrd="1"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C32F34FA-8179-45BC-BC75-8A82870243E3}" type="presParOf" srcId="{5136687E-35F2-4024-9F3D-CA78C6C7CEEF}" destId="{6943C8E3-4521-4396-98C2-AD3AB9012A73}" srcOrd="2" destOrd="0" presId="urn:microsoft.com/office/officeart/2005/8/layout/hierarchy6"/>
    <dgm:cxn modelId="{256679E4-8F10-470C-A7C5-703E978B4238}" type="presParOf" srcId="{5136687E-35F2-4024-9F3D-CA78C6C7CEEF}" destId="{DD77B93A-3B80-450E-ABBE-42A904AD1175}" srcOrd="3" destOrd="0" presId="urn:microsoft.com/office/officeart/2005/8/layout/hierarchy6"/>
    <dgm:cxn modelId="{32365BFA-4C76-49D7-9B72-D3388A37E343}" type="presParOf" srcId="{DD77B93A-3B80-450E-ABBE-42A904AD1175}" destId="{48DD4533-1170-4E7E-BAA5-38853BEC686F}" srcOrd="0" destOrd="0" presId="urn:microsoft.com/office/officeart/2005/8/layout/hierarchy6"/>
    <dgm:cxn modelId="{AA338CB0-60FD-4699-8C00-1B39225E75ED}" type="presParOf" srcId="{DD77B93A-3B80-450E-ABBE-42A904AD1175}" destId="{E1EEF1E9-D9C9-4435-B788-B2956026420C}" srcOrd="1" destOrd="0" presId="urn:microsoft.com/office/officeart/2005/8/layout/hierarchy6"/>
    <dgm:cxn modelId="{265CD89D-1707-4B25-88AD-7E21886D8724}" type="presParOf" srcId="{5136687E-35F2-4024-9F3D-CA78C6C7CEEF}" destId="{67F05E8B-16D8-444B-80AB-DECE79ECEBD6}" srcOrd="4" destOrd="0" presId="urn:microsoft.com/office/officeart/2005/8/layout/hierarchy6"/>
    <dgm:cxn modelId="{B5E93096-BCC3-4FB0-BD74-D5757800B56E}" type="presParOf" srcId="{5136687E-35F2-4024-9F3D-CA78C6C7CEEF}" destId="{086E2BEB-D0CC-46FB-8792-42C3AB4E1626}" srcOrd="5" destOrd="0" presId="urn:microsoft.com/office/officeart/2005/8/layout/hierarchy6"/>
    <dgm:cxn modelId="{B150BA3F-EFEF-4F25-9B3B-602AE31A6A2E}" type="presParOf" srcId="{086E2BEB-D0CC-46FB-8792-42C3AB4E1626}" destId="{BBE05E1C-717B-4019-818F-DED071BA5A13}" srcOrd="0" destOrd="0" presId="urn:microsoft.com/office/officeart/2005/8/layout/hierarchy6"/>
    <dgm:cxn modelId="{5E4E52CB-6566-44A4-9FE1-E7B18CC17E10}" type="presParOf" srcId="{086E2BEB-D0CC-46FB-8792-42C3AB4E1626}" destId="{415DE82C-869F-4E81-BB65-8211E2F4D48F}" srcOrd="1" destOrd="0" presId="urn:microsoft.com/office/officeart/2005/8/layout/hierarchy6"/>
    <dgm:cxn modelId="{C8C82F8E-A76F-4EAA-93E5-DC43BA1134F0}" type="presParOf" srcId="{5136687E-35F2-4024-9F3D-CA78C6C7CEEF}" destId="{ACD8EF4C-40A3-4940-8BC4-5D20B88835A3}" srcOrd="6" destOrd="0" presId="urn:microsoft.com/office/officeart/2005/8/layout/hierarchy6"/>
    <dgm:cxn modelId="{53C18E69-FCB4-4051-8556-4968DA587435}" type="presParOf" srcId="{5136687E-35F2-4024-9F3D-CA78C6C7CEEF}" destId="{848CFE23-02C2-4770-A76B-59E04E763904}" srcOrd="7" destOrd="0" presId="urn:microsoft.com/office/officeart/2005/8/layout/hierarchy6"/>
    <dgm:cxn modelId="{2E8F98F9-04FC-4435-8B3C-FA0B50CA6247}" type="presParOf" srcId="{848CFE23-02C2-4770-A76B-59E04E763904}" destId="{3DFE1F1D-A3F5-46EC-B659-F9CCCB302A0F}" srcOrd="0" destOrd="0" presId="urn:microsoft.com/office/officeart/2005/8/layout/hierarchy6"/>
    <dgm:cxn modelId="{1C637703-50E3-4982-A8A9-9EF8B214CB9E}" type="presParOf" srcId="{848CFE23-02C2-4770-A76B-59E04E763904}" destId="{DAA80199-1357-4BFE-BC9A-C068F58CC59C}" srcOrd="1" destOrd="0" presId="urn:microsoft.com/office/officeart/2005/8/layout/hierarchy6"/>
    <dgm:cxn modelId="{0B5443E2-FD69-4B8A-B9BE-13F0093F1674}" type="presParOf" srcId="{DAA80199-1357-4BFE-BC9A-C068F58CC59C}" destId="{A481E146-C70E-4036-80A5-A9955816582A}" srcOrd="0" destOrd="0" presId="urn:microsoft.com/office/officeart/2005/8/layout/hierarchy6"/>
    <dgm:cxn modelId="{CAC7311D-2366-46C8-B4EA-9140A33333AA}" type="presParOf" srcId="{DAA80199-1357-4BFE-BC9A-C068F58CC59C}" destId="{9CC4F8EE-935A-46C9-AC5E-97E7852E3601}" srcOrd="1" destOrd="0" presId="urn:microsoft.com/office/officeart/2005/8/layout/hierarchy6"/>
    <dgm:cxn modelId="{487DACC4-69A8-451F-A2F7-DAED9A7789D8}" type="presParOf" srcId="{9CC4F8EE-935A-46C9-AC5E-97E7852E3601}" destId="{D5F8BF22-7EDF-43A3-8E3B-7ACF86A20775}" srcOrd="0" destOrd="0" presId="urn:microsoft.com/office/officeart/2005/8/layout/hierarchy6"/>
    <dgm:cxn modelId="{0BD000A7-120A-44EF-95A9-41896D6F63B8}" type="presParOf" srcId="{9CC4F8EE-935A-46C9-AC5E-97E7852E3601}" destId="{B0159F5C-D9F7-4A24-8130-0035192BD11A}" srcOrd="1" destOrd="0" presId="urn:microsoft.com/office/officeart/2005/8/layout/hierarchy6"/>
    <dgm:cxn modelId="{6BBA18C4-438B-44EA-8579-FC07688BF1CC}" type="presParOf" srcId="{DAA80199-1357-4BFE-BC9A-C068F58CC59C}" destId="{073E0F43-6B79-4430-8D82-6B8FAF83BC46}" srcOrd="2" destOrd="0" presId="urn:microsoft.com/office/officeart/2005/8/layout/hierarchy6"/>
    <dgm:cxn modelId="{C85A7D45-62F7-468B-9D94-F5DF1130D8F3}" type="presParOf" srcId="{DAA80199-1357-4BFE-BC9A-C068F58CC59C}" destId="{62C9A1E8-ABF2-407E-94CA-950A9DBC9F68}" srcOrd="3" destOrd="0" presId="urn:microsoft.com/office/officeart/2005/8/layout/hierarchy6"/>
    <dgm:cxn modelId="{EC7F15F2-C7D9-4036-848E-F0A710AC308A}" type="presParOf" srcId="{62C9A1E8-ABF2-407E-94CA-950A9DBC9F68}" destId="{12F3E057-3DAF-4C68-9F07-6EA7C76B5B83}" srcOrd="0" destOrd="0" presId="urn:microsoft.com/office/officeart/2005/8/layout/hierarchy6"/>
    <dgm:cxn modelId="{0E10B8D7-FF4C-4F1C-9DF0-9B1DFA490DB1}" type="presParOf" srcId="{62C9A1E8-ABF2-407E-94CA-950A9DBC9F68}" destId="{1252EAA8-FC3F-491A-97AB-74ECA81686C5}" srcOrd="1" destOrd="0" presId="urn:microsoft.com/office/officeart/2005/8/layout/hierarchy6"/>
    <dgm:cxn modelId="{BD370E26-64B1-4231-B696-8C13E0A22BF4}" type="presParOf" srcId="{5136687E-35F2-4024-9F3D-CA78C6C7CEEF}" destId="{7033A40F-11C4-4F5E-BC83-F67546C3F53E}" srcOrd="8" destOrd="0" presId="urn:microsoft.com/office/officeart/2005/8/layout/hierarchy6"/>
    <dgm:cxn modelId="{A099FDFF-76F7-4AA5-BB87-A89B612E3BD6}" type="presParOf" srcId="{5136687E-35F2-4024-9F3D-CA78C6C7CEEF}" destId="{795AEA1F-24F5-4E08-84EA-D7076ABC09BA}" srcOrd="9" destOrd="0" presId="urn:microsoft.com/office/officeart/2005/8/layout/hierarchy6"/>
    <dgm:cxn modelId="{355EE3E3-0844-45FF-85E8-F177188A1F77}" type="presParOf" srcId="{795AEA1F-24F5-4E08-84EA-D7076ABC09BA}" destId="{B2CAD373-21A2-4AC2-B710-C4EFF7028DB7}" srcOrd="0" destOrd="0" presId="urn:microsoft.com/office/officeart/2005/8/layout/hierarchy6"/>
    <dgm:cxn modelId="{4EFC9502-D1BA-49E4-84DF-4B10B321559C}" type="presParOf" srcId="{795AEA1F-24F5-4E08-84EA-D7076ABC09BA}" destId="{660405D3-845A-46B2-B72E-EB250E7E823E}" srcOrd="1" destOrd="0" presId="urn:microsoft.com/office/officeart/2005/8/layout/hierarchy6"/>
    <dgm:cxn modelId="{8A176651-EC84-4A11-BB5C-506718E44383}" type="presParOf" srcId="{B1D68F43-35A1-40F5-B025-E44406F5E928}" destId="{4ADD091D-9EA9-4E60-A150-65EF0886B10B}" srcOrd="2" destOrd="0" presId="urn:microsoft.com/office/officeart/2005/8/layout/hierarchy6"/>
    <dgm:cxn modelId="{6D5E75D6-B642-4560-BE51-E452AAEBEF4E}" type="presParOf" srcId="{B1D68F43-35A1-40F5-B025-E44406F5E928}" destId="{F338C7AA-9B6C-4708-B50A-59B2B3EB3BE2}" srcOrd="3" destOrd="0" presId="urn:microsoft.com/office/officeart/2005/8/layout/hierarchy6"/>
    <dgm:cxn modelId="{F60C6C24-E70A-4280-A193-4AA08D0A517C}" type="presParOf" srcId="{F338C7AA-9B6C-4708-B50A-59B2B3EB3BE2}" destId="{1F9A431C-E77F-41AA-AFCA-03CDF8F76D65}" srcOrd="0" destOrd="0" presId="urn:microsoft.com/office/officeart/2005/8/layout/hierarchy6"/>
    <dgm:cxn modelId="{835ED354-F9D5-4CFD-82F0-2B3BF60041DA}" type="presParOf" srcId="{F338C7AA-9B6C-4708-B50A-59B2B3EB3BE2}" destId="{CABE03E8-809F-4013-99FC-8426987E75B7}"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en-US" dirty="0">
              <a:solidFill>
                <a:schemeClr val="tx1"/>
              </a:solidFill>
              <a:latin typeface="Franklin Gothic Medium Cond" panose="020B0606030402020204" pitchFamily="34" charset="0"/>
            </a:rPr>
            <a:t>NATIONAL PRESIDENT</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en-US" sz="1800" dirty="0">
              <a:solidFill>
                <a:schemeClr val="tx1"/>
              </a:solidFill>
              <a:latin typeface="Franklin Gothic Medium Cond" panose="020B0606030402020204" pitchFamily="34" charset="0"/>
            </a:rPr>
            <a:t>Director</a:t>
          </a:r>
          <a:endParaRPr lang="en-US" sz="160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FC280265-5BB6-40D6-94E4-2FCF63629768}" type="asst">
      <dgm:prSet phldrT="[Text]"/>
      <dgm:spPr/>
      <dgm:t>
        <a:bodyPr/>
        <a:lstStyle/>
        <a:p>
          <a:r>
            <a:rPr lang="en-US" dirty="0">
              <a:solidFill>
                <a:schemeClr val="tx1"/>
              </a:solidFill>
              <a:latin typeface="Franklin Gothic Medium Cond" panose="020B0606030402020204" pitchFamily="34" charset="0"/>
            </a:rPr>
            <a:t>Mail Distribution Clerk/Receptionist</a:t>
          </a:r>
        </a:p>
      </dgm:t>
    </dgm:pt>
    <dgm:pt modelId="{5AC2D82F-996D-4A12-8857-F21428C9610C}" type="parTrans" cxnId="{2F8B2503-8AB7-48DC-A48D-042F009DBBCE}">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34E3FB63-53EE-4593-BD51-1C78109E030A}" type="sibTrans" cxnId="{2F8B2503-8AB7-48DC-A48D-042F009DBBCE}">
      <dgm:prSet/>
      <dgm:spPr/>
      <dgm:t>
        <a:bodyPr/>
        <a:lstStyle/>
        <a:p>
          <a:endParaRPr lang="en-US"/>
        </a:p>
      </dgm:t>
    </dgm:pt>
    <dgm:pt modelId="{629E1085-A5B2-4612-B720-3FE8B8E4119F}" type="asst">
      <dgm:prSet phldrT="[Text]"/>
      <dgm:spPr/>
      <dgm:t>
        <a:bodyPr/>
        <a:lstStyle/>
        <a:p>
          <a:r>
            <a:rPr lang="en-US" dirty="0">
              <a:solidFill>
                <a:schemeClr val="tx1"/>
              </a:solidFill>
              <a:latin typeface="Franklin Gothic Medium Cond" panose="020B0606030402020204" pitchFamily="34" charset="0"/>
            </a:rPr>
            <a:t>Administrative Assistant</a:t>
          </a: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53C6FDC0-5CB4-456C-A610-43BFC2985EB0}" type="asst">
      <dgm:prSet phldrT="[Text]"/>
      <dgm:spPr/>
      <dgm:t>
        <a:bodyPr/>
        <a:lstStyle/>
        <a:p>
          <a:r>
            <a:rPr lang="en-US" dirty="0">
              <a:solidFill>
                <a:schemeClr val="tx1"/>
              </a:solidFill>
              <a:latin typeface="Franklin Gothic Medium Cond" panose="020B0606030402020204" pitchFamily="34" charset="0"/>
            </a:rPr>
            <a:t>Finance Officer</a:t>
          </a:r>
        </a:p>
      </dgm:t>
    </dgm:pt>
    <dgm:pt modelId="{1174246F-120F-4784-A3EA-583032D30B02}" type="parTrans" cxnId="{AC9C6F01-BAB5-467D-ABCF-10E202363437}">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2BA137A2-5E62-47F5-BC52-352E7D36C7AF}" type="sibTrans" cxnId="{AC9C6F01-BAB5-467D-ABCF-10E202363437}">
      <dgm:prSet/>
      <dgm:spPr/>
      <dgm:t>
        <a:bodyPr/>
        <a:lstStyle/>
        <a:p>
          <a:endParaRPr lang="en-US"/>
        </a:p>
      </dgm:t>
    </dgm:pt>
    <dgm:pt modelId="{2F99F925-C3DB-4EE7-A120-0DBED37F32C0}" type="asst">
      <dgm:prSet phldrT="[Text]"/>
      <dgm:spPr>
        <a:noFill/>
      </dgm:spPr>
      <dgm:t>
        <a:bodyPr/>
        <a:lstStyle/>
        <a:p>
          <a:endParaRPr lang="en-US" dirty="0">
            <a:solidFill>
              <a:schemeClr val="tx1"/>
            </a:solidFill>
            <a:latin typeface="Franklin Gothic Medium Cond" panose="020B0606030402020204" pitchFamily="34" charset="0"/>
          </a:endParaRPr>
        </a:p>
      </dgm:t>
    </dgm:pt>
    <dgm:pt modelId="{D0AFDEC2-092F-4CA1-94BF-E86DE1693C63}" type="sibTrans" cxnId="{19664D63-9D82-48B6-A6B5-F900098ADB3B}">
      <dgm:prSet/>
      <dgm:spPr/>
      <dgm:t>
        <a:bodyPr/>
        <a:lstStyle/>
        <a:p>
          <a:endParaRPr lang="en-US"/>
        </a:p>
      </dgm:t>
    </dgm:pt>
    <dgm:pt modelId="{9C7270B2-CED9-447A-A7A9-11D924BE7F8A}" type="parTrans" cxnId="{19664D63-9D82-48B6-A6B5-F900098ADB3B}">
      <dgm:prSet/>
      <dgm:spPr>
        <a:ln>
          <a:noFill/>
        </a:ln>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1"/>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5"/>
      <dgm:spPr/>
    </dgm:pt>
    <dgm:pt modelId="{5136687E-35F2-4024-9F3D-CA78C6C7CEEF}" type="pres">
      <dgm:prSet presAssocID="{C1AAAE07-1E12-4AF9-8A7A-71E3104AA8CB}" presName="hierChild3" presStyleCnt="0"/>
      <dgm:spPr/>
    </dgm:pt>
    <dgm:pt modelId="{50B9885E-FB89-4480-B06B-25B6F9608DAB}" type="pres">
      <dgm:prSet presAssocID="{1174246F-120F-4784-A3EA-583032D30B02}" presName="Name19" presStyleLbl="parChTrans1D3" presStyleIdx="0" presStyleCnt="3"/>
      <dgm:spPr/>
    </dgm:pt>
    <dgm:pt modelId="{22764FB4-501E-4C87-9BA7-9BA8F2AF96C0}" type="pres">
      <dgm:prSet presAssocID="{53C6FDC0-5CB4-456C-A610-43BFC2985EB0}" presName="Name21" presStyleCnt="0"/>
      <dgm:spPr/>
    </dgm:pt>
    <dgm:pt modelId="{C3DDCB11-29D0-44C0-90BA-1D47F0B7AD6D}" type="pres">
      <dgm:prSet presAssocID="{53C6FDC0-5CB4-456C-A610-43BFC2985EB0}" presName="level2Shape" presStyleLbl="asst1" presStyleIdx="1" presStyleCnt="5"/>
      <dgm:spPr/>
    </dgm:pt>
    <dgm:pt modelId="{285EA67F-BBFD-47E8-914A-2AA9E1CE22E7}" type="pres">
      <dgm:prSet presAssocID="{53C6FDC0-5CB4-456C-A610-43BFC2985EB0}" presName="hierChild3" presStyleCnt="0"/>
      <dgm:spPr/>
    </dgm:pt>
    <dgm:pt modelId="{DC8B732F-7031-424E-B094-002543887A38}" type="pres">
      <dgm:prSet presAssocID="{A8A0B13B-79D4-4EA7-A2B2-FE6C49248DBF}" presName="Name19" presStyleLbl="parChTrans1D3" presStyleIdx="1" presStyleCnt="3"/>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2" presStyleCnt="5" custLinFactY="39694" custLinFactNeighborX="0" custLinFactNeighborY="100000"/>
      <dgm:spPr/>
    </dgm:pt>
    <dgm:pt modelId="{5801D8AB-F42F-4D01-A57F-3434826B0F76}" type="pres">
      <dgm:prSet presAssocID="{629E1085-A5B2-4612-B720-3FE8B8E4119F}" presName="hierChild3" presStyleCnt="0"/>
      <dgm:spPr/>
    </dgm:pt>
    <dgm:pt modelId="{958424FD-401D-4D7A-B82D-F90F7D788869}" type="pres">
      <dgm:prSet presAssocID="{5AC2D82F-996D-4A12-8857-F21428C9610C}" presName="Name19" presStyleLbl="parChTrans1D3" presStyleIdx="2" presStyleCnt="3"/>
      <dgm:spPr/>
    </dgm:pt>
    <dgm:pt modelId="{2CC932C1-199F-4C3F-8B19-BA492B657CE0}" type="pres">
      <dgm:prSet presAssocID="{FC280265-5BB6-40D6-94E4-2FCF63629768}" presName="Name21" presStyleCnt="0"/>
      <dgm:spPr/>
    </dgm:pt>
    <dgm:pt modelId="{624D2979-58CD-4100-B3E3-099C51A2AA5A}" type="pres">
      <dgm:prSet presAssocID="{FC280265-5BB6-40D6-94E4-2FCF63629768}" presName="level2Shape" presStyleLbl="asst1" presStyleIdx="3" presStyleCnt="5" custLinFactY="40847" custLinFactNeighborX="168" custLinFactNeighborY="100000"/>
      <dgm:spPr/>
    </dgm:pt>
    <dgm:pt modelId="{CDFBA691-24B3-4018-85EA-9B9C989908F8}" type="pres">
      <dgm:prSet presAssocID="{FC280265-5BB6-40D6-94E4-2FCF63629768}" presName="hierChild3" presStyleCnt="0"/>
      <dgm:spPr/>
    </dgm:pt>
    <dgm:pt modelId="{FD5E4552-B7C7-4769-A369-12D252C3F09E}" type="pres">
      <dgm:prSet presAssocID="{9C7270B2-CED9-447A-A7A9-11D924BE7F8A}" presName="Name19" presStyleLbl="parChTrans1D4" presStyleIdx="0" presStyleCnt="1"/>
      <dgm:spPr/>
    </dgm:pt>
    <dgm:pt modelId="{93B4175F-FE7C-4554-9CAD-96B95037825A}" type="pres">
      <dgm:prSet presAssocID="{2F99F925-C3DB-4EE7-A120-0DBED37F32C0}" presName="Name21" presStyleCnt="0"/>
      <dgm:spPr/>
    </dgm:pt>
    <dgm:pt modelId="{4E9A16A8-4473-4816-92FD-36854817DAE9}" type="pres">
      <dgm:prSet presAssocID="{2F99F925-C3DB-4EE7-A120-0DBED37F32C0}" presName="level2Shape" presStyleLbl="asst1" presStyleIdx="4" presStyleCnt="5" custLinFactNeighborX="168" custLinFactNeighborY="1665"/>
      <dgm:spPr/>
    </dgm:pt>
    <dgm:pt modelId="{13D85C61-6A8E-4E27-8ACA-579945CF36B1}" type="pres">
      <dgm:prSet presAssocID="{2F99F925-C3DB-4EE7-A120-0DBED37F32C0}" presName="hierChild3" presStyleCnt="0"/>
      <dgm:spPr/>
    </dgm:pt>
    <dgm:pt modelId="{D1287C40-C2F2-4C97-AF56-5D643D4CDC9B}" type="pres">
      <dgm:prSet presAssocID="{6B301E19-6391-4FF0-B2D5-7ECA6BDEB18B}" presName="bgShapesFlow" presStyleCnt="0"/>
      <dgm:spPr/>
    </dgm:pt>
  </dgm:ptLst>
  <dgm:cxnLst>
    <dgm:cxn modelId="{AC9C6F01-BAB5-467D-ABCF-10E202363437}" srcId="{C1AAAE07-1E12-4AF9-8A7A-71E3104AA8CB}" destId="{53C6FDC0-5CB4-456C-A610-43BFC2985EB0}" srcOrd="0" destOrd="0" parTransId="{1174246F-120F-4784-A3EA-583032D30B02}" sibTransId="{2BA137A2-5E62-47F5-BC52-352E7D36C7AF}"/>
    <dgm:cxn modelId="{2F8B2503-8AB7-48DC-A48D-042F009DBBCE}" srcId="{C1AAAE07-1E12-4AF9-8A7A-71E3104AA8CB}" destId="{FC280265-5BB6-40D6-94E4-2FCF63629768}" srcOrd="2" destOrd="0" parTransId="{5AC2D82F-996D-4A12-8857-F21428C9610C}" sibTransId="{34E3FB63-53EE-4593-BD51-1C78109E030A}"/>
    <dgm:cxn modelId="{48F5502A-A646-4BE1-A8D9-0D0F1D002936}" srcId="{C1AAAE07-1E12-4AF9-8A7A-71E3104AA8CB}" destId="{629E1085-A5B2-4612-B720-3FE8B8E4119F}" srcOrd="1" destOrd="0" parTransId="{A8A0B13B-79D4-4EA7-A2B2-FE6C49248DBF}" sibTransId="{173F11D0-0766-4AFF-BEB0-1E03E61C523D}"/>
    <dgm:cxn modelId="{FFAC2F3A-AA20-4886-B39B-EB43149E7CA9}" type="presOf" srcId="{53C6FDC0-5CB4-456C-A610-43BFC2985EB0}" destId="{C3DDCB11-29D0-44C0-90BA-1D47F0B7AD6D}" srcOrd="0" destOrd="0" presId="urn:microsoft.com/office/officeart/2005/8/layout/hierarchy6"/>
    <dgm:cxn modelId="{19664D63-9D82-48B6-A6B5-F900098ADB3B}" srcId="{FC280265-5BB6-40D6-94E4-2FCF63629768}" destId="{2F99F925-C3DB-4EE7-A120-0DBED37F32C0}" srcOrd="0" destOrd="0" parTransId="{9C7270B2-CED9-447A-A7A9-11D924BE7F8A}" sibTransId="{D0AFDEC2-092F-4CA1-94BF-E86DE1693C63}"/>
    <dgm:cxn modelId="{A6D3DB67-1370-4CF5-95CE-365DE332893D}" type="presOf" srcId="{6FF60186-0786-4B8E-836F-491EBF2F5D4D}" destId="{02D1FDF2-A22D-4C89-B989-A2EB18FD5A2E}" srcOrd="0" destOrd="0" presId="urn:microsoft.com/office/officeart/2005/8/layout/hierarchy6"/>
    <dgm:cxn modelId="{23E9757C-7FC8-47FE-AA66-60C0421A2FE3}" type="presOf" srcId="{A8A0B13B-79D4-4EA7-A2B2-FE6C49248DBF}" destId="{DC8B732F-7031-424E-B094-002543887A38}" srcOrd="0" destOrd="0" presId="urn:microsoft.com/office/officeart/2005/8/layout/hierarchy6"/>
    <dgm:cxn modelId="{407AFA7D-CABD-4E61-9226-51985BA41E92}" type="presOf" srcId="{5AC2D82F-996D-4A12-8857-F21428C9610C}" destId="{958424FD-401D-4D7A-B82D-F90F7D788869}"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610996B3-F48E-4728-8B9C-87730F06EF17}" type="presOf" srcId="{1174246F-120F-4784-A3EA-583032D30B02}" destId="{50B9885E-FB89-4480-B06B-25B6F9608DAB}"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3402C5E2-783C-48DD-95F5-C4753CD01636}" type="presOf" srcId="{2F99F925-C3DB-4EE7-A120-0DBED37F32C0}" destId="{4E9A16A8-4473-4816-92FD-36854817DAE9}" srcOrd="0" destOrd="0" presId="urn:microsoft.com/office/officeart/2005/8/layout/hierarchy6"/>
    <dgm:cxn modelId="{6C4C11EC-8738-4118-9D83-4A09FC41E29D}" type="presOf" srcId="{FC280265-5BB6-40D6-94E4-2FCF63629768}" destId="{624D2979-58CD-4100-B3E3-099C51A2AA5A}" srcOrd="0" destOrd="0" presId="urn:microsoft.com/office/officeart/2005/8/layout/hierarchy6"/>
    <dgm:cxn modelId="{891B51F3-82A7-48E9-9B28-F4453462CE98}" type="presOf" srcId="{9C7270B2-CED9-447A-A7A9-11D924BE7F8A}" destId="{FD5E4552-B7C7-4769-A369-12D252C3F09E}" srcOrd="0" destOrd="0" presId="urn:microsoft.com/office/officeart/2005/8/layout/hierarchy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74E1427B-45F7-4A1B-9476-8E7BCB33888C}" type="presParOf" srcId="{5136687E-35F2-4024-9F3D-CA78C6C7CEEF}" destId="{50B9885E-FB89-4480-B06B-25B6F9608DAB}" srcOrd="0" destOrd="0" presId="urn:microsoft.com/office/officeart/2005/8/layout/hierarchy6"/>
    <dgm:cxn modelId="{65BDC30A-CD58-4B31-BBB7-F50D9A16B0D2}" type="presParOf" srcId="{5136687E-35F2-4024-9F3D-CA78C6C7CEEF}" destId="{22764FB4-501E-4C87-9BA7-9BA8F2AF96C0}" srcOrd="1" destOrd="0" presId="urn:microsoft.com/office/officeart/2005/8/layout/hierarchy6"/>
    <dgm:cxn modelId="{B59890CA-9F58-4B87-A384-9C28A80A407A}" type="presParOf" srcId="{22764FB4-501E-4C87-9BA7-9BA8F2AF96C0}" destId="{C3DDCB11-29D0-44C0-90BA-1D47F0B7AD6D}" srcOrd="0" destOrd="0" presId="urn:microsoft.com/office/officeart/2005/8/layout/hierarchy6"/>
    <dgm:cxn modelId="{82413137-5766-4CD4-97D0-B6EF88250A7F}" type="presParOf" srcId="{22764FB4-501E-4C87-9BA7-9BA8F2AF96C0}" destId="{285EA67F-BBFD-47E8-914A-2AA9E1CE22E7}" srcOrd="1" destOrd="0" presId="urn:microsoft.com/office/officeart/2005/8/layout/hierarchy6"/>
    <dgm:cxn modelId="{FE478A7A-ABBE-4626-9B92-331A82FBF79F}" type="presParOf" srcId="{5136687E-35F2-4024-9F3D-CA78C6C7CEEF}" destId="{DC8B732F-7031-424E-B094-002543887A38}" srcOrd="2" destOrd="0" presId="urn:microsoft.com/office/officeart/2005/8/layout/hierarchy6"/>
    <dgm:cxn modelId="{BBBA2940-90E7-4B83-B043-D93597ED0D9A}" type="presParOf" srcId="{5136687E-35F2-4024-9F3D-CA78C6C7CEEF}" destId="{E8704709-0EC6-4A64-A2BF-5C60D257152E}" srcOrd="3"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8357D3CD-FF62-4B0A-957B-971D858B436F}" type="presParOf" srcId="{5136687E-35F2-4024-9F3D-CA78C6C7CEEF}" destId="{958424FD-401D-4D7A-B82D-F90F7D788869}" srcOrd="4" destOrd="0" presId="urn:microsoft.com/office/officeart/2005/8/layout/hierarchy6"/>
    <dgm:cxn modelId="{A8C06D86-724A-48AB-B564-D267D52CEF93}" type="presParOf" srcId="{5136687E-35F2-4024-9F3D-CA78C6C7CEEF}" destId="{2CC932C1-199F-4C3F-8B19-BA492B657CE0}" srcOrd="5" destOrd="0" presId="urn:microsoft.com/office/officeart/2005/8/layout/hierarchy6"/>
    <dgm:cxn modelId="{A71902C5-B6CE-401C-8666-DC710522B3F2}" type="presParOf" srcId="{2CC932C1-199F-4C3F-8B19-BA492B657CE0}" destId="{624D2979-58CD-4100-B3E3-099C51A2AA5A}" srcOrd="0" destOrd="0" presId="urn:microsoft.com/office/officeart/2005/8/layout/hierarchy6"/>
    <dgm:cxn modelId="{B609F46F-AB1A-48F9-969B-AA8F21CD379B}" type="presParOf" srcId="{2CC932C1-199F-4C3F-8B19-BA492B657CE0}" destId="{CDFBA691-24B3-4018-85EA-9B9C989908F8}" srcOrd="1" destOrd="0" presId="urn:microsoft.com/office/officeart/2005/8/layout/hierarchy6"/>
    <dgm:cxn modelId="{E94BD468-6C0E-4692-8784-ACE1B9F2FD29}" type="presParOf" srcId="{CDFBA691-24B3-4018-85EA-9B9C989908F8}" destId="{FD5E4552-B7C7-4769-A369-12D252C3F09E}" srcOrd="0" destOrd="0" presId="urn:microsoft.com/office/officeart/2005/8/layout/hierarchy6"/>
    <dgm:cxn modelId="{3A28BE73-9409-4EC7-9746-2745A2D18579}" type="presParOf" srcId="{CDFBA691-24B3-4018-85EA-9B9C989908F8}" destId="{93B4175F-FE7C-4554-9CAD-96B95037825A}" srcOrd="1" destOrd="0" presId="urn:microsoft.com/office/officeart/2005/8/layout/hierarchy6"/>
    <dgm:cxn modelId="{08B2460F-8726-48EC-9C86-175E90E07B55}" type="presParOf" srcId="{93B4175F-FE7C-4554-9CAD-96B95037825A}" destId="{4E9A16A8-4473-4816-92FD-36854817DAE9}" srcOrd="0" destOrd="0" presId="urn:microsoft.com/office/officeart/2005/8/layout/hierarchy6"/>
    <dgm:cxn modelId="{8FE6958E-14E3-4B52-B3C6-CB6D0B6D2CA5}" type="presParOf" srcId="{93B4175F-FE7C-4554-9CAD-96B95037825A}" destId="{13D85C61-6A8E-4E27-8ACA-579945CF36B1}"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en-US" dirty="0">
              <a:solidFill>
                <a:schemeClr val="tx1"/>
              </a:solidFill>
              <a:latin typeface="Franklin Gothic Medium Cond" panose="020B0606030402020204" pitchFamily="34" charset="0"/>
            </a:rPr>
            <a:t>NATIONAL PRESIDENT</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en-US" sz="1600" dirty="0">
              <a:solidFill>
                <a:schemeClr val="tx1"/>
              </a:solidFill>
              <a:latin typeface="Franklin Gothic Medium Cond" panose="020B0606030402020204" pitchFamily="34" charset="0"/>
            </a:rPr>
            <a:t>Director</a:t>
          </a:r>
          <a:endParaRPr lang="en-US" sz="120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en-US" dirty="0">
              <a:solidFill>
                <a:schemeClr val="tx1"/>
              </a:solidFill>
              <a:latin typeface="Franklin Gothic Medium Cond" panose="020B0606030402020204" pitchFamily="34" charset="0"/>
            </a:rPr>
            <a:t>Senior Advisor to the Director</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E94C98BF-09F9-441B-95BC-BA73A9F380E5}" type="asst">
      <dgm:prSet phldrT="[Text]"/>
      <dgm:spPr/>
      <dgm:t>
        <a:bodyPr/>
        <a:lstStyle/>
        <a:p>
          <a:r>
            <a:rPr lang="en-US" dirty="0">
              <a:solidFill>
                <a:schemeClr val="tx1"/>
              </a:solidFill>
              <a:latin typeface="Franklin Gothic Medium Cond" panose="020B0606030402020204" pitchFamily="34" charset="0"/>
            </a:rPr>
            <a:t>Strategic Communications Specialist</a:t>
          </a:r>
        </a:p>
      </dgm:t>
    </dgm:pt>
    <dgm:pt modelId="{CF9F73B1-9142-461E-A0D3-CC4B210F5A76}" type="parTrans" cxnId="{F22F220B-8B7C-49AB-AFB5-A376D8AEB653}">
      <dgm:prSet>
        <dgm:style>
          <a:lnRef idx="1">
            <a:schemeClr val="dk1"/>
          </a:lnRef>
          <a:fillRef idx="0">
            <a:schemeClr val="dk1"/>
          </a:fillRef>
          <a:effectRef idx="0">
            <a:schemeClr val="dk1"/>
          </a:effectRef>
          <a:fontRef idx="minor">
            <a:schemeClr val="tx1"/>
          </a:fontRef>
        </dgm:style>
      </dgm:prSet>
      <dgm:spPr/>
      <dgm:t>
        <a:bodyPr/>
        <a:lstStyle/>
        <a:p>
          <a:endParaRPr lang="en-US">
            <a:solidFill>
              <a:schemeClr val="tx1"/>
            </a:solidFill>
            <a:latin typeface="Franklin Gothic Medium Cond" panose="020B0606030402020204" pitchFamily="34" charset="0"/>
          </a:endParaRPr>
        </a:p>
      </dgm:t>
    </dgm:pt>
    <dgm:pt modelId="{D7D11087-41BA-4C37-9A16-FFB2C4A5078D}" type="sibTrans" cxnId="{F22F220B-8B7C-49AB-AFB5-A376D8AEB653}">
      <dgm:prSet/>
      <dgm:spPr/>
      <dgm:t>
        <a:bodyPr/>
        <a:lstStyle/>
        <a:p>
          <a:endParaRPr lang="en-US">
            <a:solidFill>
              <a:schemeClr val="tx1"/>
            </a:solidFill>
            <a:latin typeface="Franklin Gothic Medium Cond" panose="020B0606030402020204" pitchFamily="34" charset="0"/>
          </a:endParaRPr>
        </a:p>
      </dgm:t>
    </dgm:pt>
    <dgm:pt modelId="{48EB82DD-D272-402D-A207-559574B9840B}" type="asst">
      <dgm:prSet phldrT="[Text]"/>
      <dgm:spPr/>
      <dgm:t>
        <a:bodyPr/>
        <a:lstStyle/>
        <a:p>
          <a:r>
            <a:rPr lang="en-US" dirty="0">
              <a:solidFill>
                <a:schemeClr val="tx1"/>
              </a:solidFill>
              <a:latin typeface="Franklin Gothic Medium Cond" panose="020B0606030402020204" pitchFamily="34" charset="0"/>
            </a:rPr>
            <a:t>Researcher</a:t>
          </a:r>
        </a:p>
      </dgm:t>
    </dgm:pt>
    <dgm:pt modelId="{ED6FCF4D-9041-469A-B897-AA0C2681EF1B}" type="parTrans" cxnId="{CC7748B7-0C98-4643-AD6D-625948083E98}">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C8FC1267-07BF-4C05-BA1A-A0A731DC272E}" type="sibTrans" cxnId="{CC7748B7-0C98-4643-AD6D-625948083E98}">
      <dgm:prSet/>
      <dgm:spPr/>
      <dgm:t>
        <a:bodyPr/>
        <a:lstStyle/>
        <a:p>
          <a:endParaRPr lang="en-US"/>
        </a:p>
      </dgm:t>
    </dgm:pt>
    <dgm:pt modelId="{B10399D3-9CD7-49BB-91FD-F8C077DC7CFF}" type="asst">
      <dgm:prSet phldrT="[Text]"/>
      <dgm:spPr/>
      <dgm:t>
        <a:bodyPr/>
        <a:lstStyle/>
        <a:p>
          <a:r>
            <a:rPr lang="en-US" dirty="0">
              <a:solidFill>
                <a:schemeClr val="tx1"/>
              </a:solidFill>
              <a:latin typeface="Franklin Gothic Medium Cond" panose="020B0606030402020204" pitchFamily="34" charset="0"/>
            </a:rPr>
            <a:t>Executive Assistant to the National President</a:t>
          </a:r>
        </a:p>
      </dgm:t>
    </dgm:pt>
    <dgm:pt modelId="{222FC312-70B3-44BC-9D57-C84429367FD4}" type="parTrans" cxnId="{CDA602C4-7D8F-4925-A648-EC1ACCCB52A6}">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FBB0ED14-725E-4028-9E89-1CAFE428ABA3}" type="sibTrans" cxnId="{CDA602C4-7D8F-4925-A648-EC1ACCCB52A6}">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2"/>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5"/>
      <dgm:spPr/>
    </dgm:pt>
    <dgm:pt modelId="{5136687E-35F2-4024-9F3D-CA78C6C7CEEF}" type="pres">
      <dgm:prSet presAssocID="{C1AAAE07-1E12-4AF9-8A7A-71E3104AA8CB}" presName="hierChild3" presStyleCnt="0"/>
      <dgm:spPr/>
    </dgm:pt>
    <dgm:pt modelId="{DC8B732F-7031-424E-B094-002543887A38}" type="pres">
      <dgm:prSet presAssocID="{A8A0B13B-79D4-4EA7-A2B2-FE6C49248DBF}" presName="Name19" presStyleLbl="parChTrans1D3" presStyleIdx="0" presStyleCnt="1"/>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1" presStyleCnt="5"/>
      <dgm:spPr/>
    </dgm:pt>
    <dgm:pt modelId="{5801D8AB-F42F-4D01-A57F-3434826B0F76}" type="pres">
      <dgm:prSet presAssocID="{629E1085-A5B2-4612-B720-3FE8B8E4119F}" presName="hierChild3" presStyleCnt="0"/>
      <dgm:spPr/>
    </dgm:pt>
    <dgm:pt modelId="{ACD8EF4C-40A3-4940-8BC4-5D20B88835A3}" type="pres">
      <dgm:prSet presAssocID="{CF9F73B1-9142-461E-A0D3-CC4B210F5A76}" presName="Name19" presStyleLbl="parChTrans1D4" presStyleIdx="0" presStyleCnt="2"/>
      <dgm:spPr/>
    </dgm:pt>
    <dgm:pt modelId="{848CFE23-02C2-4770-A76B-59E04E763904}" type="pres">
      <dgm:prSet presAssocID="{E94C98BF-09F9-441B-95BC-BA73A9F380E5}" presName="Name21" presStyleCnt="0"/>
      <dgm:spPr/>
    </dgm:pt>
    <dgm:pt modelId="{3DFE1F1D-A3F5-46EC-B659-F9CCCB302A0F}" type="pres">
      <dgm:prSet presAssocID="{E94C98BF-09F9-441B-95BC-BA73A9F380E5}" presName="level2Shape" presStyleLbl="asst1" presStyleIdx="2" presStyleCnt="5"/>
      <dgm:spPr/>
    </dgm:pt>
    <dgm:pt modelId="{DAA80199-1357-4BFE-BC9A-C068F58CC59C}" type="pres">
      <dgm:prSet presAssocID="{E94C98BF-09F9-441B-95BC-BA73A9F380E5}" presName="hierChild3" presStyleCnt="0"/>
      <dgm:spPr/>
    </dgm:pt>
    <dgm:pt modelId="{A481E146-C70E-4036-80A5-A9955816582A}" type="pres">
      <dgm:prSet presAssocID="{ED6FCF4D-9041-469A-B897-AA0C2681EF1B}" presName="Name19" presStyleLbl="parChTrans1D4" presStyleIdx="1" presStyleCnt="2"/>
      <dgm:spPr/>
    </dgm:pt>
    <dgm:pt modelId="{9CC4F8EE-935A-46C9-AC5E-97E7852E3601}" type="pres">
      <dgm:prSet presAssocID="{48EB82DD-D272-402D-A207-559574B9840B}" presName="Name21" presStyleCnt="0"/>
      <dgm:spPr/>
    </dgm:pt>
    <dgm:pt modelId="{D5F8BF22-7EDF-43A3-8E3B-7ACF86A20775}" type="pres">
      <dgm:prSet presAssocID="{48EB82DD-D272-402D-A207-559574B9840B}" presName="level2Shape" presStyleLbl="asst1" presStyleIdx="3" presStyleCnt="5"/>
      <dgm:spPr/>
    </dgm:pt>
    <dgm:pt modelId="{B0159F5C-D9F7-4A24-8130-0035192BD11A}" type="pres">
      <dgm:prSet presAssocID="{48EB82DD-D272-402D-A207-559574B9840B}" presName="hierChild3" presStyleCnt="0"/>
      <dgm:spPr/>
    </dgm:pt>
    <dgm:pt modelId="{4ADD091D-9EA9-4E60-A150-65EF0886B10B}" type="pres">
      <dgm:prSet presAssocID="{222FC312-70B3-44BC-9D57-C84429367FD4}" presName="Name19" presStyleLbl="parChTrans1D2" presStyleIdx="1" presStyleCnt="2"/>
      <dgm:spPr/>
    </dgm:pt>
    <dgm:pt modelId="{F338C7AA-9B6C-4708-B50A-59B2B3EB3BE2}" type="pres">
      <dgm:prSet presAssocID="{B10399D3-9CD7-49BB-91FD-F8C077DC7CFF}" presName="Name21" presStyleCnt="0"/>
      <dgm:spPr/>
    </dgm:pt>
    <dgm:pt modelId="{1F9A431C-E77F-41AA-AFCA-03CDF8F76D65}" type="pres">
      <dgm:prSet presAssocID="{B10399D3-9CD7-49BB-91FD-F8C077DC7CFF}" presName="level2Shape" presStyleLbl="asst1" presStyleIdx="4" presStyleCnt="5" custLinFactY="100000" custLinFactNeighborX="48589" custLinFactNeighborY="178108"/>
      <dgm:spPr/>
    </dgm:pt>
    <dgm:pt modelId="{CABE03E8-809F-4013-99FC-8426987E75B7}" type="pres">
      <dgm:prSet presAssocID="{B10399D3-9CD7-49BB-91FD-F8C077DC7CFF}" presName="hierChild3" presStyleCnt="0"/>
      <dgm:spPr/>
    </dgm:pt>
    <dgm:pt modelId="{D1287C40-C2F2-4C97-AF56-5D643D4CDC9B}" type="pres">
      <dgm:prSet presAssocID="{6B301E19-6391-4FF0-B2D5-7ECA6BDEB18B}" presName="bgShapesFlow" presStyleCnt="0"/>
      <dgm:spPr/>
    </dgm:pt>
  </dgm:ptLst>
  <dgm:cxnLst>
    <dgm:cxn modelId="{F22F220B-8B7C-49AB-AFB5-A376D8AEB653}" srcId="{629E1085-A5B2-4612-B720-3FE8B8E4119F}" destId="{E94C98BF-09F9-441B-95BC-BA73A9F380E5}" srcOrd="0" destOrd="0" parTransId="{CF9F73B1-9142-461E-A0D3-CC4B210F5A76}" sibTransId="{D7D11087-41BA-4C37-9A16-FFB2C4A5078D}"/>
    <dgm:cxn modelId="{48F5502A-A646-4BE1-A8D9-0D0F1D002936}" srcId="{C1AAAE07-1E12-4AF9-8A7A-71E3104AA8CB}" destId="{629E1085-A5B2-4612-B720-3FE8B8E4119F}" srcOrd="0" destOrd="0" parTransId="{A8A0B13B-79D4-4EA7-A2B2-FE6C49248DBF}" sibTransId="{173F11D0-0766-4AFF-BEB0-1E03E61C523D}"/>
    <dgm:cxn modelId="{CFA3A03C-A3DE-40FA-ACFE-7CBE8B281EAB}" type="presOf" srcId="{E94C98BF-09F9-441B-95BC-BA73A9F380E5}" destId="{3DFE1F1D-A3F5-46EC-B659-F9CCCB302A0F}" srcOrd="0" destOrd="0" presId="urn:microsoft.com/office/officeart/2005/8/layout/hierarchy6"/>
    <dgm:cxn modelId="{18522867-ABCA-4C52-A1BA-65BF54B7A1E1}" type="presOf" srcId="{222FC312-70B3-44BC-9D57-C84429367FD4}" destId="{4ADD091D-9EA9-4E60-A150-65EF0886B10B}" srcOrd="0" destOrd="0" presId="urn:microsoft.com/office/officeart/2005/8/layout/hierarchy6"/>
    <dgm:cxn modelId="{A6D3DB67-1370-4CF5-95CE-365DE332893D}" type="presOf" srcId="{6FF60186-0786-4B8E-836F-491EBF2F5D4D}" destId="{02D1FDF2-A22D-4C89-B989-A2EB18FD5A2E}" srcOrd="0" destOrd="0" presId="urn:microsoft.com/office/officeart/2005/8/layout/hierarchy6"/>
    <dgm:cxn modelId="{23E9757C-7FC8-47FE-AA66-60C0421A2FE3}" type="presOf" srcId="{A8A0B13B-79D4-4EA7-A2B2-FE6C49248DBF}" destId="{DC8B732F-7031-424E-B094-002543887A38}" srcOrd="0" destOrd="0" presId="urn:microsoft.com/office/officeart/2005/8/layout/hierarchy6"/>
    <dgm:cxn modelId="{95EA4B84-4AB4-4C09-85BA-F094500C76CA}" type="presOf" srcId="{B10399D3-9CD7-49BB-91FD-F8C077DC7CFF}" destId="{1F9A431C-E77F-41AA-AFCA-03CDF8F76D6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F4456E98-EE1D-487E-AF37-3538E14CE455}" type="presOf" srcId="{ED6FCF4D-9041-469A-B897-AA0C2681EF1B}" destId="{A481E146-C70E-4036-80A5-A9955816582A}"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CC7748B7-0C98-4643-AD6D-625948083E98}" srcId="{629E1085-A5B2-4612-B720-3FE8B8E4119F}" destId="{48EB82DD-D272-402D-A207-559574B9840B}" srcOrd="1" destOrd="0" parTransId="{ED6FCF4D-9041-469A-B897-AA0C2681EF1B}" sibTransId="{C8FC1267-07BF-4C05-BA1A-A0A731DC272E}"/>
    <dgm:cxn modelId="{966273C2-EBEE-4FA7-A847-040900D11125}" type="presOf" srcId="{C1AAAE07-1E12-4AF9-8A7A-71E3104AA8CB}" destId="{51A5E65C-DD7A-4CF6-99E3-0FB58810D33A}" srcOrd="0" destOrd="0" presId="urn:microsoft.com/office/officeart/2005/8/layout/hierarchy6"/>
    <dgm:cxn modelId="{CDA602C4-7D8F-4925-A648-EC1ACCCB52A6}" srcId="{6FF60186-0786-4B8E-836F-491EBF2F5D4D}" destId="{B10399D3-9CD7-49BB-91FD-F8C077DC7CFF}" srcOrd="1" destOrd="0" parTransId="{222FC312-70B3-44BC-9D57-C84429367FD4}" sibTransId="{FBB0ED14-725E-4028-9E89-1CAFE428ABA3}"/>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5987D6E8-7025-404E-B8BF-B14ABFD5FC88}" type="presOf" srcId="{CF9F73B1-9142-461E-A0D3-CC4B210F5A76}" destId="{ACD8EF4C-40A3-4940-8BC4-5D20B88835A3}" srcOrd="0" destOrd="0" presId="urn:microsoft.com/office/officeart/2005/8/layout/hierarchy6"/>
    <dgm:cxn modelId="{8C79FBF3-5380-4FE7-8D38-0F30578BA0DA}" type="presOf" srcId="{48EB82DD-D272-402D-A207-559574B9840B}" destId="{D5F8BF22-7EDF-43A3-8E3B-7ACF86A20775}" srcOrd="0" destOrd="0" presId="urn:microsoft.com/office/officeart/2005/8/layout/hierarchy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FE478A7A-ABBE-4626-9B92-331A82FBF79F}" type="presParOf" srcId="{5136687E-35F2-4024-9F3D-CA78C6C7CEEF}" destId="{DC8B732F-7031-424E-B094-002543887A38}" srcOrd="0" destOrd="0" presId="urn:microsoft.com/office/officeart/2005/8/layout/hierarchy6"/>
    <dgm:cxn modelId="{BBBA2940-90E7-4B83-B043-D93597ED0D9A}" type="presParOf" srcId="{5136687E-35F2-4024-9F3D-CA78C6C7CEEF}" destId="{E8704709-0EC6-4A64-A2BF-5C60D257152E}" srcOrd="1"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5D5215F4-7B16-4476-8FCC-83849190F590}" type="presParOf" srcId="{5801D8AB-F42F-4D01-A57F-3434826B0F76}" destId="{ACD8EF4C-40A3-4940-8BC4-5D20B88835A3}" srcOrd="0" destOrd="0" presId="urn:microsoft.com/office/officeart/2005/8/layout/hierarchy6"/>
    <dgm:cxn modelId="{5D27B6C0-1B34-40E9-9862-CA65E550A2D2}" type="presParOf" srcId="{5801D8AB-F42F-4D01-A57F-3434826B0F76}" destId="{848CFE23-02C2-4770-A76B-59E04E763904}" srcOrd="1" destOrd="0" presId="urn:microsoft.com/office/officeart/2005/8/layout/hierarchy6"/>
    <dgm:cxn modelId="{3468617E-B936-4AC8-A4BA-65953EA897BF}" type="presParOf" srcId="{848CFE23-02C2-4770-A76B-59E04E763904}" destId="{3DFE1F1D-A3F5-46EC-B659-F9CCCB302A0F}" srcOrd="0" destOrd="0" presId="urn:microsoft.com/office/officeart/2005/8/layout/hierarchy6"/>
    <dgm:cxn modelId="{02C84C2F-3328-48BA-8810-EE77BF695AA6}" type="presParOf" srcId="{848CFE23-02C2-4770-A76B-59E04E763904}" destId="{DAA80199-1357-4BFE-BC9A-C068F58CC59C}" srcOrd="1" destOrd="0" presId="urn:microsoft.com/office/officeart/2005/8/layout/hierarchy6"/>
    <dgm:cxn modelId="{E61FF23B-1DB2-45EB-A10B-D4CB81969917}" type="presParOf" srcId="{5801D8AB-F42F-4D01-A57F-3434826B0F76}" destId="{A481E146-C70E-4036-80A5-A9955816582A}" srcOrd="2" destOrd="0" presId="urn:microsoft.com/office/officeart/2005/8/layout/hierarchy6"/>
    <dgm:cxn modelId="{B155834D-EBD1-4E66-8616-3A1F3150207D}" type="presParOf" srcId="{5801D8AB-F42F-4D01-A57F-3434826B0F76}" destId="{9CC4F8EE-935A-46C9-AC5E-97E7852E3601}" srcOrd="3" destOrd="0" presId="urn:microsoft.com/office/officeart/2005/8/layout/hierarchy6"/>
    <dgm:cxn modelId="{F64BA62C-C161-46D0-90DF-E1E895151D5B}" type="presParOf" srcId="{9CC4F8EE-935A-46C9-AC5E-97E7852E3601}" destId="{D5F8BF22-7EDF-43A3-8E3B-7ACF86A20775}" srcOrd="0" destOrd="0" presId="urn:microsoft.com/office/officeart/2005/8/layout/hierarchy6"/>
    <dgm:cxn modelId="{CD662B13-F956-427F-9686-60819BB39DB2}" type="presParOf" srcId="{9CC4F8EE-935A-46C9-AC5E-97E7852E3601}" destId="{B0159F5C-D9F7-4A24-8130-0035192BD11A}" srcOrd="1" destOrd="0" presId="urn:microsoft.com/office/officeart/2005/8/layout/hierarchy6"/>
    <dgm:cxn modelId="{8A176651-EC84-4A11-BB5C-506718E44383}" type="presParOf" srcId="{B1D68F43-35A1-40F5-B025-E44406F5E928}" destId="{4ADD091D-9EA9-4E60-A150-65EF0886B10B}" srcOrd="2" destOrd="0" presId="urn:microsoft.com/office/officeart/2005/8/layout/hierarchy6"/>
    <dgm:cxn modelId="{6D5E75D6-B642-4560-BE51-E452AAEBEF4E}" type="presParOf" srcId="{B1D68F43-35A1-40F5-B025-E44406F5E928}" destId="{F338C7AA-9B6C-4708-B50A-59B2B3EB3BE2}" srcOrd="3" destOrd="0" presId="urn:microsoft.com/office/officeart/2005/8/layout/hierarchy6"/>
    <dgm:cxn modelId="{F60C6C24-E70A-4280-A193-4AA08D0A517C}" type="presParOf" srcId="{F338C7AA-9B6C-4708-B50A-59B2B3EB3BE2}" destId="{1F9A431C-E77F-41AA-AFCA-03CDF8F76D65}" srcOrd="0" destOrd="0" presId="urn:microsoft.com/office/officeart/2005/8/layout/hierarchy6"/>
    <dgm:cxn modelId="{835ED354-F9D5-4CFD-82F0-2B3BF60041DA}" type="presParOf" srcId="{F338C7AA-9B6C-4708-B50A-59B2B3EB3BE2}" destId="{CABE03E8-809F-4013-99FC-8426987E75B7}"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5939612" y="583264"/>
          <a:ext cx="1142111" cy="761407"/>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Franklin Gothic Medium Cond" panose="020B0606030402020204" pitchFamily="34" charset="0"/>
            </a:rPr>
            <a:t>NATIONAL PRESIDENT</a:t>
          </a:r>
        </a:p>
      </dsp:txBody>
      <dsp:txXfrm>
        <a:off x="5961913" y="605565"/>
        <a:ext cx="1097509" cy="716805"/>
      </dsp:txXfrm>
    </dsp:sp>
    <dsp:sp modelId="{4275E215-0173-4858-BE20-69D08E7185A7}">
      <dsp:nvSpPr>
        <dsp:cNvPr id="0" name=""/>
        <dsp:cNvSpPr/>
      </dsp:nvSpPr>
      <dsp:spPr>
        <a:xfrm>
          <a:off x="2798806" y="1344671"/>
          <a:ext cx="3711861" cy="304562"/>
        </a:xfrm>
        <a:custGeom>
          <a:avLst/>
          <a:gdLst/>
          <a:ahLst/>
          <a:cxnLst/>
          <a:rect l="0" t="0" r="0" b="0"/>
          <a:pathLst>
            <a:path>
              <a:moveTo>
                <a:pt x="3711861" y="0"/>
              </a:moveTo>
              <a:lnTo>
                <a:pt x="3711861" y="152281"/>
              </a:lnTo>
              <a:lnTo>
                <a:pt x="0" y="152281"/>
              </a:lnTo>
              <a:lnTo>
                <a:pt x="0"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2227750" y="1649234"/>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Franklin Gothic Medium Cond" panose="020B0606030402020204" pitchFamily="34" charset="0"/>
            </a:rPr>
            <a:t>Director of Finance and Administration</a:t>
          </a:r>
          <a:endParaRPr lang="en-US" sz="700" kern="1200" dirty="0">
            <a:solidFill>
              <a:schemeClr val="tx1"/>
            </a:solidFill>
            <a:latin typeface="Franklin Gothic Medium Cond" panose="020B0606030402020204" pitchFamily="34" charset="0"/>
          </a:endParaRPr>
        </a:p>
      </dsp:txBody>
      <dsp:txXfrm>
        <a:off x="2250051" y="1671535"/>
        <a:ext cx="1097509" cy="716805"/>
      </dsp:txXfrm>
    </dsp:sp>
    <dsp:sp modelId="{1E2F2F38-72FC-4627-A061-43960221F77E}">
      <dsp:nvSpPr>
        <dsp:cNvPr id="0" name=""/>
        <dsp:cNvSpPr/>
      </dsp:nvSpPr>
      <dsp:spPr>
        <a:xfrm>
          <a:off x="571689" y="2410642"/>
          <a:ext cx="2227116" cy="304562"/>
        </a:xfrm>
        <a:custGeom>
          <a:avLst/>
          <a:gdLst/>
          <a:ahLst/>
          <a:cxnLst/>
          <a:rect l="0" t="0" r="0" b="0"/>
          <a:pathLst>
            <a:path>
              <a:moveTo>
                <a:pt x="2227116" y="0"/>
              </a:moveTo>
              <a:lnTo>
                <a:pt x="2227116" y="152281"/>
              </a:lnTo>
              <a:lnTo>
                <a:pt x="0" y="152281"/>
              </a:lnTo>
              <a:lnTo>
                <a:pt x="0"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9A4929BD-C665-4A28-8D08-C3561E8DFE90}">
      <dsp:nvSpPr>
        <dsp:cNvPr id="0" name=""/>
        <dsp:cNvSpPr/>
      </dsp:nvSpPr>
      <dsp:spPr>
        <a:xfrm>
          <a:off x="633" y="2715204"/>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latin typeface="Franklin Gothic Medium Cond" panose="020B0606030402020204" pitchFamily="34" charset="0"/>
            </a:rPr>
            <a:t>Finance Officer</a:t>
          </a:r>
        </a:p>
      </dsp:txBody>
      <dsp:txXfrm>
        <a:off x="22934" y="2737505"/>
        <a:ext cx="1097509" cy="716805"/>
      </dsp:txXfrm>
    </dsp:sp>
    <dsp:sp modelId="{DC8B732F-7031-424E-B094-002543887A38}">
      <dsp:nvSpPr>
        <dsp:cNvPr id="0" name=""/>
        <dsp:cNvSpPr/>
      </dsp:nvSpPr>
      <dsp:spPr>
        <a:xfrm>
          <a:off x="1350517" y="2410642"/>
          <a:ext cx="1448288" cy="1953797"/>
        </a:xfrm>
        <a:custGeom>
          <a:avLst/>
          <a:gdLst/>
          <a:ahLst/>
          <a:cxnLst/>
          <a:rect l="0" t="0" r="0" b="0"/>
          <a:pathLst>
            <a:path>
              <a:moveTo>
                <a:pt x="1448288" y="0"/>
              </a:moveTo>
              <a:lnTo>
                <a:pt x="1448288" y="976898"/>
              </a:lnTo>
              <a:lnTo>
                <a:pt x="0" y="976898"/>
              </a:lnTo>
              <a:lnTo>
                <a:pt x="0" y="1953797"/>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779462" y="4364439"/>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Administrative Assistant</a:t>
          </a:r>
        </a:p>
      </dsp:txBody>
      <dsp:txXfrm>
        <a:off x="801763" y="4386740"/>
        <a:ext cx="1097509" cy="716805"/>
      </dsp:txXfrm>
    </dsp:sp>
    <dsp:sp modelId="{958424FD-401D-4D7A-B82D-F90F7D788869}">
      <dsp:nvSpPr>
        <dsp:cNvPr id="0" name=""/>
        <dsp:cNvSpPr/>
      </dsp:nvSpPr>
      <dsp:spPr>
        <a:xfrm>
          <a:off x="2753086" y="2410642"/>
          <a:ext cx="91440" cy="1953797"/>
        </a:xfrm>
        <a:custGeom>
          <a:avLst/>
          <a:gdLst/>
          <a:ahLst/>
          <a:cxnLst/>
          <a:rect l="0" t="0" r="0" b="0"/>
          <a:pathLst>
            <a:path>
              <a:moveTo>
                <a:pt x="45720" y="0"/>
              </a:moveTo>
              <a:lnTo>
                <a:pt x="45720" y="976898"/>
              </a:lnTo>
              <a:lnTo>
                <a:pt x="56650" y="976898"/>
              </a:lnTo>
              <a:lnTo>
                <a:pt x="56650" y="1953797"/>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624D2979-58CD-4100-B3E3-099C51A2AA5A}">
      <dsp:nvSpPr>
        <dsp:cNvPr id="0" name=""/>
        <dsp:cNvSpPr/>
      </dsp:nvSpPr>
      <dsp:spPr>
        <a:xfrm>
          <a:off x="2238680" y="4364439"/>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Mail Distribution Clerk/Receptionist</a:t>
          </a:r>
        </a:p>
      </dsp:txBody>
      <dsp:txXfrm>
        <a:off x="2260981" y="4386740"/>
        <a:ext cx="1097509" cy="716805"/>
      </dsp:txXfrm>
    </dsp:sp>
    <dsp:sp modelId="{E7F8D9A8-AC93-4E5F-B002-6DA145110B50}">
      <dsp:nvSpPr>
        <dsp:cNvPr id="0" name=""/>
        <dsp:cNvSpPr/>
      </dsp:nvSpPr>
      <dsp:spPr>
        <a:xfrm>
          <a:off x="2798806" y="2410642"/>
          <a:ext cx="1524935" cy="1000999"/>
        </a:xfrm>
        <a:custGeom>
          <a:avLst/>
          <a:gdLst/>
          <a:ahLst/>
          <a:cxnLst/>
          <a:rect l="0" t="0" r="0" b="0"/>
          <a:pathLst>
            <a:path>
              <a:moveTo>
                <a:pt x="0" y="0"/>
              </a:moveTo>
              <a:lnTo>
                <a:pt x="0" y="500499"/>
              </a:lnTo>
              <a:lnTo>
                <a:pt x="1524935" y="500499"/>
              </a:lnTo>
              <a:lnTo>
                <a:pt x="1524935" y="1000999"/>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EAA9E38-8712-409B-9266-5DD956EADB27}">
      <dsp:nvSpPr>
        <dsp:cNvPr id="0" name=""/>
        <dsp:cNvSpPr/>
      </dsp:nvSpPr>
      <dsp:spPr>
        <a:xfrm>
          <a:off x="3752686" y="3411641"/>
          <a:ext cx="1142111" cy="761407"/>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chemeClr val="tx1"/>
            </a:solidFill>
            <a:latin typeface="Franklin Gothic Medium Cond" panose="020B0606030402020204" pitchFamily="34" charset="0"/>
          </a:endParaRPr>
        </a:p>
      </dsp:txBody>
      <dsp:txXfrm>
        <a:off x="3774987" y="3433942"/>
        <a:ext cx="1097509" cy="716805"/>
      </dsp:txXfrm>
    </dsp:sp>
    <dsp:sp modelId="{55042798-C8FD-412B-95D2-7B361DF73994}">
      <dsp:nvSpPr>
        <dsp:cNvPr id="0" name=""/>
        <dsp:cNvSpPr/>
      </dsp:nvSpPr>
      <dsp:spPr>
        <a:xfrm>
          <a:off x="5284063" y="1344671"/>
          <a:ext cx="1226604" cy="301981"/>
        </a:xfrm>
        <a:custGeom>
          <a:avLst/>
          <a:gdLst/>
          <a:ahLst/>
          <a:cxnLst/>
          <a:rect l="0" t="0" r="0" b="0"/>
          <a:pathLst>
            <a:path>
              <a:moveTo>
                <a:pt x="1226604" y="0"/>
              </a:moveTo>
              <a:lnTo>
                <a:pt x="1226604" y="150990"/>
              </a:lnTo>
              <a:lnTo>
                <a:pt x="0" y="150990"/>
              </a:lnTo>
              <a:lnTo>
                <a:pt x="0" y="301981"/>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E73CBCC4-6C80-46DB-856C-9318DBD3B011}">
      <dsp:nvSpPr>
        <dsp:cNvPr id="0" name=""/>
        <dsp:cNvSpPr/>
      </dsp:nvSpPr>
      <dsp:spPr>
        <a:xfrm>
          <a:off x="4713007" y="1646653"/>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Director of Policy, Projects and Media Relations</a:t>
          </a:r>
        </a:p>
      </dsp:txBody>
      <dsp:txXfrm>
        <a:off x="4735308" y="1668954"/>
        <a:ext cx="1097509" cy="716805"/>
      </dsp:txXfrm>
    </dsp:sp>
    <dsp:sp modelId="{4D8885C4-14A9-401E-8585-947128A67246}">
      <dsp:nvSpPr>
        <dsp:cNvPr id="0" name=""/>
        <dsp:cNvSpPr/>
      </dsp:nvSpPr>
      <dsp:spPr>
        <a:xfrm>
          <a:off x="5238343" y="2408060"/>
          <a:ext cx="91440" cy="251980"/>
        </a:xfrm>
        <a:custGeom>
          <a:avLst/>
          <a:gdLst/>
          <a:ahLst/>
          <a:cxnLst/>
          <a:rect l="0" t="0" r="0" b="0"/>
          <a:pathLst>
            <a:path>
              <a:moveTo>
                <a:pt x="45720" y="0"/>
              </a:moveTo>
              <a:lnTo>
                <a:pt x="45720" y="251980"/>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D36776F-C54D-494C-9818-B7F96E70F4D5}">
      <dsp:nvSpPr>
        <dsp:cNvPr id="0" name=""/>
        <dsp:cNvSpPr/>
      </dsp:nvSpPr>
      <dsp:spPr>
        <a:xfrm>
          <a:off x="4713007" y="2660041"/>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Senior Advisor to the Director of Policy, Projects and Media Relations</a:t>
          </a:r>
        </a:p>
      </dsp:txBody>
      <dsp:txXfrm>
        <a:off x="4735308" y="2682342"/>
        <a:ext cx="1097509" cy="716805"/>
      </dsp:txXfrm>
    </dsp:sp>
    <dsp:sp modelId="{B8C6DF2D-30D1-4059-9A77-0A8955597886}">
      <dsp:nvSpPr>
        <dsp:cNvPr id="0" name=""/>
        <dsp:cNvSpPr/>
      </dsp:nvSpPr>
      <dsp:spPr>
        <a:xfrm>
          <a:off x="4368775" y="3421448"/>
          <a:ext cx="915287" cy="412363"/>
        </a:xfrm>
        <a:custGeom>
          <a:avLst/>
          <a:gdLst/>
          <a:ahLst/>
          <a:cxnLst/>
          <a:rect l="0" t="0" r="0" b="0"/>
          <a:pathLst>
            <a:path>
              <a:moveTo>
                <a:pt x="915287" y="0"/>
              </a:moveTo>
              <a:lnTo>
                <a:pt x="915287" y="206181"/>
              </a:lnTo>
              <a:lnTo>
                <a:pt x="0" y="206181"/>
              </a:lnTo>
              <a:lnTo>
                <a:pt x="0" y="412363"/>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74C5DD71-8543-4D7C-8377-734136590728}">
      <dsp:nvSpPr>
        <dsp:cNvPr id="0" name=""/>
        <dsp:cNvSpPr/>
      </dsp:nvSpPr>
      <dsp:spPr>
        <a:xfrm>
          <a:off x="3797719" y="3833811"/>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Researcher</a:t>
          </a:r>
        </a:p>
      </dsp:txBody>
      <dsp:txXfrm>
        <a:off x="3820020" y="3856112"/>
        <a:ext cx="1097509" cy="716805"/>
      </dsp:txXfrm>
    </dsp:sp>
    <dsp:sp modelId="{9C2DC547-CB8D-48D2-B3A3-5C28FC3F0980}">
      <dsp:nvSpPr>
        <dsp:cNvPr id="0" name=""/>
        <dsp:cNvSpPr/>
      </dsp:nvSpPr>
      <dsp:spPr>
        <a:xfrm>
          <a:off x="5284063" y="3421448"/>
          <a:ext cx="898224" cy="421081"/>
        </a:xfrm>
        <a:custGeom>
          <a:avLst/>
          <a:gdLst/>
          <a:ahLst/>
          <a:cxnLst/>
          <a:rect l="0" t="0" r="0" b="0"/>
          <a:pathLst>
            <a:path>
              <a:moveTo>
                <a:pt x="0" y="0"/>
              </a:moveTo>
              <a:lnTo>
                <a:pt x="0" y="210540"/>
              </a:lnTo>
              <a:lnTo>
                <a:pt x="898224" y="210540"/>
              </a:lnTo>
              <a:lnTo>
                <a:pt x="898224" y="421081"/>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54ACA0E-0D29-44B6-9084-AB3AD118034B}">
      <dsp:nvSpPr>
        <dsp:cNvPr id="0" name=""/>
        <dsp:cNvSpPr/>
      </dsp:nvSpPr>
      <dsp:spPr>
        <a:xfrm>
          <a:off x="5611232" y="3842529"/>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Strategic Communications Specialist</a:t>
          </a:r>
        </a:p>
      </dsp:txBody>
      <dsp:txXfrm>
        <a:off x="5633533" y="3864830"/>
        <a:ext cx="1097509" cy="716805"/>
      </dsp:txXfrm>
    </dsp:sp>
    <dsp:sp modelId="{D0B97085-6791-432D-8ADB-D23C911E2BA5}">
      <dsp:nvSpPr>
        <dsp:cNvPr id="0" name=""/>
        <dsp:cNvSpPr/>
      </dsp:nvSpPr>
      <dsp:spPr>
        <a:xfrm>
          <a:off x="6510667" y="1344671"/>
          <a:ext cx="1199605" cy="2495216"/>
        </a:xfrm>
        <a:custGeom>
          <a:avLst/>
          <a:gdLst/>
          <a:ahLst/>
          <a:cxnLst/>
          <a:rect l="0" t="0" r="0" b="0"/>
          <a:pathLst>
            <a:path>
              <a:moveTo>
                <a:pt x="0" y="0"/>
              </a:moveTo>
              <a:lnTo>
                <a:pt x="0" y="1247608"/>
              </a:lnTo>
              <a:lnTo>
                <a:pt x="1199605" y="1247608"/>
              </a:lnTo>
              <a:lnTo>
                <a:pt x="1199605" y="249521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BF8B673C-71CE-49C8-9711-F15CD8CDF1BF}">
      <dsp:nvSpPr>
        <dsp:cNvPr id="0" name=""/>
        <dsp:cNvSpPr/>
      </dsp:nvSpPr>
      <dsp:spPr>
        <a:xfrm>
          <a:off x="7139217" y="383988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Executive Assistant to the National President</a:t>
          </a:r>
        </a:p>
      </dsp:txBody>
      <dsp:txXfrm>
        <a:off x="7161518" y="3862188"/>
        <a:ext cx="1097509" cy="716805"/>
      </dsp:txXfrm>
    </dsp:sp>
    <dsp:sp modelId="{9B885491-47FD-43C5-9795-734376E2577A}">
      <dsp:nvSpPr>
        <dsp:cNvPr id="0" name=""/>
        <dsp:cNvSpPr/>
      </dsp:nvSpPr>
      <dsp:spPr>
        <a:xfrm>
          <a:off x="6510667" y="1344671"/>
          <a:ext cx="3711861" cy="304562"/>
        </a:xfrm>
        <a:custGeom>
          <a:avLst/>
          <a:gdLst/>
          <a:ahLst/>
          <a:cxnLst/>
          <a:rect l="0" t="0" r="0" b="0"/>
          <a:pathLst>
            <a:path>
              <a:moveTo>
                <a:pt x="0" y="0"/>
              </a:moveTo>
              <a:lnTo>
                <a:pt x="0" y="152281"/>
              </a:lnTo>
              <a:lnTo>
                <a:pt x="3711861" y="152281"/>
              </a:lnTo>
              <a:lnTo>
                <a:pt x="3711861"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86FDE38-134F-4AE9-A35E-0673318054BE}">
      <dsp:nvSpPr>
        <dsp:cNvPr id="0" name=""/>
        <dsp:cNvSpPr/>
      </dsp:nvSpPr>
      <dsp:spPr>
        <a:xfrm>
          <a:off x="9651473" y="1649234"/>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Director of </a:t>
          </a:r>
          <a:r>
            <a:rPr lang="en-US" sz="1100" kern="1200" dirty="0" err="1">
              <a:solidFill>
                <a:schemeClr val="tx1"/>
              </a:solidFill>
              <a:latin typeface="Franklin Gothic Medium Cond" panose="020B0606030402020204" pitchFamily="34" charset="0"/>
            </a:rPr>
            <a:t>Labour</a:t>
          </a:r>
          <a:r>
            <a:rPr lang="en-US" sz="1100" kern="1200" dirty="0">
              <a:solidFill>
                <a:schemeClr val="tx1"/>
              </a:solidFill>
              <a:latin typeface="Franklin Gothic Medium Cond" panose="020B0606030402020204" pitchFamily="34" charset="0"/>
            </a:rPr>
            <a:t> Relations</a:t>
          </a:r>
        </a:p>
      </dsp:txBody>
      <dsp:txXfrm>
        <a:off x="9673774" y="1671535"/>
        <a:ext cx="1097509" cy="716805"/>
      </dsp:txXfrm>
    </dsp:sp>
    <dsp:sp modelId="{23314E11-5878-4EB2-925F-62100CCF8BB1}">
      <dsp:nvSpPr>
        <dsp:cNvPr id="0" name=""/>
        <dsp:cNvSpPr/>
      </dsp:nvSpPr>
      <dsp:spPr>
        <a:xfrm>
          <a:off x="9695433" y="2410642"/>
          <a:ext cx="527095" cy="293895"/>
        </a:xfrm>
        <a:custGeom>
          <a:avLst/>
          <a:gdLst/>
          <a:ahLst/>
          <a:cxnLst/>
          <a:rect l="0" t="0" r="0" b="0"/>
          <a:pathLst>
            <a:path>
              <a:moveTo>
                <a:pt x="527095" y="0"/>
              </a:moveTo>
              <a:lnTo>
                <a:pt x="527095" y="146947"/>
              </a:lnTo>
              <a:lnTo>
                <a:pt x="0" y="146947"/>
              </a:lnTo>
              <a:lnTo>
                <a:pt x="0" y="293895"/>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7E2488B3-C7D8-4EBA-8FCB-F68128C2C78D}">
      <dsp:nvSpPr>
        <dsp:cNvPr id="0" name=""/>
        <dsp:cNvSpPr/>
      </dsp:nvSpPr>
      <dsp:spPr>
        <a:xfrm>
          <a:off x="9124377" y="270453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err="1">
              <a:solidFill>
                <a:schemeClr val="tx1"/>
              </a:solidFill>
              <a:latin typeface="Franklin Gothic Medium Cond" panose="020B0606030402020204" pitchFamily="34" charset="0"/>
            </a:rPr>
            <a:t>Labour</a:t>
          </a:r>
          <a:r>
            <a:rPr lang="en-US" sz="1100" kern="1200" dirty="0">
              <a:solidFill>
                <a:schemeClr val="tx1"/>
              </a:solidFill>
              <a:latin typeface="Franklin Gothic Medium Cond" panose="020B0606030402020204" pitchFamily="34" charset="0"/>
            </a:rPr>
            <a:t> Relations Officers (x3)</a:t>
          </a:r>
        </a:p>
      </dsp:txBody>
      <dsp:txXfrm>
        <a:off x="9146678" y="2726838"/>
        <a:ext cx="1097509" cy="716805"/>
      </dsp:txXfrm>
    </dsp:sp>
    <dsp:sp modelId="{EBF2FC57-11AB-4ACD-9C93-7E857354B18F}">
      <dsp:nvSpPr>
        <dsp:cNvPr id="0" name=""/>
        <dsp:cNvSpPr/>
      </dsp:nvSpPr>
      <dsp:spPr>
        <a:xfrm>
          <a:off x="10222529" y="2410642"/>
          <a:ext cx="742372" cy="304562"/>
        </a:xfrm>
        <a:custGeom>
          <a:avLst/>
          <a:gdLst/>
          <a:ahLst/>
          <a:cxnLst/>
          <a:rect l="0" t="0" r="0" b="0"/>
          <a:pathLst>
            <a:path>
              <a:moveTo>
                <a:pt x="0" y="0"/>
              </a:moveTo>
              <a:lnTo>
                <a:pt x="0" y="152281"/>
              </a:lnTo>
              <a:lnTo>
                <a:pt x="742372" y="152281"/>
              </a:lnTo>
              <a:lnTo>
                <a:pt x="742372"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F3240D35-FDA0-4F01-B9DE-026166B0D245}">
      <dsp:nvSpPr>
        <dsp:cNvPr id="0" name=""/>
        <dsp:cNvSpPr/>
      </dsp:nvSpPr>
      <dsp:spPr>
        <a:xfrm>
          <a:off x="10393846" y="2715204"/>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Head of Information Management</a:t>
          </a:r>
        </a:p>
      </dsp:txBody>
      <dsp:txXfrm>
        <a:off x="10416147" y="2737505"/>
        <a:ext cx="1097509" cy="716805"/>
      </dsp:txXfrm>
    </dsp:sp>
    <dsp:sp modelId="{77317259-1ECA-4507-BEFF-B02FD7006D40}">
      <dsp:nvSpPr>
        <dsp:cNvPr id="0" name=""/>
        <dsp:cNvSpPr/>
      </dsp:nvSpPr>
      <dsp:spPr>
        <a:xfrm>
          <a:off x="10919181" y="3476612"/>
          <a:ext cx="91440" cy="870045"/>
        </a:xfrm>
        <a:custGeom>
          <a:avLst/>
          <a:gdLst/>
          <a:ahLst/>
          <a:cxnLst/>
          <a:rect l="0" t="0" r="0" b="0"/>
          <a:pathLst>
            <a:path>
              <a:moveTo>
                <a:pt x="45720" y="0"/>
              </a:moveTo>
              <a:lnTo>
                <a:pt x="45720" y="870045"/>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A8874021-1F8B-416B-80AF-1A897F263E50}">
      <dsp:nvSpPr>
        <dsp:cNvPr id="0" name=""/>
        <dsp:cNvSpPr/>
      </dsp:nvSpPr>
      <dsp:spPr>
        <a:xfrm>
          <a:off x="10393846" y="434665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Franklin Gothic Medium Cond" panose="020B0606030402020204" pitchFamily="34" charset="0"/>
            </a:rPr>
            <a:t>Case Management Assistants (x2)</a:t>
          </a:r>
        </a:p>
      </dsp:txBody>
      <dsp:txXfrm>
        <a:off x="10416147" y="4368958"/>
        <a:ext cx="1097509" cy="716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4658805" y="339177"/>
          <a:ext cx="1432143" cy="954762"/>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NATIONAL PRESIDENT</a:t>
          </a:r>
        </a:p>
      </dsp:txBody>
      <dsp:txXfrm>
        <a:off x="4686769" y="367141"/>
        <a:ext cx="1376215" cy="898834"/>
      </dsp:txXfrm>
    </dsp:sp>
    <dsp:sp modelId="{4275E215-0173-4858-BE20-69D08E7185A7}">
      <dsp:nvSpPr>
        <dsp:cNvPr id="0" name=""/>
        <dsp:cNvSpPr/>
      </dsp:nvSpPr>
      <dsp:spPr>
        <a:xfrm>
          <a:off x="4443984" y="1293939"/>
          <a:ext cx="930893" cy="381904"/>
        </a:xfrm>
        <a:custGeom>
          <a:avLst/>
          <a:gdLst/>
          <a:ahLst/>
          <a:cxnLst/>
          <a:rect l="0" t="0" r="0" b="0"/>
          <a:pathLst>
            <a:path>
              <a:moveTo>
                <a:pt x="930893" y="0"/>
              </a:moveTo>
              <a:lnTo>
                <a:pt x="930893"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3727912" y="167584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Franklin Gothic Medium Cond" panose="020B0606030402020204" pitchFamily="34" charset="0"/>
            </a:rPr>
            <a:t>Director</a:t>
          </a:r>
          <a:endParaRPr lang="en-US" sz="1200" kern="1200" dirty="0">
            <a:solidFill>
              <a:schemeClr val="tx1"/>
            </a:solidFill>
            <a:latin typeface="Franklin Gothic Medium Cond" panose="020B0606030402020204" pitchFamily="34" charset="0"/>
          </a:endParaRPr>
        </a:p>
      </dsp:txBody>
      <dsp:txXfrm>
        <a:off x="3755876" y="1703808"/>
        <a:ext cx="1376215" cy="898834"/>
      </dsp:txXfrm>
    </dsp:sp>
    <dsp:sp modelId="{DC8B732F-7031-424E-B094-002543887A38}">
      <dsp:nvSpPr>
        <dsp:cNvPr id="0" name=""/>
        <dsp:cNvSpPr/>
      </dsp:nvSpPr>
      <dsp:spPr>
        <a:xfrm>
          <a:off x="716071" y="2630606"/>
          <a:ext cx="3727912" cy="363516"/>
        </a:xfrm>
        <a:custGeom>
          <a:avLst/>
          <a:gdLst/>
          <a:ahLst/>
          <a:cxnLst/>
          <a:rect l="0" t="0" r="0" b="0"/>
          <a:pathLst>
            <a:path>
              <a:moveTo>
                <a:pt x="3727912" y="0"/>
              </a:moveTo>
              <a:lnTo>
                <a:pt x="3727912" y="181758"/>
              </a:lnTo>
              <a:lnTo>
                <a:pt x="0" y="181758"/>
              </a:lnTo>
              <a:lnTo>
                <a:pt x="0" y="36351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0" y="2994122"/>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err="1">
              <a:solidFill>
                <a:schemeClr val="tx1"/>
              </a:solidFill>
              <a:latin typeface="Franklin Gothic Medium Cond" panose="020B0606030402020204" pitchFamily="34" charset="0"/>
            </a:rPr>
            <a:t>Labour</a:t>
          </a:r>
          <a:r>
            <a:rPr lang="en-US" sz="1500" kern="1200" dirty="0">
              <a:solidFill>
                <a:schemeClr val="tx1"/>
              </a:solidFill>
              <a:latin typeface="Franklin Gothic Medium Cond" panose="020B0606030402020204" pitchFamily="34" charset="0"/>
            </a:rPr>
            <a:t> Relations Officer</a:t>
          </a:r>
        </a:p>
      </dsp:txBody>
      <dsp:txXfrm>
        <a:off x="27964" y="3022086"/>
        <a:ext cx="1376215" cy="898834"/>
      </dsp:txXfrm>
    </dsp:sp>
    <dsp:sp modelId="{6943C8E3-4521-4396-98C2-AD3AB9012A73}">
      <dsp:nvSpPr>
        <dsp:cNvPr id="0" name=""/>
        <dsp:cNvSpPr/>
      </dsp:nvSpPr>
      <dsp:spPr>
        <a:xfrm>
          <a:off x="2582197" y="2630606"/>
          <a:ext cx="1861786" cy="381904"/>
        </a:xfrm>
        <a:custGeom>
          <a:avLst/>
          <a:gdLst/>
          <a:ahLst/>
          <a:cxnLst/>
          <a:rect l="0" t="0" r="0" b="0"/>
          <a:pathLst>
            <a:path>
              <a:moveTo>
                <a:pt x="1861786" y="0"/>
              </a:moveTo>
              <a:lnTo>
                <a:pt x="1861786"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8DD4533-1170-4E7E-BAA5-38853BEC686F}">
      <dsp:nvSpPr>
        <dsp:cNvPr id="0" name=""/>
        <dsp:cNvSpPr/>
      </dsp:nvSpPr>
      <dsp:spPr>
        <a:xfrm>
          <a:off x="1866126"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err="1">
              <a:solidFill>
                <a:schemeClr val="tx1"/>
              </a:solidFill>
              <a:latin typeface="Franklin Gothic Medium Cond" panose="020B0606030402020204" pitchFamily="34" charset="0"/>
            </a:rPr>
            <a:t>Labour</a:t>
          </a:r>
          <a:r>
            <a:rPr lang="en-US" sz="1500" kern="1200" dirty="0">
              <a:solidFill>
                <a:schemeClr val="tx1"/>
              </a:solidFill>
              <a:latin typeface="Franklin Gothic Medium Cond" panose="020B0606030402020204" pitchFamily="34" charset="0"/>
            </a:rPr>
            <a:t> Relations Officer</a:t>
          </a:r>
        </a:p>
      </dsp:txBody>
      <dsp:txXfrm>
        <a:off x="1894090" y="3040475"/>
        <a:ext cx="1376215" cy="898834"/>
      </dsp:txXfrm>
    </dsp:sp>
    <dsp:sp modelId="{67F05E8B-16D8-444B-80AB-DECE79ECEBD6}">
      <dsp:nvSpPr>
        <dsp:cNvPr id="0" name=""/>
        <dsp:cNvSpPr/>
      </dsp:nvSpPr>
      <dsp:spPr>
        <a:xfrm>
          <a:off x="4398264" y="2630606"/>
          <a:ext cx="91440" cy="381904"/>
        </a:xfrm>
        <a:custGeom>
          <a:avLst/>
          <a:gdLst/>
          <a:ahLst/>
          <a:cxnLst/>
          <a:rect l="0" t="0" r="0" b="0"/>
          <a:pathLst>
            <a:path>
              <a:moveTo>
                <a:pt x="45720" y="0"/>
              </a:moveTo>
              <a:lnTo>
                <a:pt x="4572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BBE05E1C-717B-4019-818F-DED071BA5A13}">
      <dsp:nvSpPr>
        <dsp:cNvPr id="0" name=""/>
        <dsp:cNvSpPr/>
      </dsp:nvSpPr>
      <dsp:spPr>
        <a:xfrm>
          <a:off x="3727912"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err="1">
              <a:solidFill>
                <a:schemeClr val="tx1"/>
              </a:solidFill>
              <a:latin typeface="Franklin Gothic Medium Cond" panose="020B0606030402020204" pitchFamily="34" charset="0"/>
            </a:rPr>
            <a:t>Labour</a:t>
          </a:r>
          <a:r>
            <a:rPr lang="en-US" sz="1500" kern="1200" dirty="0">
              <a:solidFill>
                <a:schemeClr val="tx1"/>
              </a:solidFill>
              <a:latin typeface="Franklin Gothic Medium Cond" panose="020B0606030402020204" pitchFamily="34" charset="0"/>
            </a:rPr>
            <a:t> Relations Officer</a:t>
          </a:r>
        </a:p>
      </dsp:txBody>
      <dsp:txXfrm>
        <a:off x="3755876" y="3040475"/>
        <a:ext cx="1376215" cy="898834"/>
      </dsp:txXfrm>
    </dsp:sp>
    <dsp:sp modelId="{ACD8EF4C-40A3-4940-8BC4-5D20B88835A3}">
      <dsp:nvSpPr>
        <dsp:cNvPr id="0" name=""/>
        <dsp:cNvSpPr/>
      </dsp:nvSpPr>
      <dsp:spPr>
        <a:xfrm>
          <a:off x="4443984" y="2630606"/>
          <a:ext cx="1622675" cy="372710"/>
        </a:xfrm>
        <a:custGeom>
          <a:avLst/>
          <a:gdLst/>
          <a:ahLst/>
          <a:cxnLst/>
          <a:rect l="0" t="0" r="0" b="0"/>
          <a:pathLst>
            <a:path>
              <a:moveTo>
                <a:pt x="0" y="0"/>
              </a:moveTo>
              <a:lnTo>
                <a:pt x="0" y="186355"/>
              </a:lnTo>
              <a:lnTo>
                <a:pt x="1622675" y="186355"/>
              </a:lnTo>
              <a:lnTo>
                <a:pt x="1622675" y="372710"/>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3DFE1F1D-A3F5-46EC-B659-F9CCCB302A0F}">
      <dsp:nvSpPr>
        <dsp:cNvPr id="0" name=""/>
        <dsp:cNvSpPr/>
      </dsp:nvSpPr>
      <dsp:spPr>
        <a:xfrm>
          <a:off x="5350587" y="3003317"/>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Head of Information Management</a:t>
          </a:r>
        </a:p>
      </dsp:txBody>
      <dsp:txXfrm>
        <a:off x="5378551" y="3031281"/>
        <a:ext cx="1376215" cy="898834"/>
      </dsp:txXfrm>
    </dsp:sp>
    <dsp:sp modelId="{A481E146-C70E-4036-80A5-A9955816582A}">
      <dsp:nvSpPr>
        <dsp:cNvPr id="0" name=""/>
        <dsp:cNvSpPr/>
      </dsp:nvSpPr>
      <dsp:spPr>
        <a:xfrm>
          <a:off x="5135766" y="3958079"/>
          <a:ext cx="930893" cy="381904"/>
        </a:xfrm>
        <a:custGeom>
          <a:avLst/>
          <a:gdLst/>
          <a:ahLst/>
          <a:cxnLst/>
          <a:rect l="0" t="0" r="0" b="0"/>
          <a:pathLst>
            <a:path>
              <a:moveTo>
                <a:pt x="930893" y="0"/>
              </a:moveTo>
              <a:lnTo>
                <a:pt x="930893"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D5F8BF22-7EDF-43A3-8E3B-7ACF86A20775}">
      <dsp:nvSpPr>
        <dsp:cNvPr id="0" name=""/>
        <dsp:cNvSpPr/>
      </dsp:nvSpPr>
      <dsp:spPr>
        <a:xfrm>
          <a:off x="4419694" y="433998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Case Management Assistant</a:t>
          </a:r>
        </a:p>
      </dsp:txBody>
      <dsp:txXfrm>
        <a:off x="4447658" y="4367948"/>
        <a:ext cx="1376215" cy="898834"/>
      </dsp:txXfrm>
    </dsp:sp>
    <dsp:sp modelId="{073E0F43-6B79-4430-8D82-6B8FAF83BC46}">
      <dsp:nvSpPr>
        <dsp:cNvPr id="0" name=""/>
        <dsp:cNvSpPr/>
      </dsp:nvSpPr>
      <dsp:spPr>
        <a:xfrm>
          <a:off x="6066659" y="3958079"/>
          <a:ext cx="1170003" cy="391099"/>
        </a:xfrm>
        <a:custGeom>
          <a:avLst/>
          <a:gdLst/>
          <a:ahLst/>
          <a:cxnLst/>
          <a:rect l="0" t="0" r="0" b="0"/>
          <a:pathLst>
            <a:path>
              <a:moveTo>
                <a:pt x="0" y="0"/>
              </a:moveTo>
              <a:lnTo>
                <a:pt x="0" y="195549"/>
              </a:lnTo>
              <a:lnTo>
                <a:pt x="1170003" y="195549"/>
              </a:lnTo>
              <a:lnTo>
                <a:pt x="1170003" y="391099"/>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2F3E057-3DAF-4C68-9F07-6EA7C76B5B83}">
      <dsp:nvSpPr>
        <dsp:cNvPr id="0" name=""/>
        <dsp:cNvSpPr/>
      </dsp:nvSpPr>
      <dsp:spPr>
        <a:xfrm>
          <a:off x="6520591" y="4349178"/>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Case Management Assistant</a:t>
          </a:r>
        </a:p>
      </dsp:txBody>
      <dsp:txXfrm>
        <a:off x="6548555" y="4377142"/>
        <a:ext cx="1376215" cy="898834"/>
      </dsp:txXfrm>
    </dsp:sp>
    <dsp:sp modelId="{7033A40F-11C4-4F5E-BC83-F67546C3F53E}">
      <dsp:nvSpPr>
        <dsp:cNvPr id="0" name=""/>
        <dsp:cNvSpPr/>
      </dsp:nvSpPr>
      <dsp:spPr>
        <a:xfrm>
          <a:off x="4443984" y="2630606"/>
          <a:ext cx="3723572" cy="381904"/>
        </a:xfrm>
        <a:custGeom>
          <a:avLst/>
          <a:gdLst/>
          <a:ahLst/>
          <a:cxnLst/>
          <a:rect l="0" t="0" r="0" b="0"/>
          <a:pathLst>
            <a:path>
              <a:moveTo>
                <a:pt x="0" y="0"/>
              </a:moveTo>
              <a:lnTo>
                <a:pt x="0" y="190952"/>
              </a:lnTo>
              <a:lnTo>
                <a:pt x="3723572" y="190952"/>
              </a:lnTo>
              <a:lnTo>
                <a:pt x="3723572" y="381904"/>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CAD373-21A2-4AC2-B710-C4EFF7028DB7}">
      <dsp:nvSpPr>
        <dsp:cNvPr id="0" name=""/>
        <dsp:cNvSpPr/>
      </dsp:nvSpPr>
      <dsp:spPr>
        <a:xfrm>
          <a:off x="7451484"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US" sz="1500" kern="1200" dirty="0">
            <a:solidFill>
              <a:schemeClr val="tx1"/>
            </a:solidFill>
            <a:latin typeface="Franklin Gothic Medium Cond" panose="020B0606030402020204" pitchFamily="34" charset="0"/>
          </a:endParaRPr>
        </a:p>
      </dsp:txBody>
      <dsp:txXfrm>
        <a:off x="7479448" y="3040475"/>
        <a:ext cx="1376215" cy="898834"/>
      </dsp:txXfrm>
    </dsp:sp>
    <dsp:sp modelId="{4ADD091D-9EA9-4E60-A150-65EF0886B10B}">
      <dsp:nvSpPr>
        <dsp:cNvPr id="0" name=""/>
        <dsp:cNvSpPr/>
      </dsp:nvSpPr>
      <dsp:spPr>
        <a:xfrm>
          <a:off x="5374877" y="1293939"/>
          <a:ext cx="2791891" cy="1726744"/>
        </a:xfrm>
        <a:custGeom>
          <a:avLst/>
          <a:gdLst/>
          <a:ahLst/>
          <a:cxnLst/>
          <a:rect l="0" t="0" r="0" b="0"/>
          <a:pathLst>
            <a:path>
              <a:moveTo>
                <a:pt x="0" y="0"/>
              </a:moveTo>
              <a:lnTo>
                <a:pt x="0" y="863372"/>
              </a:lnTo>
              <a:lnTo>
                <a:pt x="2791891" y="863372"/>
              </a:lnTo>
              <a:lnTo>
                <a:pt x="2791891" y="172674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F9A431C-E77F-41AA-AFCA-03CDF8F76D65}">
      <dsp:nvSpPr>
        <dsp:cNvPr id="0" name=""/>
        <dsp:cNvSpPr/>
      </dsp:nvSpPr>
      <dsp:spPr>
        <a:xfrm>
          <a:off x="7450697" y="302068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Executive Assistant to the National President</a:t>
          </a:r>
        </a:p>
      </dsp:txBody>
      <dsp:txXfrm>
        <a:off x="7478661" y="3048648"/>
        <a:ext cx="1376215" cy="898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3951394" y="1021"/>
          <a:ext cx="1485210" cy="990140"/>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Franklin Gothic Medium Cond" panose="020B0606030402020204" pitchFamily="34" charset="0"/>
            </a:rPr>
            <a:t>NATIONAL PRESIDENT</a:t>
          </a:r>
        </a:p>
      </dsp:txBody>
      <dsp:txXfrm>
        <a:off x="3980394" y="30021"/>
        <a:ext cx="1427210" cy="932140"/>
      </dsp:txXfrm>
    </dsp:sp>
    <dsp:sp modelId="{4275E215-0173-4858-BE20-69D08E7185A7}">
      <dsp:nvSpPr>
        <dsp:cNvPr id="0" name=""/>
        <dsp:cNvSpPr/>
      </dsp:nvSpPr>
      <dsp:spPr>
        <a:xfrm>
          <a:off x="4648279" y="991162"/>
          <a:ext cx="91440" cy="396056"/>
        </a:xfrm>
        <a:custGeom>
          <a:avLst/>
          <a:gdLst/>
          <a:ahLst/>
          <a:cxnLst/>
          <a:rect l="0" t="0" r="0" b="0"/>
          <a:pathLst>
            <a:path>
              <a:moveTo>
                <a:pt x="45720" y="0"/>
              </a:moveTo>
              <a:lnTo>
                <a:pt x="45720" y="39605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3951394" y="1387218"/>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Franklin Gothic Medium Cond" panose="020B0606030402020204" pitchFamily="34" charset="0"/>
            </a:rPr>
            <a:t>Director</a:t>
          </a:r>
          <a:endParaRPr lang="en-US" sz="1600" kern="1200" dirty="0">
            <a:solidFill>
              <a:schemeClr val="tx1"/>
            </a:solidFill>
            <a:latin typeface="Franklin Gothic Medium Cond" panose="020B0606030402020204" pitchFamily="34" charset="0"/>
          </a:endParaRPr>
        </a:p>
      </dsp:txBody>
      <dsp:txXfrm>
        <a:off x="3980394" y="1416218"/>
        <a:ext cx="1427210" cy="932140"/>
      </dsp:txXfrm>
    </dsp:sp>
    <dsp:sp modelId="{50B9885E-FB89-4480-B06B-25B6F9608DAB}">
      <dsp:nvSpPr>
        <dsp:cNvPr id="0" name=""/>
        <dsp:cNvSpPr/>
      </dsp:nvSpPr>
      <dsp:spPr>
        <a:xfrm>
          <a:off x="2763225" y="2377359"/>
          <a:ext cx="1930774" cy="396056"/>
        </a:xfrm>
        <a:custGeom>
          <a:avLst/>
          <a:gdLst/>
          <a:ahLst/>
          <a:cxnLst/>
          <a:rect l="0" t="0" r="0" b="0"/>
          <a:pathLst>
            <a:path>
              <a:moveTo>
                <a:pt x="1930774" y="0"/>
              </a:moveTo>
              <a:lnTo>
                <a:pt x="1930774" y="198028"/>
              </a:lnTo>
              <a:lnTo>
                <a:pt x="0" y="198028"/>
              </a:lnTo>
              <a:lnTo>
                <a:pt x="0" y="39605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3DDCB11-29D0-44C0-90BA-1D47F0B7AD6D}">
      <dsp:nvSpPr>
        <dsp:cNvPr id="0" name=""/>
        <dsp:cNvSpPr/>
      </dsp:nvSpPr>
      <dsp:spPr>
        <a:xfrm>
          <a:off x="2020620" y="2773415"/>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Franklin Gothic Medium Cond" panose="020B0606030402020204" pitchFamily="34" charset="0"/>
            </a:rPr>
            <a:t>Finance Officer</a:t>
          </a:r>
        </a:p>
      </dsp:txBody>
      <dsp:txXfrm>
        <a:off x="2049620" y="2802415"/>
        <a:ext cx="1427210" cy="932140"/>
      </dsp:txXfrm>
    </dsp:sp>
    <dsp:sp modelId="{DC8B732F-7031-424E-B094-002543887A38}">
      <dsp:nvSpPr>
        <dsp:cNvPr id="0" name=""/>
        <dsp:cNvSpPr/>
      </dsp:nvSpPr>
      <dsp:spPr>
        <a:xfrm>
          <a:off x="4648279" y="2377359"/>
          <a:ext cx="91440" cy="1779223"/>
        </a:xfrm>
        <a:custGeom>
          <a:avLst/>
          <a:gdLst/>
          <a:ahLst/>
          <a:cxnLst/>
          <a:rect l="0" t="0" r="0" b="0"/>
          <a:pathLst>
            <a:path>
              <a:moveTo>
                <a:pt x="45720" y="0"/>
              </a:moveTo>
              <a:lnTo>
                <a:pt x="45720" y="1779223"/>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3951394" y="4156582"/>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Franklin Gothic Medium Cond" panose="020B0606030402020204" pitchFamily="34" charset="0"/>
            </a:rPr>
            <a:t>Administrative Assistant</a:t>
          </a:r>
        </a:p>
      </dsp:txBody>
      <dsp:txXfrm>
        <a:off x="3980394" y="4185582"/>
        <a:ext cx="1427210" cy="932140"/>
      </dsp:txXfrm>
    </dsp:sp>
    <dsp:sp modelId="{958424FD-401D-4D7A-B82D-F90F7D788869}">
      <dsp:nvSpPr>
        <dsp:cNvPr id="0" name=""/>
        <dsp:cNvSpPr/>
      </dsp:nvSpPr>
      <dsp:spPr>
        <a:xfrm>
          <a:off x="4694000" y="2377359"/>
          <a:ext cx="1933269" cy="1783274"/>
        </a:xfrm>
        <a:custGeom>
          <a:avLst/>
          <a:gdLst/>
          <a:ahLst/>
          <a:cxnLst/>
          <a:rect l="0" t="0" r="0" b="0"/>
          <a:pathLst>
            <a:path>
              <a:moveTo>
                <a:pt x="0" y="0"/>
              </a:moveTo>
              <a:lnTo>
                <a:pt x="0" y="891637"/>
              </a:lnTo>
              <a:lnTo>
                <a:pt x="1933269" y="891637"/>
              </a:lnTo>
              <a:lnTo>
                <a:pt x="1933269" y="178327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624D2979-58CD-4100-B3E3-099C51A2AA5A}">
      <dsp:nvSpPr>
        <dsp:cNvPr id="0" name=""/>
        <dsp:cNvSpPr/>
      </dsp:nvSpPr>
      <dsp:spPr>
        <a:xfrm>
          <a:off x="5884663" y="4160634"/>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Franklin Gothic Medium Cond" panose="020B0606030402020204" pitchFamily="34" charset="0"/>
            </a:rPr>
            <a:t>Mail Distribution Clerk/Receptionist</a:t>
          </a:r>
        </a:p>
      </dsp:txBody>
      <dsp:txXfrm>
        <a:off x="5913663" y="4189634"/>
        <a:ext cx="1427210" cy="932140"/>
      </dsp:txXfrm>
    </dsp:sp>
    <dsp:sp modelId="{FD5E4552-B7C7-4769-A369-12D252C3F09E}">
      <dsp:nvSpPr>
        <dsp:cNvPr id="0" name=""/>
        <dsp:cNvSpPr/>
      </dsp:nvSpPr>
      <dsp:spPr>
        <a:xfrm>
          <a:off x="6581549" y="4160634"/>
          <a:ext cx="91440" cy="990140"/>
        </a:xfrm>
        <a:custGeom>
          <a:avLst/>
          <a:gdLst/>
          <a:ahLst/>
          <a:cxnLst/>
          <a:rect l="0" t="0" r="0" b="0"/>
          <a:pathLst>
            <a:path>
              <a:moveTo>
                <a:pt x="45720" y="990140"/>
              </a:moveTo>
              <a:lnTo>
                <a:pt x="45720" y="0"/>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E9A16A8-4473-4816-92FD-36854817DAE9}">
      <dsp:nvSpPr>
        <dsp:cNvPr id="0" name=""/>
        <dsp:cNvSpPr/>
      </dsp:nvSpPr>
      <dsp:spPr>
        <a:xfrm>
          <a:off x="5884663" y="4160634"/>
          <a:ext cx="1485210" cy="990140"/>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tx1"/>
            </a:solidFill>
            <a:latin typeface="Franklin Gothic Medium Cond" panose="020B0606030402020204" pitchFamily="34" charset="0"/>
          </a:endParaRPr>
        </a:p>
      </dsp:txBody>
      <dsp:txXfrm>
        <a:off x="5913663" y="4189634"/>
        <a:ext cx="1427210" cy="932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2623880" y="3462"/>
          <a:ext cx="1440820" cy="960547"/>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NATIONAL PRESIDENT</a:t>
          </a:r>
        </a:p>
      </dsp:txBody>
      <dsp:txXfrm>
        <a:off x="2652013" y="31595"/>
        <a:ext cx="1384554" cy="904281"/>
      </dsp:txXfrm>
    </dsp:sp>
    <dsp:sp modelId="{4275E215-0173-4858-BE20-69D08E7185A7}">
      <dsp:nvSpPr>
        <dsp:cNvPr id="0" name=""/>
        <dsp:cNvSpPr/>
      </dsp:nvSpPr>
      <dsp:spPr>
        <a:xfrm>
          <a:off x="2407757" y="964009"/>
          <a:ext cx="936533" cy="384218"/>
        </a:xfrm>
        <a:custGeom>
          <a:avLst/>
          <a:gdLst/>
          <a:ahLst/>
          <a:cxnLst/>
          <a:rect l="0" t="0" r="0" b="0"/>
          <a:pathLst>
            <a:path>
              <a:moveTo>
                <a:pt x="936533" y="0"/>
              </a:moveTo>
              <a:lnTo>
                <a:pt x="936533" y="192109"/>
              </a:lnTo>
              <a:lnTo>
                <a:pt x="0" y="192109"/>
              </a:lnTo>
              <a:lnTo>
                <a:pt x="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1687346" y="1348228"/>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Franklin Gothic Medium Cond" panose="020B0606030402020204" pitchFamily="34" charset="0"/>
            </a:rPr>
            <a:t>Director</a:t>
          </a:r>
          <a:endParaRPr lang="en-US" sz="1200" kern="1200" dirty="0">
            <a:solidFill>
              <a:schemeClr val="tx1"/>
            </a:solidFill>
            <a:latin typeface="Franklin Gothic Medium Cond" panose="020B0606030402020204" pitchFamily="34" charset="0"/>
          </a:endParaRPr>
        </a:p>
      </dsp:txBody>
      <dsp:txXfrm>
        <a:off x="1715479" y="1376361"/>
        <a:ext cx="1384554" cy="904281"/>
      </dsp:txXfrm>
    </dsp:sp>
    <dsp:sp modelId="{DC8B732F-7031-424E-B094-002543887A38}">
      <dsp:nvSpPr>
        <dsp:cNvPr id="0" name=""/>
        <dsp:cNvSpPr/>
      </dsp:nvSpPr>
      <dsp:spPr>
        <a:xfrm>
          <a:off x="2362037" y="2308775"/>
          <a:ext cx="91440" cy="384218"/>
        </a:xfrm>
        <a:custGeom>
          <a:avLst/>
          <a:gdLst/>
          <a:ahLst/>
          <a:cxnLst/>
          <a:rect l="0" t="0" r="0" b="0"/>
          <a:pathLst>
            <a:path>
              <a:moveTo>
                <a:pt x="45720" y="0"/>
              </a:moveTo>
              <a:lnTo>
                <a:pt x="4572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1687346" y="2692993"/>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Senior Advisor to the Director</a:t>
          </a:r>
        </a:p>
      </dsp:txBody>
      <dsp:txXfrm>
        <a:off x="1715479" y="2721126"/>
        <a:ext cx="1384554" cy="904281"/>
      </dsp:txXfrm>
    </dsp:sp>
    <dsp:sp modelId="{ACD8EF4C-40A3-4940-8BC4-5D20B88835A3}">
      <dsp:nvSpPr>
        <dsp:cNvPr id="0" name=""/>
        <dsp:cNvSpPr/>
      </dsp:nvSpPr>
      <dsp:spPr>
        <a:xfrm>
          <a:off x="1471223" y="3653540"/>
          <a:ext cx="936533" cy="384218"/>
        </a:xfrm>
        <a:custGeom>
          <a:avLst/>
          <a:gdLst/>
          <a:ahLst/>
          <a:cxnLst/>
          <a:rect l="0" t="0" r="0" b="0"/>
          <a:pathLst>
            <a:path>
              <a:moveTo>
                <a:pt x="936533" y="0"/>
              </a:moveTo>
              <a:lnTo>
                <a:pt x="936533" y="192109"/>
              </a:lnTo>
              <a:lnTo>
                <a:pt x="0" y="192109"/>
              </a:lnTo>
              <a:lnTo>
                <a:pt x="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3DFE1F1D-A3F5-46EC-B659-F9CCCB302A0F}">
      <dsp:nvSpPr>
        <dsp:cNvPr id="0" name=""/>
        <dsp:cNvSpPr/>
      </dsp:nvSpPr>
      <dsp:spPr>
        <a:xfrm>
          <a:off x="750813" y="4037759"/>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Strategic Communications Specialist</a:t>
          </a:r>
        </a:p>
      </dsp:txBody>
      <dsp:txXfrm>
        <a:off x="778946" y="4065892"/>
        <a:ext cx="1384554" cy="904281"/>
      </dsp:txXfrm>
    </dsp:sp>
    <dsp:sp modelId="{A481E146-C70E-4036-80A5-A9955816582A}">
      <dsp:nvSpPr>
        <dsp:cNvPr id="0" name=""/>
        <dsp:cNvSpPr/>
      </dsp:nvSpPr>
      <dsp:spPr>
        <a:xfrm>
          <a:off x="2407757" y="3653540"/>
          <a:ext cx="936533" cy="384218"/>
        </a:xfrm>
        <a:custGeom>
          <a:avLst/>
          <a:gdLst/>
          <a:ahLst/>
          <a:cxnLst/>
          <a:rect l="0" t="0" r="0" b="0"/>
          <a:pathLst>
            <a:path>
              <a:moveTo>
                <a:pt x="0" y="0"/>
              </a:moveTo>
              <a:lnTo>
                <a:pt x="0" y="192109"/>
              </a:lnTo>
              <a:lnTo>
                <a:pt x="936533" y="192109"/>
              </a:lnTo>
              <a:lnTo>
                <a:pt x="936533"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D5F8BF22-7EDF-43A3-8E3B-7ACF86A20775}">
      <dsp:nvSpPr>
        <dsp:cNvPr id="0" name=""/>
        <dsp:cNvSpPr/>
      </dsp:nvSpPr>
      <dsp:spPr>
        <a:xfrm>
          <a:off x="2623880" y="4037759"/>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Researcher</a:t>
          </a:r>
        </a:p>
      </dsp:txBody>
      <dsp:txXfrm>
        <a:off x="2652013" y="4065892"/>
        <a:ext cx="1384554" cy="904281"/>
      </dsp:txXfrm>
    </dsp:sp>
    <dsp:sp modelId="{4ADD091D-9EA9-4E60-A150-65EF0886B10B}">
      <dsp:nvSpPr>
        <dsp:cNvPr id="0" name=""/>
        <dsp:cNvSpPr/>
      </dsp:nvSpPr>
      <dsp:spPr>
        <a:xfrm>
          <a:off x="3344290" y="964009"/>
          <a:ext cx="1636613" cy="3055577"/>
        </a:xfrm>
        <a:custGeom>
          <a:avLst/>
          <a:gdLst/>
          <a:ahLst/>
          <a:cxnLst/>
          <a:rect l="0" t="0" r="0" b="0"/>
          <a:pathLst>
            <a:path>
              <a:moveTo>
                <a:pt x="0" y="0"/>
              </a:moveTo>
              <a:lnTo>
                <a:pt x="0" y="1527788"/>
              </a:lnTo>
              <a:lnTo>
                <a:pt x="1636613" y="1527788"/>
              </a:lnTo>
              <a:lnTo>
                <a:pt x="1636613" y="3055577"/>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F9A431C-E77F-41AA-AFCA-03CDF8F76D65}">
      <dsp:nvSpPr>
        <dsp:cNvPr id="0" name=""/>
        <dsp:cNvSpPr/>
      </dsp:nvSpPr>
      <dsp:spPr>
        <a:xfrm>
          <a:off x="4260494" y="4019586"/>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latin typeface="Franklin Gothic Medium Cond" panose="020B0606030402020204" pitchFamily="34" charset="0"/>
            </a:rPr>
            <a:t>Executive Assistant to the National President</a:t>
          </a:r>
        </a:p>
      </dsp:txBody>
      <dsp:txXfrm>
        <a:off x="4288627" y="4047719"/>
        <a:ext cx="1384554" cy="90428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558192"/>
          </a:xfrm>
          <a:prstGeom prst="rect">
            <a:avLst/>
          </a:prstGeom>
        </p:spPr>
        <p:txBody>
          <a:bodyPr vert="horz" lIns="106244" tIns="53122" rIns="106244" bIns="53122" rtlCol="0"/>
          <a:lstStyle>
            <a:lvl1pPr algn="l">
              <a:defRPr sz="1400"/>
            </a:lvl1pPr>
          </a:lstStyle>
          <a:p>
            <a:endParaRPr lang="en-US"/>
          </a:p>
        </p:txBody>
      </p:sp>
      <p:sp>
        <p:nvSpPr>
          <p:cNvPr id="3" name="Date Placeholder 2"/>
          <p:cNvSpPr>
            <a:spLocks noGrp="1"/>
          </p:cNvSpPr>
          <p:nvPr>
            <p:ph type="dt" idx="1"/>
          </p:nvPr>
        </p:nvSpPr>
        <p:spPr>
          <a:xfrm>
            <a:off x="3970938" y="0"/>
            <a:ext cx="3037840" cy="558192"/>
          </a:xfrm>
          <a:prstGeom prst="rect">
            <a:avLst/>
          </a:prstGeom>
        </p:spPr>
        <p:txBody>
          <a:bodyPr vert="horz" lIns="106244" tIns="53122" rIns="106244" bIns="53122" rtlCol="0"/>
          <a:lstStyle>
            <a:lvl1pPr algn="r">
              <a:defRPr sz="1400"/>
            </a:lvl1pPr>
          </a:lstStyle>
          <a:p>
            <a:fld id="{4507D460-1B70-4631-902D-C8630C7CE9DB}" type="datetimeFigureOut">
              <a:rPr lang="en-US" smtClean="0"/>
              <a:t>6/6/2018</a:t>
            </a:fld>
            <a:endParaRPr lang="en-US"/>
          </a:p>
        </p:txBody>
      </p:sp>
      <p:sp>
        <p:nvSpPr>
          <p:cNvPr id="4" name="Slide Image Placeholder 3"/>
          <p:cNvSpPr>
            <a:spLocks noGrp="1" noRot="1" noChangeAspect="1"/>
          </p:cNvSpPr>
          <p:nvPr>
            <p:ph type="sldImg" idx="2"/>
          </p:nvPr>
        </p:nvSpPr>
        <p:spPr>
          <a:xfrm>
            <a:off x="168275" y="1390650"/>
            <a:ext cx="6673850" cy="3754438"/>
          </a:xfrm>
          <a:prstGeom prst="rect">
            <a:avLst/>
          </a:prstGeom>
          <a:noFill/>
          <a:ln w="12700">
            <a:solidFill>
              <a:prstClr val="black"/>
            </a:solidFill>
          </a:ln>
        </p:spPr>
        <p:txBody>
          <a:bodyPr vert="horz" lIns="106244" tIns="53122" rIns="106244" bIns="53122" rtlCol="0" anchor="ctr"/>
          <a:lstStyle/>
          <a:p>
            <a:endParaRPr lang="en-US"/>
          </a:p>
        </p:txBody>
      </p:sp>
      <p:sp>
        <p:nvSpPr>
          <p:cNvPr id="5" name="Notes Placeholder 4"/>
          <p:cNvSpPr>
            <a:spLocks noGrp="1"/>
          </p:cNvSpPr>
          <p:nvPr>
            <p:ph type="body" sz="quarter" idx="3"/>
          </p:nvPr>
        </p:nvSpPr>
        <p:spPr>
          <a:xfrm>
            <a:off x="701040" y="5354002"/>
            <a:ext cx="5608320" cy="4380548"/>
          </a:xfrm>
          <a:prstGeom prst="rect">
            <a:avLst/>
          </a:prstGeom>
        </p:spPr>
        <p:txBody>
          <a:bodyPr vert="horz" lIns="106244" tIns="53122" rIns="106244" bIns="531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567010"/>
            <a:ext cx="3037840" cy="558191"/>
          </a:xfrm>
          <a:prstGeom prst="rect">
            <a:avLst/>
          </a:prstGeom>
        </p:spPr>
        <p:txBody>
          <a:bodyPr vert="horz" lIns="106244" tIns="53122" rIns="106244" bIns="53122" rtlCol="0" anchor="b"/>
          <a:lstStyle>
            <a:lvl1pPr algn="l">
              <a:defRPr sz="1400"/>
            </a:lvl1pPr>
          </a:lstStyle>
          <a:p>
            <a:endParaRPr lang="en-US"/>
          </a:p>
        </p:txBody>
      </p:sp>
      <p:sp>
        <p:nvSpPr>
          <p:cNvPr id="7" name="Slide Number Placeholder 6"/>
          <p:cNvSpPr>
            <a:spLocks noGrp="1"/>
          </p:cNvSpPr>
          <p:nvPr>
            <p:ph type="sldNum" sz="quarter" idx="5"/>
          </p:nvPr>
        </p:nvSpPr>
        <p:spPr>
          <a:xfrm>
            <a:off x="3970938" y="10567010"/>
            <a:ext cx="3037840" cy="558191"/>
          </a:xfrm>
          <a:prstGeom prst="rect">
            <a:avLst/>
          </a:prstGeom>
        </p:spPr>
        <p:txBody>
          <a:bodyPr vert="horz" lIns="106244" tIns="53122" rIns="106244" bIns="53122" rtlCol="0" anchor="b"/>
          <a:lstStyle>
            <a:lvl1pPr algn="r">
              <a:defRPr sz="1400"/>
            </a:lvl1pPr>
          </a:lstStyle>
          <a:p>
            <a:fld id="{6E36078D-237E-4356-A8AC-56F4D1CE8966}" type="slidenum">
              <a:rPr lang="en-US" smtClean="0"/>
              <a:t>‹#›</a:t>
            </a:fld>
            <a:endParaRPr lang="en-US"/>
          </a:p>
        </p:txBody>
      </p:sp>
    </p:spTree>
    <p:extLst>
      <p:ext uri="{BB962C8B-B14F-4D97-AF65-F5344CB8AC3E}">
        <p14:creationId xmlns:p14="http://schemas.microsoft.com/office/powerpoint/2010/main" val="152007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psgc-pwgsc.gc.ca/remuneration-compensation/services-paye-pay-services/paye-centre-pay/demande-employee-request-eng.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psacunion.ca/mig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USJEgrievance_griefSESJ@psac-afpc.co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9</a:t>
            </a:fld>
            <a:endParaRPr lang="en-US"/>
          </a:p>
        </p:txBody>
      </p:sp>
    </p:spTree>
    <p:extLst>
      <p:ext uri="{BB962C8B-B14F-4D97-AF65-F5344CB8AC3E}">
        <p14:creationId xmlns:p14="http://schemas.microsoft.com/office/powerpoint/2010/main" val="3721513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Greetings</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24</a:t>
            </a:fld>
            <a:endParaRPr lang="en-US"/>
          </a:p>
        </p:txBody>
      </p:sp>
    </p:spTree>
    <p:extLst>
      <p:ext uri="{BB962C8B-B14F-4D97-AF65-F5344CB8AC3E}">
        <p14:creationId xmlns:p14="http://schemas.microsoft.com/office/powerpoint/2010/main" val="898121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25</a:t>
            </a:fld>
            <a:endParaRPr lang="en-US"/>
          </a:p>
        </p:txBody>
      </p:sp>
    </p:spTree>
    <p:extLst>
      <p:ext uri="{BB962C8B-B14F-4D97-AF65-F5344CB8AC3E}">
        <p14:creationId xmlns:p14="http://schemas.microsoft.com/office/powerpoint/2010/main" val="407041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26</a:t>
            </a:fld>
            <a:endParaRPr lang="en-US"/>
          </a:p>
        </p:txBody>
      </p:sp>
    </p:spTree>
    <p:extLst>
      <p:ext uri="{BB962C8B-B14F-4D97-AF65-F5344CB8AC3E}">
        <p14:creationId xmlns:p14="http://schemas.microsoft.com/office/powerpoint/2010/main" val="3307376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screen shot of a Representative Information Form (Local Election Form). The boxes highlighted in yellow indicate the information we require at the National Office in order to process the election form.</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Important Note</a:t>
            </a:r>
          </a:p>
          <a:p>
            <a:r>
              <a:rPr lang="en-US" sz="1200" kern="1200" dirty="0">
                <a:solidFill>
                  <a:schemeClr val="tx1"/>
                </a:solidFill>
                <a:effectLst/>
                <a:latin typeface="+mn-lt"/>
                <a:ea typeface="+mn-ea"/>
                <a:cs typeface="+mn-cs"/>
              </a:rPr>
              <a:t>The information (phone number, email address) you provide will be posted on USJE’s website. We recommend that you provide us with a personal email address, as your work email is on your employer’s server and is subject to ATIP.</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Term of Office</a:t>
            </a:r>
          </a:p>
          <a:p>
            <a:r>
              <a:rPr lang="en-US" sz="1200" kern="1200" dirty="0">
                <a:solidFill>
                  <a:schemeClr val="tx1"/>
                </a:solidFill>
                <a:effectLst/>
                <a:latin typeface="+mn-lt"/>
                <a:ea typeface="+mn-ea"/>
                <a:cs typeface="+mn-cs"/>
              </a:rPr>
              <a:t>It is important to enter the correct term of office in a YYYY-MM-DD format.  All volunteers who have been elected to a local executive position at the same AGM should have the same start and end date as every other elected volunteer from the local.</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Sniglet"/>
                <a:ea typeface="Sniglet"/>
                <a:cs typeface="Sniglet"/>
                <a:sym typeface="Sniglet"/>
              </a:rPr>
              <a:t>http://www.usje-sesj.com/en/representative-information-form-web</a:t>
            </a:r>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27</a:t>
            </a:fld>
            <a:endParaRPr lang="en-US"/>
          </a:p>
        </p:txBody>
      </p:sp>
    </p:spTree>
    <p:extLst>
      <p:ext uri="{BB962C8B-B14F-4D97-AF65-F5344CB8AC3E}">
        <p14:creationId xmlns:p14="http://schemas.microsoft.com/office/powerpoint/2010/main" val="3107457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28</a:t>
            </a:fld>
            <a:endParaRPr lang="en-US"/>
          </a:p>
        </p:txBody>
      </p:sp>
    </p:spTree>
    <p:extLst>
      <p:ext uri="{BB962C8B-B14F-4D97-AF65-F5344CB8AC3E}">
        <p14:creationId xmlns:p14="http://schemas.microsoft.com/office/powerpoint/2010/main" val="478978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encourage all of our members to use the PSAC online portal. When a member updates their information via the PSAC online portal, the change is effective immediately and their member record in UnionWare is automatically updated.</a:t>
            </a:r>
          </a:p>
          <a:p>
            <a:pPr marL="0" lvl="0" indent="0">
              <a:spcBef>
                <a:spcPts val="0"/>
              </a:spcBef>
              <a:spcAft>
                <a:spcPts val="0"/>
              </a:spcAft>
              <a:buNone/>
            </a:pP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Sniglet"/>
                <a:ea typeface="Sniglet"/>
                <a:cs typeface="Sniglet"/>
                <a:sym typeface="Sniglet"/>
              </a:rPr>
              <a:t>Link: https://psacunion.ca/user</a:t>
            </a:r>
          </a:p>
        </p:txBody>
      </p:sp>
      <p:sp>
        <p:nvSpPr>
          <p:cNvPr id="4" name="Slide Number Placeholder 3"/>
          <p:cNvSpPr>
            <a:spLocks noGrp="1"/>
          </p:cNvSpPr>
          <p:nvPr>
            <p:ph type="sldNum" sz="quarter" idx="10"/>
          </p:nvPr>
        </p:nvSpPr>
        <p:spPr/>
        <p:txBody>
          <a:bodyPr/>
          <a:lstStyle/>
          <a:p>
            <a:fld id="{6E36078D-237E-4356-A8AC-56F4D1CE8966}" type="slidenum">
              <a:rPr lang="en-US" smtClean="0"/>
              <a:t>29</a:t>
            </a:fld>
            <a:endParaRPr lang="en-US"/>
          </a:p>
        </p:txBody>
      </p:sp>
    </p:spTree>
    <p:extLst>
      <p:ext uri="{BB962C8B-B14F-4D97-AF65-F5344CB8AC3E}">
        <p14:creationId xmlns:p14="http://schemas.microsoft.com/office/powerpoint/2010/main" val="35153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PSAC Portal Screen where you will enter your contact information. If you have any issues creating your profile, please use the Contact Us page on PSAC’s website. If you need</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further help, contact your PSAC Regional Office for further assistance.</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30</a:t>
            </a:fld>
            <a:endParaRPr lang="en-US"/>
          </a:p>
        </p:txBody>
      </p:sp>
    </p:spTree>
    <p:extLst>
      <p:ext uri="{BB962C8B-B14F-4D97-AF65-F5344CB8AC3E}">
        <p14:creationId xmlns:p14="http://schemas.microsoft.com/office/powerpoint/2010/main" val="999921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your profile has been created and you can sign in to your PSAC member account, this is the PSAC portal home screen where you can preview your contact information, collective agreement, component, PSAC Regional Office and the news that affects you.</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31</a:t>
            </a:fld>
            <a:endParaRPr lang="en-US"/>
          </a:p>
        </p:txBody>
      </p:sp>
    </p:spTree>
    <p:extLst>
      <p:ext uri="{BB962C8B-B14F-4D97-AF65-F5344CB8AC3E}">
        <p14:creationId xmlns:p14="http://schemas.microsoft.com/office/powerpoint/2010/main" val="4058890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32</a:t>
            </a:fld>
            <a:endParaRPr lang="en-US"/>
          </a:p>
        </p:txBody>
      </p:sp>
    </p:spTree>
    <p:extLst>
      <p:ext uri="{BB962C8B-B14F-4D97-AF65-F5344CB8AC3E}">
        <p14:creationId xmlns:p14="http://schemas.microsoft.com/office/powerpoint/2010/main" val="1134325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PSAC Application for Membership cards are one of the most misunderstood tools in our union.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happens when an Application for Membership card is signed and sent to the National Office? </a:t>
            </a:r>
          </a:p>
          <a:p>
            <a:r>
              <a:rPr lang="en-US" sz="1200" kern="1200" dirty="0">
                <a:solidFill>
                  <a:schemeClr val="tx1"/>
                </a:solidFill>
                <a:effectLst/>
                <a:latin typeface="+mn-lt"/>
                <a:ea typeface="+mn-ea"/>
                <a:cs typeface="+mn-cs"/>
              </a:rPr>
              <a:t>I could ask all of you this question and get several different answers.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PSAC Application for Membership cards have one true purpose, to officially sign on a member to the PSAC union. The original signed cards are kept by PSAC, which is why we cannot accept scanned copies. Once we are in receipt of a signed card, the member’s status will be updated from RAND to Full and their contact information will be added to our database (UnionWare). This status change will also initiate the mailing of a membership card to the address that has been provided. In addition, the card allows us to verify a members local and/or allot them to one.</a:t>
            </a:r>
          </a:p>
        </p:txBody>
      </p:sp>
      <p:sp>
        <p:nvSpPr>
          <p:cNvPr id="4" name="Slide Number Placeholder 3"/>
          <p:cNvSpPr>
            <a:spLocks noGrp="1"/>
          </p:cNvSpPr>
          <p:nvPr>
            <p:ph type="sldNum" sz="quarter" idx="10"/>
          </p:nvPr>
        </p:nvSpPr>
        <p:spPr/>
        <p:txBody>
          <a:bodyPr/>
          <a:lstStyle/>
          <a:p>
            <a:fld id="{6E36078D-237E-4356-A8AC-56F4D1CE8966}" type="slidenum">
              <a:rPr lang="en-US" smtClean="0"/>
              <a:t>33</a:t>
            </a:fld>
            <a:endParaRPr lang="en-US"/>
          </a:p>
        </p:txBody>
      </p:sp>
    </p:spTree>
    <p:extLst>
      <p:ext uri="{BB962C8B-B14F-4D97-AF65-F5344CB8AC3E}">
        <p14:creationId xmlns:p14="http://schemas.microsoft.com/office/powerpoint/2010/main" val="513814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10</a:t>
            </a:fld>
            <a:endParaRPr lang="en-US"/>
          </a:p>
        </p:txBody>
      </p:sp>
    </p:spTree>
    <p:extLst>
      <p:ext uri="{BB962C8B-B14F-4D97-AF65-F5344CB8AC3E}">
        <p14:creationId xmlns:p14="http://schemas.microsoft.com/office/powerpoint/2010/main" val="2483173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scanned copy of a PSAC Application for Membership card (Front).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PSAC ID number is helpful (if you know it) as each number is unique and can be used to confirm a member’s identity. Often times, the members do not know their PSAC ID number, hence the reason why they are filling out a new membership card.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Component: USJE</a:t>
            </a:r>
          </a:p>
          <a:p>
            <a:r>
              <a:rPr lang="en-US" sz="1200" kern="1200" dirty="0">
                <a:solidFill>
                  <a:schemeClr val="tx1"/>
                </a:solidFill>
                <a:effectLst/>
                <a:latin typeface="+mn-lt"/>
                <a:ea typeface="+mn-ea"/>
                <a:cs typeface="+mn-cs"/>
              </a:rPr>
              <a:t>Local: Your local number (i.e. 70125)</a:t>
            </a:r>
          </a:p>
          <a:p>
            <a:r>
              <a:rPr lang="en-US" sz="1200" kern="1200" dirty="0">
                <a:solidFill>
                  <a:schemeClr val="tx1"/>
                </a:solidFill>
                <a:effectLst/>
                <a:latin typeface="+mn-lt"/>
                <a:ea typeface="+mn-ea"/>
                <a:cs typeface="+mn-cs"/>
              </a:rPr>
              <a:t>Contact Information: Please give us as much information as you are comfortable sharing. </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34</a:t>
            </a:fld>
            <a:endParaRPr lang="en-US"/>
          </a:p>
        </p:txBody>
      </p:sp>
    </p:spTree>
    <p:extLst>
      <p:ext uri="{BB962C8B-B14F-4D97-AF65-F5344CB8AC3E}">
        <p14:creationId xmlns:p14="http://schemas.microsoft.com/office/powerpoint/2010/main" val="1817757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scanned copy of a PSAC Application for Membership card (Back).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employer, work site, date of hire and classification information is not essential but is very useful when confirming the identity of a member. (i.e. there could very well be two individuals with the same first and last name that live in the same region.)</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35</a:t>
            </a:fld>
            <a:endParaRPr lang="en-US"/>
          </a:p>
        </p:txBody>
      </p:sp>
    </p:spTree>
    <p:extLst>
      <p:ext uri="{BB962C8B-B14F-4D97-AF65-F5344CB8AC3E}">
        <p14:creationId xmlns:p14="http://schemas.microsoft.com/office/powerpoint/2010/main" val="2540479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36</a:t>
            </a:fld>
            <a:endParaRPr lang="en-US"/>
          </a:p>
        </p:txBody>
      </p:sp>
    </p:spTree>
    <p:extLst>
      <p:ext uri="{BB962C8B-B14F-4D97-AF65-F5344CB8AC3E}">
        <p14:creationId xmlns:p14="http://schemas.microsoft.com/office/powerpoint/2010/main" val="1625994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Updating Contact Information</a:t>
            </a:r>
          </a:p>
          <a:p>
            <a:r>
              <a:rPr lang="en-US" sz="1200" kern="1200" dirty="0">
                <a:solidFill>
                  <a:schemeClr val="tx1"/>
                </a:solidFill>
                <a:effectLst/>
                <a:latin typeface="+mn-lt"/>
                <a:ea typeface="+mn-ea"/>
                <a:cs typeface="+mn-cs"/>
              </a:rPr>
              <a:t>Need to change one of your member’s contact information? We suggest having the member use the PSAC online portal, so that they can change their own information online, its fast and easy to use. If you or the member does not feel comfortable doing so, please send us an email with the contact information you wish for us to update/add to our database. </a:t>
            </a:r>
          </a:p>
          <a:p>
            <a:pPr marL="0" lvl="0" indent="0">
              <a:spcBef>
                <a:spcPts val="0"/>
              </a:spcBef>
              <a:spcAft>
                <a:spcPts val="0"/>
              </a:spcAft>
              <a:buNone/>
            </a:pPr>
            <a:endParaRPr lang="en-US" baseline="0" dirty="0"/>
          </a:p>
          <a:p>
            <a:r>
              <a:rPr lang="en-US" sz="1200" b="1" kern="1200" dirty="0">
                <a:solidFill>
                  <a:schemeClr val="tx1"/>
                </a:solidFill>
                <a:effectLst/>
                <a:latin typeface="+mn-lt"/>
                <a:ea typeface="+mn-ea"/>
                <a:cs typeface="+mn-cs"/>
              </a:rPr>
              <a:t>Requesting a member local transfer</a:t>
            </a:r>
          </a:p>
          <a:p>
            <a:r>
              <a:rPr lang="en-US" sz="1200" kern="1200" dirty="0">
                <a:solidFill>
                  <a:schemeClr val="tx1"/>
                </a:solidFill>
                <a:effectLst/>
                <a:latin typeface="+mn-lt"/>
                <a:ea typeface="+mn-ea"/>
                <a:cs typeface="+mn-cs"/>
              </a:rPr>
              <a:t>Want to request a transfer for a member who was part of another local but is now in yours? Send us an email and we will be glad to help. We recommend you only action a member transfer, if the member is now in your local indeterminately or will be with you </a:t>
            </a:r>
            <a:r>
              <a:rPr lang="en-US" sz="1200" kern="1200">
                <a:solidFill>
                  <a:schemeClr val="tx1"/>
                </a:solidFill>
                <a:effectLst/>
                <a:latin typeface="+mn-lt"/>
                <a:ea typeface="+mn-ea"/>
                <a:cs typeface="+mn-cs"/>
              </a:rPr>
              <a:t>for three (3) </a:t>
            </a:r>
            <a:r>
              <a:rPr lang="en-US" sz="1200" kern="1200" dirty="0">
                <a:solidFill>
                  <a:schemeClr val="tx1"/>
                </a:solidFill>
                <a:effectLst/>
                <a:latin typeface="+mn-lt"/>
                <a:ea typeface="+mn-ea"/>
                <a:cs typeface="+mn-cs"/>
              </a:rPr>
              <a:t>months or more. If the member will only be in your local for a pre-determined amount of time let us know, that way, we can transfer them back to their original local once their term is over.</a:t>
            </a:r>
          </a:p>
          <a:p>
            <a:pPr marL="0" lvl="0" indent="0">
              <a:spcBef>
                <a:spcPts val="0"/>
              </a:spcBef>
              <a:spcAft>
                <a:spcPts val="0"/>
              </a:spcAft>
              <a:buNone/>
            </a:pPr>
            <a:endParaRPr lang="en-US" baseline="0" dirty="0"/>
          </a:p>
          <a:p>
            <a:r>
              <a:rPr lang="en-US" sz="1200" b="1" kern="1200" dirty="0">
                <a:solidFill>
                  <a:schemeClr val="tx1"/>
                </a:solidFill>
                <a:effectLst/>
                <a:latin typeface="+mn-lt"/>
                <a:ea typeface="+mn-ea"/>
                <a:cs typeface="+mn-cs"/>
              </a:rPr>
              <a:t>Requesting a new membership card</a:t>
            </a:r>
          </a:p>
          <a:p>
            <a:r>
              <a:rPr lang="en-US" sz="1200" kern="1200" dirty="0">
                <a:solidFill>
                  <a:schemeClr val="tx1"/>
                </a:solidFill>
                <a:effectLst/>
                <a:latin typeface="+mn-lt"/>
                <a:ea typeface="+mn-ea"/>
                <a:cs typeface="+mn-cs"/>
              </a:rPr>
              <a:t>Do you have a member requesting a new membership card? Send us an email and we will request a card reprint and mail the new card to the member. </a:t>
            </a:r>
          </a:p>
          <a:p>
            <a:pPr marL="0" lvl="0" indent="0">
              <a:spcBef>
                <a:spcPts val="0"/>
              </a:spcBef>
              <a:spcAft>
                <a:spcPts val="0"/>
              </a:spcAft>
              <a:buNone/>
            </a:pPr>
            <a:endParaRPr lang="en-US" dirty="0"/>
          </a:p>
          <a:p>
            <a:r>
              <a:rPr lang="en-US" sz="1200" b="1" kern="1200" dirty="0">
                <a:solidFill>
                  <a:schemeClr val="tx1"/>
                </a:solidFill>
                <a:effectLst/>
                <a:latin typeface="+mn-lt"/>
                <a:ea typeface="+mn-ea"/>
                <a:cs typeface="+mn-cs"/>
              </a:rPr>
              <a:t>Member is not paying dues despite being a long standing member </a:t>
            </a:r>
          </a:p>
          <a:p>
            <a:r>
              <a:rPr lang="en-US" sz="1200" kern="1200" dirty="0">
                <a:solidFill>
                  <a:schemeClr val="tx1"/>
                </a:solidFill>
                <a:effectLst/>
                <a:latin typeface="+mn-lt"/>
                <a:ea typeface="+mn-ea"/>
                <a:cs typeface="+mn-cs"/>
              </a:rPr>
              <a:t>If the member is not paying dues, this could be a Phoenix issue and they will need to submit a Pay Action Request (PAR) to the Pay Centre to have his/her dues started. The member should also submit a MIGS (Member in Good Standing) form via the PSAC website, to have his/her status protected.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sng" strike="noStrike" cap="none" dirty="0">
                <a:solidFill>
                  <a:srgbClr val="000000"/>
                </a:solidFill>
                <a:effectLst/>
                <a:latin typeface="Arial"/>
                <a:ea typeface="Arial"/>
                <a:cs typeface="Arial"/>
                <a:sym typeface="Arial"/>
                <a:hlinkClick r:id="rId3"/>
              </a:rPr>
              <a:t>https://www.tpsgc-pwgsc.gc.ca/remuneration-compensation/services-paye-pay-services/paye-centre-pay/demande-employee-request-eng.html</a:t>
            </a:r>
            <a:r>
              <a:rPr lang="en-US" sz="1200" b="0" i="0" u="none" strike="noStrike" cap="none" dirty="0">
                <a:solidFill>
                  <a:srgbClr val="000000"/>
                </a:solidFill>
                <a:effectLst/>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sng" strike="noStrike" cap="none" dirty="0">
                <a:solidFill>
                  <a:srgbClr val="000000"/>
                </a:solidFill>
                <a:effectLst/>
                <a:latin typeface="Arial"/>
                <a:ea typeface="Arial"/>
                <a:cs typeface="Arial"/>
                <a:sym typeface="Arial"/>
                <a:hlinkClick r:id="rId4"/>
              </a:rPr>
              <a:t>http://psacunion.ca/migs</a:t>
            </a:r>
            <a:r>
              <a:rPr lang="en-US" sz="1200" b="0" i="0" u="none" strike="noStrike" cap="none" dirty="0">
                <a:solidFill>
                  <a:srgbClr val="000000"/>
                </a:solidFill>
                <a:effectLst/>
                <a:latin typeface="Arial"/>
                <a:ea typeface="Arial"/>
                <a:cs typeface="Arial"/>
                <a:sym typeface="Arial"/>
              </a:rPr>
              <a:t> </a:t>
            </a:r>
          </a:p>
          <a:p>
            <a:pPr marL="0" lvl="0" indent="0">
              <a:spcBef>
                <a:spcPts val="0"/>
              </a:spcBef>
              <a:spcAft>
                <a:spcPts val="0"/>
              </a:spcAft>
              <a:buNone/>
            </a:pPr>
            <a:endParaRPr lang="en-US" dirty="0"/>
          </a:p>
          <a:p>
            <a:pPr marL="0" lvl="0" indent="0">
              <a:spcBef>
                <a:spcPts val="0"/>
              </a:spcBef>
              <a:spcAft>
                <a:spcPts val="0"/>
              </a:spcAft>
              <a:buNone/>
            </a:pPr>
            <a:r>
              <a:rPr lang="en-US" dirty="0"/>
              <a:t>Email: USJEmembers_membresSESJ@psac-afpc.com</a:t>
            </a:r>
          </a:p>
        </p:txBody>
      </p:sp>
      <p:sp>
        <p:nvSpPr>
          <p:cNvPr id="4" name="Slide Number Placeholder 3"/>
          <p:cNvSpPr>
            <a:spLocks noGrp="1"/>
          </p:cNvSpPr>
          <p:nvPr>
            <p:ph type="sldNum" sz="quarter" idx="10"/>
          </p:nvPr>
        </p:nvSpPr>
        <p:spPr/>
        <p:txBody>
          <a:bodyPr/>
          <a:lstStyle/>
          <a:p>
            <a:fld id="{6E36078D-237E-4356-A8AC-56F4D1CE8966}" type="slidenum">
              <a:rPr lang="en-US" smtClean="0"/>
              <a:t>37</a:t>
            </a:fld>
            <a:endParaRPr lang="en-US"/>
          </a:p>
        </p:txBody>
      </p:sp>
    </p:spTree>
    <p:extLst>
      <p:ext uri="{BB962C8B-B14F-4D97-AF65-F5344CB8AC3E}">
        <p14:creationId xmlns:p14="http://schemas.microsoft.com/office/powerpoint/2010/main" val="1689788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38</a:t>
            </a:fld>
            <a:endParaRPr lang="en-US"/>
          </a:p>
        </p:txBody>
      </p:sp>
    </p:spTree>
    <p:extLst>
      <p:ext uri="{BB962C8B-B14F-4D97-AF65-F5344CB8AC3E}">
        <p14:creationId xmlns:p14="http://schemas.microsoft.com/office/powerpoint/2010/main" val="200924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an example of a PSAC Source 2 Report (Members List) that your Treasurer and RVP receive monthly. If your local does not have a Treasurer, the report will be sent to the Local President, until such time as the Treasurer role is filled. Important information on the Source 2 Reports (Left to right, Top to bottom)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Component, Month/Year, Local, Member Name, PSAC ID, Member type R=RAND, F=Full Member &amp; S=Suspended), PSAC dues taken, Component dues taken, Local dues taken, Miscellaneous dues, &amp; Total deductions taken. </a:t>
            </a:r>
          </a:p>
        </p:txBody>
      </p:sp>
      <p:sp>
        <p:nvSpPr>
          <p:cNvPr id="4" name="Slide Number Placeholder 3"/>
          <p:cNvSpPr>
            <a:spLocks noGrp="1"/>
          </p:cNvSpPr>
          <p:nvPr>
            <p:ph type="sldNum" sz="quarter" idx="10"/>
          </p:nvPr>
        </p:nvSpPr>
        <p:spPr/>
        <p:txBody>
          <a:bodyPr/>
          <a:lstStyle/>
          <a:p>
            <a:fld id="{6E36078D-237E-4356-A8AC-56F4D1CE8966}" type="slidenum">
              <a:rPr lang="en-US" smtClean="0"/>
              <a:t>39</a:t>
            </a:fld>
            <a:endParaRPr lang="en-US"/>
          </a:p>
        </p:txBody>
      </p:sp>
    </p:spTree>
    <p:extLst>
      <p:ext uri="{BB962C8B-B14F-4D97-AF65-F5344CB8AC3E}">
        <p14:creationId xmlns:p14="http://schemas.microsoft.com/office/powerpoint/2010/main" val="2464973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40</a:t>
            </a:fld>
            <a:endParaRPr lang="en-US"/>
          </a:p>
        </p:txBody>
      </p:sp>
    </p:spTree>
    <p:extLst>
      <p:ext uri="{BB962C8B-B14F-4D97-AF65-F5344CB8AC3E}">
        <p14:creationId xmlns:p14="http://schemas.microsoft.com/office/powerpoint/2010/main" val="23872701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If my member signs a membership card will they start paying dues?</a:t>
            </a:r>
          </a:p>
          <a:p>
            <a:r>
              <a:rPr lang="en-US" sz="1200" kern="1200" dirty="0">
                <a:solidFill>
                  <a:schemeClr val="tx1"/>
                </a:solidFill>
                <a:effectLst/>
                <a:latin typeface="+mn-lt"/>
                <a:ea typeface="+mn-ea"/>
                <a:cs typeface="+mn-cs"/>
              </a:rPr>
              <a:t>No, a member starts paying dues when the employer identifies them as a member represented by a union. We cannot control when a member starts paying dues.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Are members added to UnionWare by signing a membership card?</a:t>
            </a:r>
          </a:p>
          <a:p>
            <a:r>
              <a:rPr lang="en-US" sz="1200" kern="1200" dirty="0">
                <a:solidFill>
                  <a:schemeClr val="tx1"/>
                </a:solidFill>
                <a:effectLst/>
                <a:latin typeface="+mn-lt"/>
                <a:ea typeface="+mn-ea"/>
                <a:cs typeface="+mn-cs"/>
              </a:rPr>
              <a:t>No, as mentioned in my previous point, members are only added to our database once the employer identifies them as a represented employee.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 RAND members pay dues?</a:t>
            </a:r>
          </a:p>
          <a:p>
            <a:r>
              <a:rPr lang="en-US" sz="1200" kern="1200" dirty="0">
                <a:solidFill>
                  <a:schemeClr val="tx1"/>
                </a:solidFill>
                <a:effectLst/>
                <a:latin typeface="+mn-lt"/>
                <a:ea typeface="+mn-ea"/>
                <a:cs typeface="+mn-cs"/>
              </a:rPr>
              <a:t>Yes, the RAND status is used to identify members who have not yet signed a membership card.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When should I request a member transfer from one local to another?</a:t>
            </a:r>
          </a:p>
          <a:p>
            <a:r>
              <a:rPr lang="en-US" sz="1200" kern="1200" dirty="0">
                <a:solidFill>
                  <a:schemeClr val="tx1"/>
                </a:solidFill>
                <a:effectLst/>
                <a:latin typeface="+mn-lt"/>
                <a:ea typeface="+mn-ea"/>
                <a:cs typeface="+mn-cs"/>
              </a:rPr>
              <a:t>We suggest requesting a transfer when a member is in an indeterminate or term position of three (3) months or longer.</a:t>
            </a:r>
          </a:p>
        </p:txBody>
      </p:sp>
      <p:sp>
        <p:nvSpPr>
          <p:cNvPr id="4" name="Slide Number Placeholder 3"/>
          <p:cNvSpPr>
            <a:spLocks noGrp="1"/>
          </p:cNvSpPr>
          <p:nvPr>
            <p:ph type="sldNum" sz="quarter" idx="10"/>
          </p:nvPr>
        </p:nvSpPr>
        <p:spPr/>
        <p:txBody>
          <a:bodyPr/>
          <a:lstStyle/>
          <a:p>
            <a:fld id="{6E36078D-237E-4356-A8AC-56F4D1CE8966}" type="slidenum">
              <a:rPr lang="en-US" smtClean="0"/>
              <a:t>41</a:t>
            </a:fld>
            <a:endParaRPr lang="en-US"/>
          </a:p>
        </p:txBody>
      </p:sp>
    </p:spTree>
    <p:extLst>
      <p:ext uri="{BB962C8B-B14F-4D97-AF65-F5344CB8AC3E}">
        <p14:creationId xmlns:p14="http://schemas.microsoft.com/office/powerpoint/2010/main" val="59581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Your RVP is your first point of contact and their information can be found here:</a:t>
            </a:r>
          </a:p>
          <a:p>
            <a:pPr marL="101600" indent="0" algn="l">
              <a:buNone/>
            </a:pPr>
            <a:r>
              <a:rPr lang="en-US" dirty="0">
                <a:solidFill>
                  <a:schemeClr val="bg1"/>
                </a:solidFill>
                <a:latin typeface="Franklin Gothic Book" panose="020B0503020102020204" pitchFamily="34" charset="0"/>
              </a:rPr>
              <a:t>http://www.usje-sesj.com/en/national-executive</a:t>
            </a:r>
          </a:p>
          <a:p>
            <a:pPr marL="101600" indent="0" algn="l">
              <a:buNone/>
            </a:pPr>
            <a:r>
              <a:rPr lang="en-US" sz="1200" kern="1200" dirty="0">
                <a:solidFill>
                  <a:schemeClr val="tx1"/>
                </a:solidFill>
                <a:effectLst/>
                <a:latin typeface="+mn-lt"/>
                <a:ea typeface="+mn-ea"/>
                <a:cs typeface="+mn-cs"/>
              </a:rPr>
              <a:t> </a:t>
            </a:r>
          </a:p>
          <a:p>
            <a:pPr algn="l"/>
            <a:r>
              <a:rPr lang="en-US" sz="1200" kern="1200" dirty="0">
                <a:solidFill>
                  <a:schemeClr val="tx1"/>
                </a:solidFill>
                <a:effectLst/>
                <a:latin typeface="+mn-lt"/>
                <a:ea typeface="+mn-ea"/>
                <a:cs typeface="+mn-cs"/>
              </a:rPr>
              <a:t>Any question regarding our presentation can be directed here:</a:t>
            </a:r>
          </a:p>
          <a:p>
            <a:pPr marL="101600" indent="0" algn="l">
              <a:buNone/>
            </a:pPr>
            <a:r>
              <a:rPr lang="en-US" dirty="0">
                <a:solidFill>
                  <a:schemeClr val="bg1"/>
                </a:solidFill>
                <a:latin typeface="Franklin Gothic Book" panose="020B0503020102020204" pitchFamily="34" charset="0"/>
              </a:rPr>
              <a:t>USJEmembers_membresSESJ@psac-afpc.com</a:t>
            </a:r>
          </a:p>
          <a:p>
            <a:pPr marL="101600" indent="0" algn="l">
              <a:buNone/>
            </a:pPr>
            <a:r>
              <a:rPr lang="en-US" dirty="0">
                <a:solidFill>
                  <a:schemeClr val="bg1"/>
                </a:solidFill>
                <a:latin typeface="Franklin Gothic Book" panose="020B0503020102020204" pitchFamily="34" charset="0"/>
              </a:rPr>
              <a:t>USJEgrievance_griefSESJ@psac-afpc.com</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42</a:t>
            </a:fld>
            <a:endParaRPr lang="en-US"/>
          </a:p>
        </p:txBody>
      </p:sp>
    </p:spTree>
    <p:extLst>
      <p:ext uri="{BB962C8B-B14F-4D97-AF65-F5344CB8AC3E}">
        <p14:creationId xmlns:p14="http://schemas.microsoft.com/office/powerpoint/2010/main" val="1413538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short grievance section of the presentation we will review what our role is at USJE with respect to grievances and how it relates to you as a Local President.</a:t>
            </a:r>
          </a:p>
        </p:txBody>
      </p:sp>
      <p:sp>
        <p:nvSpPr>
          <p:cNvPr id="4" name="Slide Number Placeholder 3"/>
          <p:cNvSpPr>
            <a:spLocks noGrp="1"/>
          </p:cNvSpPr>
          <p:nvPr>
            <p:ph type="sldNum" sz="quarter" idx="10"/>
          </p:nvPr>
        </p:nvSpPr>
        <p:spPr/>
        <p:txBody>
          <a:bodyPr/>
          <a:lstStyle/>
          <a:p>
            <a:fld id="{6E36078D-237E-4356-A8AC-56F4D1CE8966}" type="slidenum">
              <a:rPr lang="en-US" smtClean="0"/>
              <a:t>11</a:t>
            </a:fld>
            <a:endParaRPr lang="en-US"/>
          </a:p>
        </p:txBody>
      </p:sp>
    </p:spTree>
    <p:extLst>
      <p:ext uri="{BB962C8B-B14F-4D97-AF65-F5344CB8AC3E}">
        <p14:creationId xmlns:p14="http://schemas.microsoft.com/office/powerpoint/2010/main" val="278290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Management is responsible for administering all new grievance files at the third level. It is important to remember that we only receive and know about third level grievances. We do not have access to, nor do we have any knowledge of grievances at the lower levels. Once a grievance has been opened in UnionWare and initial documentation has been received, they are assigned to a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Relations Officer based on their portfolios.</a:t>
            </a:r>
            <a:endParaRPr lang="en-US" dirty="0">
              <a:effectLst/>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13</a:t>
            </a:fld>
            <a:endParaRPr lang="en-US"/>
          </a:p>
        </p:txBody>
      </p:sp>
    </p:spTree>
    <p:extLst>
      <p:ext uri="{BB962C8B-B14F-4D97-AF65-F5344CB8AC3E}">
        <p14:creationId xmlns:p14="http://schemas.microsoft.com/office/powerpoint/2010/main" val="3438696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a dedicated inbox for grievances </a:t>
            </a:r>
            <a:r>
              <a:rPr lang="en-US" sz="1200" u="sng" kern="1200" dirty="0">
                <a:solidFill>
                  <a:schemeClr val="tx1"/>
                </a:solidFill>
                <a:effectLst/>
                <a:latin typeface="+mn-lt"/>
                <a:ea typeface="+mn-ea"/>
                <a:cs typeface="+mn-cs"/>
                <a:hlinkClick r:id="rId3"/>
              </a:rPr>
              <a:t>USJEgrievance_griefSESJ@psac-afpc.com</a:t>
            </a:r>
            <a:r>
              <a:rPr lang="en-US" sz="1200" kern="1200" dirty="0">
                <a:solidFill>
                  <a:schemeClr val="tx1"/>
                </a:solidFill>
                <a:effectLst/>
                <a:latin typeface="+mn-lt"/>
                <a:ea typeface="+mn-ea"/>
                <a:cs typeface="+mn-cs"/>
              </a:rPr>
              <a:t>. USJE is a paperless office,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such, grievances must be submitted to the National Office via the grievance inbox</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Regional Vice-Presidents (RVP)s are responsible for reviewing and forwarding complete third level grievances to the inbox.</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15</a:t>
            </a:fld>
            <a:endParaRPr lang="en-US"/>
          </a:p>
        </p:txBody>
      </p:sp>
    </p:spTree>
    <p:extLst>
      <p:ext uri="{BB962C8B-B14F-4D97-AF65-F5344CB8AC3E}">
        <p14:creationId xmlns:p14="http://schemas.microsoft.com/office/powerpoint/2010/main" val="53839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usual way in which we are notified of a third level grievance is by the RVP forwarding the file to the grievance inbox. Second, is if a department has contacted a USJE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Relations Officer (LRO) to schedule a hearing and the grievance is not already in our database (UnionWare). The third is by receiving an acknowledgment from the department that the grievance has been transmitted to the third level. At present, Correctional Service Canada (CSC) is the only department that provides us with formal acknowledgments.</a:t>
            </a:r>
          </a:p>
        </p:txBody>
      </p:sp>
      <p:sp>
        <p:nvSpPr>
          <p:cNvPr id="4" name="Slide Number Placeholder 3"/>
          <p:cNvSpPr>
            <a:spLocks noGrp="1"/>
          </p:cNvSpPr>
          <p:nvPr>
            <p:ph type="sldNum" sz="quarter" idx="10"/>
          </p:nvPr>
        </p:nvSpPr>
        <p:spPr/>
        <p:txBody>
          <a:bodyPr/>
          <a:lstStyle/>
          <a:p>
            <a:fld id="{6E36078D-237E-4356-A8AC-56F4D1CE8966}" type="slidenum">
              <a:rPr lang="en-US" smtClean="0"/>
              <a:t>17</a:t>
            </a:fld>
            <a:endParaRPr lang="en-US"/>
          </a:p>
        </p:txBody>
      </p:sp>
    </p:spTree>
    <p:extLst>
      <p:ext uri="{BB962C8B-B14F-4D97-AF65-F5344CB8AC3E}">
        <p14:creationId xmlns:p14="http://schemas.microsoft.com/office/powerpoint/2010/main" val="3295002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an LRO advises us of a grievance that is not in UnionWare or when an acknowledgement is received, we send out a file request to the responsible RVP with a copy to the </a:t>
            </a:r>
            <a:r>
              <a:rPr lang="en-US" sz="1200" kern="1200" dirty="0" err="1">
                <a:solidFill>
                  <a:schemeClr val="tx1"/>
                </a:solidFill>
                <a:effectLst/>
                <a:latin typeface="+mn-lt"/>
                <a:ea typeface="+mn-ea"/>
                <a:cs typeface="+mn-cs"/>
              </a:rPr>
              <a:t>grievor</a:t>
            </a:r>
            <a:r>
              <a:rPr lang="en-US" sz="1200" kern="1200" dirty="0">
                <a:solidFill>
                  <a:schemeClr val="tx1"/>
                </a:solidFill>
                <a:effectLst/>
                <a:latin typeface="+mn-lt"/>
                <a:ea typeface="+mn-ea"/>
                <a:cs typeface="+mn-cs"/>
              </a:rPr>
              <a:t> and the Local President. Local Presidents are copied on the file request to ensure that all relevant documentation has be forwarded to the RVP.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an example of the request for a job </a:t>
            </a:r>
            <a:r>
              <a:rPr lang="en-US" sz="1200" kern="1200">
                <a:solidFill>
                  <a:schemeClr val="tx1"/>
                </a:solidFill>
                <a:effectLst/>
                <a:latin typeface="+mn-lt"/>
                <a:ea typeface="+mn-ea"/>
                <a:cs typeface="+mn-cs"/>
              </a:rPr>
              <a:t>description grievance.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Job </a:t>
            </a:r>
            <a:r>
              <a:rPr lang="en-US" sz="1200" kern="1200" dirty="0">
                <a:solidFill>
                  <a:schemeClr val="tx1"/>
                </a:solidFill>
                <a:effectLst/>
                <a:latin typeface="+mn-lt"/>
                <a:ea typeface="+mn-ea"/>
                <a:cs typeface="+mn-cs"/>
              </a:rPr>
              <a:t>description grievances require specific supporting documents which would likely be irrelevant to other types of grievances, as such, we have a customized file request.</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19</a:t>
            </a:fld>
            <a:endParaRPr lang="en-US"/>
          </a:p>
        </p:txBody>
      </p:sp>
    </p:spTree>
    <p:extLst>
      <p:ext uri="{BB962C8B-B14F-4D97-AF65-F5344CB8AC3E}">
        <p14:creationId xmlns:p14="http://schemas.microsoft.com/office/powerpoint/2010/main" val="3903154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an example of the request for most other types of grievances.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you receive a copy of a file request and you have not forwarded the complete file to your RVP, this is when you should do so. </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21</a:t>
            </a:fld>
            <a:endParaRPr lang="en-US"/>
          </a:p>
        </p:txBody>
      </p:sp>
    </p:spTree>
    <p:extLst>
      <p:ext uri="{BB962C8B-B14F-4D97-AF65-F5344CB8AC3E}">
        <p14:creationId xmlns:p14="http://schemas.microsoft.com/office/powerpoint/2010/main" val="3345964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file requests are a good place to start if you are looking for a checklist of what a complete grievance file should contain. Please note that all forms must be signed and dated by all parties and transmittals for ALL levels must be included. If a level has been skipped, documentation must be provided to show that it was agreed upon by both parties. The only exception is for termination grievances, as they are transmitted directly to the third level, as such, a transmittal form must be completed and signed at the time of filing the grievance. </a:t>
            </a:r>
          </a:p>
        </p:txBody>
      </p:sp>
      <p:sp>
        <p:nvSpPr>
          <p:cNvPr id="4" name="Slide Number Placeholder 3"/>
          <p:cNvSpPr>
            <a:spLocks noGrp="1"/>
          </p:cNvSpPr>
          <p:nvPr>
            <p:ph type="sldNum" sz="quarter" idx="10"/>
          </p:nvPr>
        </p:nvSpPr>
        <p:spPr/>
        <p:txBody>
          <a:bodyPr/>
          <a:lstStyle/>
          <a:p>
            <a:fld id="{6E36078D-237E-4356-A8AC-56F4D1CE8966}" type="slidenum">
              <a:rPr lang="en-US" smtClean="0"/>
              <a:t>23</a:t>
            </a:fld>
            <a:endParaRPr lang="en-US"/>
          </a:p>
        </p:txBody>
      </p:sp>
    </p:spTree>
    <p:extLst>
      <p:ext uri="{BB962C8B-B14F-4D97-AF65-F5344CB8AC3E}">
        <p14:creationId xmlns:p14="http://schemas.microsoft.com/office/powerpoint/2010/main" val="3526012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71000">
              <a:srgbClr val="6C0C32"/>
            </a:gs>
            <a:gs pos="53000">
              <a:srgbClr val="830F3E"/>
            </a:gs>
            <a:gs pos="32000">
              <a:srgbClr val="6C0C32"/>
            </a:gs>
            <a:gs pos="0">
              <a:srgbClr val="41071E"/>
            </a:gs>
            <a:gs pos="100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70543-23D7-4542-968C-1B9B0E2D40D1}"/>
              </a:ext>
            </a:extLst>
          </p:cNvPr>
          <p:cNvSpPr>
            <a:spLocks noGrp="1"/>
          </p:cNvSpPr>
          <p:nvPr>
            <p:ph type="ctrTitle"/>
          </p:nvPr>
        </p:nvSpPr>
        <p:spPr>
          <a:xfrm>
            <a:off x="1524000" y="896111"/>
            <a:ext cx="9144000" cy="1242251"/>
          </a:xfrm>
        </p:spPr>
        <p:txBody>
          <a:bodyPr anchor="b">
            <a:normAutofit/>
          </a:bodyPr>
          <a:lstStyle>
            <a:lvl1pPr algn="ctr">
              <a:defRPr sz="7200">
                <a:solidFill>
                  <a:schemeClr val="bg1"/>
                </a:solidFill>
                <a:latin typeface="Franklin Gothic Medium Cond" panose="020B0606030402020204" pitchFamily="34" charset="0"/>
              </a:defRPr>
            </a:lvl1pPr>
          </a:lstStyle>
          <a:p>
            <a:endParaRPr lang="en-US" dirty="0"/>
          </a:p>
        </p:txBody>
      </p:sp>
      <p:sp>
        <p:nvSpPr>
          <p:cNvPr id="5" name="Footer Placeholder 4">
            <a:extLst>
              <a:ext uri="{FF2B5EF4-FFF2-40B4-BE49-F238E27FC236}">
                <a16:creationId xmlns:a16="http://schemas.microsoft.com/office/drawing/2014/main" id="{D8290F3E-85FB-4A73-85B9-E6B4227C42C0}"/>
              </a:ext>
            </a:extLst>
          </p:cNvPr>
          <p:cNvSpPr>
            <a:spLocks noGrp="1"/>
          </p:cNvSpPr>
          <p:nvPr>
            <p:ph type="ftr" sz="quarter" idx="11"/>
          </p:nvPr>
        </p:nvSpPr>
        <p:spPr/>
        <p:txBody>
          <a:bodyPr/>
          <a:lstStyle>
            <a:lvl1pPr>
              <a:defRPr>
                <a:solidFill>
                  <a:schemeClr val="bg1"/>
                </a:solidFill>
                <a:latin typeface="Franklin Gothic Medium Cond" panose="020B0606030402020204" pitchFamily="34" charset="0"/>
              </a:defRPr>
            </a:lvl1pPr>
          </a:lstStyle>
          <a:p>
            <a:r>
              <a:rPr lang="en-US" dirty="0"/>
              <a:t>USJE NLPM 2018</a:t>
            </a:r>
          </a:p>
        </p:txBody>
      </p:sp>
      <p:sp>
        <p:nvSpPr>
          <p:cNvPr id="17" name="TextBox 16">
            <a:extLst>
              <a:ext uri="{FF2B5EF4-FFF2-40B4-BE49-F238E27FC236}">
                <a16:creationId xmlns:a16="http://schemas.microsoft.com/office/drawing/2014/main" id="{310992DC-97E0-4280-B2C1-ED9F82E4EC8B}"/>
              </a:ext>
            </a:extLst>
          </p:cNvPr>
          <p:cNvSpPr txBox="1"/>
          <p:nvPr userDrawn="1"/>
        </p:nvSpPr>
        <p:spPr>
          <a:xfrm>
            <a:off x="3340556" y="210994"/>
            <a:ext cx="5526128" cy="1144929"/>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Union of Safety and Justice Employees</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2018 National Local Presidents Meeting </a:t>
            </a:r>
          </a:p>
          <a:p>
            <a:pPr marL="0" indent="0" algn="ctr">
              <a:buFontTx/>
              <a:buNone/>
            </a:pPr>
            <a:endParaRPr lang="en-US" dirty="0">
              <a:solidFill>
                <a:schemeClr val="bg1"/>
              </a:solidFill>
              <a:latin typeface="Franklin Gothic Medium Cond" panose="020B0606030402020204" pitchFamily="34" charset="0"/>
            </a:endParaRPr>
          </a:p>
        </p:txBody>
      </p:sp>
      <p:pic>
        <p:nvPicPr>
          <p:cNvPr id="4" name="Picture 3">
            <a:extLst>
              <a:ext uri="{FF2B5EF4-FFF2-40B4-BE49-F238E27FC236}">
                <a16:creationId xmlns:a16="http://schemas.microsoft.com/office/drawing/2014/main" id="{09909FB4-EE84-42DF-BB5F-87ABA733C8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7111" y="2041040"/>
            <a:ext cx="4213017" cy="4294398"/>
          </a:xfrm>
          <a:prstGeom prst="rect">
            <a:avLst/>
          </a:prstGeom>
        </p:spPr>
      </p:pic>
      <p:pic>
        <p:nvPicPr>
          <p:cNvPr id="9" name="Picture 8">
            <a:extLst>
              <a:ext uri="{FF2B5EF4-FFF2-40B4-BE49-F238E27FC236}">
                <a16:creationId xmlns:a16="http://schemas.microsoft.com/office/drawing/2014/main" id="{EDB408F8-CE2B-406B-8F25-CFEFA547EB8D}"/>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7442" b="92984" l="4287" r="95344">
                        <a14:foregroundMark x1="7465" y1="44578" x2="7465" y2="44578"/>
                        <a14:foregroundMark x1="7687" y1="41460" x2="9608" y2="42736"/>
                        <a14:foregroundMark x1="5839" y1="59674" x2="5839" y2="59674"/>
                        <a14:foregroundMark x1="49076" y1="89369" x2="49076" y2="89369"/>
                        <a14:foregroundMark x1="91870" y1="60454" x2="91870" y2="60454"/>
                        <a14:foregroundMark x1="93422" y1="43515" x2="93422" y2="43515"/>
                        <a14:foregroundMark x1="95344" y1="59178" x2="95344" y2="59178"/>
                        <a14:foregroundMark x1="48337" y1="92984" x2="48337" y2="92984"/>
                        <a14:foregroundMark x1="50702" y1="7442" x2="50702" y2="7442"/>
                        <a14:foregroundMark x1="95270" y1="39901" x2="95270" y2="39901"/>
                        <a14:foregroundMark x1="5322" y1="40113" x2="5322" y2="40113"/>
                        <a14:foregroundMark x1="4287" y1="58965" x2="4287" y2="58965"/>
                      </a14:backgroundRemoval>
                    </a14:imgEffect>
                  </a14:imgLayer>
                </a14:imgProps>
              </a:ext>
              <a:ext uri="{28A0092B-C50C-407E-A947-70E740481C1C}">
                <a14:useLocalDpi xmlns:a14="http://schemas.microsoft.com/office/drawing/2010/main" val="0"/>
              </a:ext>
            </a:extLst>
          </a:blip>
          <a:stretch>
            <a:fillRect/>
          </a:stretch>
        </p:blipFill>
        <p:spPr>
          <a:xfrm>
            <a:off x="4171950" y="2278593"/>
            <a:ext cx="3771900" cy="3933592"/>
          </a:xfrm>
          <a:prstGeom prst="rect">
            <a:avLst/>
          </a:prstGeom>
        </p:spPr>
      </p:pic>
    </p:spTree>
    <p:extLst>
      <p:ext uri="{BB962C8B-B14F-4D97-AF65-F5344CB8AC3E}">
        <p14:creationId xmlns:p14="http://schemas.microsoft.com/office/powerpoint/2010/main" val="51372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2AC15-E4D5-4BF1-B31A-DDBA505E098C}"/>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603594C-9B69-4EDC-BCE7-C5A9683DC8B0}"/>
              </a:ext>
            </a:extLst>
          </p:cNvPr>
          <p:cNvSpPr>
            <a:spLocks noGrp="1"/>
          </p:cNvSpPr>
          <p:nvPr>
            <p:ph type="body" orient="vert" idx="1"/>
          </p:nvPr>
        </p:nvSpPr>
        <p:spPr/>
        <p:txBody>
          <a:bodyPr vert="horz"/>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1B1B296-7399-4C34-AAFA-27F3C613A2C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id="{4A995335-EB08-46A7-8F69-C4155DC349C5}"/>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42058E35-4DC2-47AA-AAC7-24650DF6B11A}"/>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07043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8841DF-888D-4B66-9D8F-406F192BA7A4}"/>
              </a:ext>
            </a:extLst>
          </p:cNvPr>
          <p:cNvSpPr>
            <a:spLocks noGrp="1"/>
          </p:cNvSpPr>
          <p:nvPr>
            <p:ph type="title" orient="vert"/>
          </p:nvPr>
        </p:nvSpPr>
        <p:spPr>
          <a:xfrm>
            <a:off x="8724900" y="365125"/>
            <a:ext cx="2628900" cy="5811838"/>
          </a:xfrm>
        </p:spPr>
        <p:txBody>
          <a:bodyPr vert="eaVert"/>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0E0C4A3-3DDB-4735-8B55-B227F709ECAE}"/>
              </a:ext>
            </a:extLst>
          </p:cNvPr>
          <p:cNvSpPr>
            <a:spLocks noGrp="1"/>
          </p:cNvSpPr>
          <p:nvPr>
            <p:ph type="body" orient="vert" idx="1"/>
          </p:nvPr>
        </p:nvSpPr>
        <p:spPr>
          <a:xfrm>
            <a:off x="838200" y="365125"/>
            <a:ext cx="7734300" cy="5811838"/>
          </a:xfrm>
        </p:spPr>
        <p:txBody>
          <a:bodyPr vert="eaVert"/>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92039A2A-1BD5-4014-9081-F5FBED5D091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id="{08B3B83D-A55A-4033-8913-1AD6366A328D}"/>
              </a:ext>
            </a:extLst>
          </p:cNvPr>
          <p:cNvCxnSpPr>
            <a:cxnSpLocks/>
          </p:cNvCxnSpPr>
          <p:nvPr userDrawn="1"/>
        </p:nvCxnSpPr>
        <p:spPr>
          <a:xfrm>
            <a:off x="9305925" y="365125"/>
            <a:ext cx="0" cy="5811838"/>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1B42C9FD-8F34-4ED1-995F-F46019406C37}"/>
              </a:ext>
            </a:extLst>
          </p:cNvPr>
          <p:cNvCxnSpPr>
            <a:cxnSpLocks/>
          </p:cNvCxnSpPr>
          <p:nvPr userDrawn="1"/>
        </p:nvCxnSpPr>
        <p:spPr>
          <a:xfrm>
            <a:off x="9229725" y="365125"/>
            <a:ext cx="0" cy="5811838"/>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28871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CDAD7A-E5B4-4011-90DC-FBFF5999BFB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DEFB324A-2873-4779-96F5-66B1F0D1AE5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7A099C3-2709-479C-80A5-8DEBEB048A65}"/>
              </a:ext>
            </a:extLst>
          </p:cNvPr>
          <p:cNvSpPr>
            <a:spLocks noGrp="1"/>
          </p:cNvSpPr>
          <p:nvPr>
            <p:ph idx="1"/>
          </p:nvPr>
        </p:nvSpPr>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03EE6B8-3321-4BB9-ADBB-590BFA76FE5B}"/>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id="{285F6BFB-ABB2-4D5C-A7EF-A404D5EC2622}"/>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4AA40AEB-E74C-499B-B9E8-F6F40BF61763}"/>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1048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0138034-7F7C-4659-88CC-AC50834BCC2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B1116630-9405-4A95-AC21-FD87B11427E2}"/>
              </a:ext>
            </a:extLst>
          </p:cNvPr>
          <p:cNvSpPr>
            <a:spLocks noGrp="1"/>
          </p:cNvSpPr>
          <p:nvPr>
            <p:ph type="title"/>
          </p:nvPr>
        </p:nvSpPr>
        <p:spPr>
          <a:xfrm>
            <a:off x="831850" y="1709738"/>
            <a:ext cx="10515600" cy="2852737"/>
          </a:xfrm>
        </p:spPr>
        <p:txBody>
          <a:bodyPr anchor="b"/>
          <a:lstStyle>
            <a:lvl1pPr>
              <a:defRPr sz="6000">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92D8CFDF-9EDA-4AEA-898D-8509AB70470B}"/>
              </a:ext>
            </a:extLst>
          </p:cNvPr>
          <p:cNvSpPr>
            <a:spLocks noGrp="1"/>
          </p:cNvSpPr>
          <p:nvPr>
            <p:ph type="body" idx="1"/>
          </p:nvPr>
        </p:nvSpPr>
        <p:spPr>
          <a:xfrm>
            <a:off x="831850" y="4589463"/>
            <a:ext cx="10515600" cy="1500187"/>
          </a:xfrm>
        </p:spPr>
        <p:txBody>
          <a:bodyPr/>
          <a:lstStyle>
            <a:lvl1pPr marL="0" indent="0">
              <a:buNone/>
              <a:defRPr sz="2400">
                <a:solidFill>
                  <a:srgbClr val="800000"/>
                </a:solidFill>
                <a:latin typeface="Franklin Gothic Medium Cond" panose="020B06060304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id="{CA97D8EB-2364-4532-B246-8A6BF74CA8CC}"/>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id="{FB524A6E-9CEB-4C7E-9AAC-53963C0A8B7E}"/>
              </a:ext>
            </a:extLst>
          </p:cNvPr>
          <p:cNvCxnSpPr/>
          <p:nvPr userDrawn="1"/>
        </p:nvCxnSpPr>
        <p:spPr>
          <a:xfrm>
            <a:off x="831850" y="453764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661801E7-2615-4729-939F-D6A2218C3CD5}"/>
              </a:ext>
            </a:extLst>
          </p:cNvPr>
          <p:cNvCxnSpPr/>
          <p:nvPr userDrawn="1"/>
        </p:nvCxnSpPr>
        <p:spPr>
          <a:xfrm>
            <a:off x="831850" y="458946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39785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5FF31-686E-4BA9-987D-9708CC95766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2A969041-0E4F-4FC3-94FA-8ACF4F64ECA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1D7A648-484F-43DF-806A-4A705D56B89A}"/>
              </a:ext>
            </a:extLst>
          </p:cNvPr>
          <p:cNvSpPr>
            <a:spLocks noGrp="1"/>
          </p:cNvSpPr>
          <p:nvPr>
            <p:ph sz="half" idx="1"/>
          </p:nvPr>
        </p:nvSpPr>
        <p:spPr>
          <a:xfrm>
            <a:off x="838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BDBB94EE-0E7C-412D-9433-F480BB770CA9}"/>
              </a:ext>
            </a:extLst>
          </p:cNvPr>
          <p:cNvSpPr>
            <a:spLocks noGrp="1"/>
          </p:cNvSpPr>
          <p:nvPr>
            <p:ph sz="half" idx="2"/>
          </p:nvPr>
        </p:nvSpPr>
        <p:spPr>
          <a:xfrm>
            <a:off x="6172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3F53FC15-134D-4412-809C-AE20A29144C7}"/>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76723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A942D88-96D2-43E0-A122-672F9A14B1E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1E66CB59-ED0C-4A30-A238-926191CA79FB}"/>
              </a:ext>
            </a:extLst>
          </p:cNvPr>
          <p:cNvSpPr>
            <a:spLocks noGrp="1"/>
          </p:cNvSpPr>
          <p:nvPr>
            <p:ph type="title"/>
          </p:nvPr>
        </p:nvSpPr>
        <p:spPr>
          <a:xfrm>
            <a:off x="839788" y="365125"/>
            <a:ext cx="10515600" cy="1325563"/>
          </a:xfrm>
        </p:spPr>
        <p:txBody>
          <a:bodyPr/>
          <a:lstStyle>
            <a:lvl1pPr>
              <a:defRPr>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B217B74-263C-405D-A864-35DF51B60042}"/>
              </a:ext>
            </a:extLst>
          </p:cNvPr>
          <p:cNvSpPr>
            <a:spLocks noGrp="1"/>
          </p:cNvSpPr>
          <p:nvPr>
            <p:ph type="body" idx="1" hasCustomPrompt="1"/>
          </p:nvPr>
        </p:nvSpPr>
        <p:spPr>
          <a:xfrm>
            <a:off x="839788" y="1681163"/>
            <a:ext cx="5157787"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F1CF9AB0-BDA9-4DAB-BA13-58000080AB27}"/>
              </a:ext>
            </a:extLst>
          </p:cNvPr>
          <p:cNvSpPr>
            <a:spLocks noGrp="1"/>
          </p:cNvSpPr>
          <p:nvPr>
            <p:ph sz="half" idx="2"/>
          </p:nvPr>
        </p:nvSpPr>
        <p:spPr>
          <a:xfrm>
            <a:off x="839788" y="2505075"/>
            <a:ext cx="5157787" cy="3684588"/>
          </a:xfrm>
          <a:solidFill>
            <a:srgbClr val="800000">
              <a:alpha val="14118"/>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83701F-5A69-42C4-8A40-10DE5C5EE215}"/>
              </a:ext>
            </a:extLst>
          </p:cNvPr>
          <p:cNvSpPr>
            <a:spLocks noGrp="1"/>
          </p:cNvSpPr>
          <p:nvPr>
            <p:ph type="body" sz="quarter" idx="3" hasCustomPrompt="1"/>
          </p:nvPr>
        </p:nvSpPr>
        <p:spPr>
          <a:xfrm>
            <a:off x="6172200" y="1681163"/>
            <a:ext cx="5183188"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71C62AC5-BBF6-42E7-B708-6D9DC9B428BE}"/>
              </a:ext>
            </a:extLst>
          </p:cNvPr>
          <p:cNvSpPr>
            <a:spLocks noGrp="1"/>
          </p:cNvSpPr>
          <p:nvPr>
            <p:ph sz="quarter" idx="4"/>
          </p:nvPr>
        </p:nvSpPr>
        <p:spPr>
          <a:xfrm>
            <a:off x="6172200" y="2505075"/>
            <a:ext cx="5183188" cy="3684588"/>
          </a:xfrm>
          <a:solidFill>
            <a:srgbClr val="800000">
              <a:alpha val="12157"/>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E20F33BA-DD6B-4D6D-9FA7-42252DE3B03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889940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15000">
              <a:srgbClr val="E9C5C5"/>
            </a:gs>
            <a:gs pos="60000">
              <a:srgbClr val="800000"/>
            </a:gs>
            <a:gs pos="85000">
              <a:srgbClr val="6C0C32"/>
            </a:gs>
            <a:gs pos="98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8008-6146-4661-A82E-9CC63DE10905}"/>
              </a:ext>
            </a:extLst>
          </p:cNvPr>
          <p:cNvSpPr>
            <a:spLocks noGrp="1"/>
          </p:cNvSpPr>
          <p:nvPr>
            <p:ph type="title"/>
          </p:nvPr>
        </p:nvSpPr>
        <p:spPr/>
        <p:txBody>
          <a:bodyPr/>
          <a:lstStyle>
            <a:lvl1pPr>
              <a:defRPr>
                <a:solidFill>
                  <a:srgbClr val="41071E"/>
                </a:solidFill>
                <a:latin typeface="Franklin Gothic Medium Cond" panose="020B0606030402020204"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333D89EE-E0E7-493B-A9C7-F73D79A9F9B8}"/>
              </a:ext>
            </a:extLst>
          </p:cNvPr>
          <p:cNvSpPr>
            <a:spLocks noGrp="1"/>
          </p:cNvSpPr>
          <p:nvPr>
            <p:ph type="ftr" sz="quarter" idx="11"/>
          </p:nvPr>
        </p:nvSpPr>
        <p:spPr/>
        <p:txBody>
          <a:bodyPr/>
          <a:lstStyle>
            <a:lvl1pPr>
              <a:defRPr b="0">
                <a:solidFill>
                  <a:schemeClr val="bg1"/>
                </a:solidFill>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id="{8E805506-CD5A-48B0-916E-99455CEE94F6}"/>
              </a:ext>
            </a:extLst>
          </p:cNvPr>
          <p:cNvCxnSpPr/>
          <p:nvPr userDrawn="1"/>
        </p:nvCxnSpPr>
        <p:spPr>
          <a:xfrm>
            <a:off x="838200" y="1243584"/>
            <a:ext cx="105156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47B51568-CD30-4854-AB71-6DC8C1BC31C9}"/>
              </a:ext>
            </a:extLst>
          </p:cNvPr>
          <p:cNvCxnSpPr/>
          <p:nvPr userDrawn="1"/>
        </p:nvCxnSpPr>
        <p:spPr>
          <a:xfrm>
            <a:off x="838200" y="1295400"/>
            <a:ext cx="10515600"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40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4A266A-773E-4D88-B7A2-1CA4D53E199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3" name="Footer Placeholder 2">
            <a:extLst>
              <a:ext uri="{FF2B5EF4-FFF2-40B4-BE49-F238E27FC236}">
                <a16:creationId xmlns:a16="http://schemas.microsoft.com/office/drawing/2014/main" id="{B6E670B1-B638-431D-9F74-B603B989D25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264307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F065-BF53-4C5A-8E23-D964C0158D6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767588" y="548128"/>
            <a:ext cx="5003400" cy="5221995"/>
          </a:xfrm>
          <a:prstGeom prst="rect">
            <a:avLst/>
          </a:prstGeom>
        </p:spPr>
      </p:pic>
      <p:sp>
        <p:nvSpPr>
          <p:cNvPr id="3" name="Content Placeholder 2">
            <a:extLst>
              <a:ext uri="{FF2B5EF4-FFF2-40B4-BE49-F238E27FC236}">
                <a16:creationId xmlns:a16="http://schemas.microsoft.com/office/drawing/2014/main" id="{CD2B40B7-9142-4422-92B8-768622E9A4C0}"/>
              </a:ext>
            </a:extLst>
          </p:cNvPr>
          <p:cNvSpPr>
            <a:spLocks noGrp="1"/>
          </p:cNvSpPr>
          <p:nvPr>
            <p:ph idx="1"/>
          </p:nvPr>
        </p:nvSpPr>
        <p:spPr>
          <a:xfrm>
            <a:off x="5183188" y="457201"/>
            <a:ext cx="6172200" cy="5403850"/>
          </a:xfrm>
          <a:ln w="28575">
            <a:solidFill>
              <a:srgbClr val="800000"/>
            </a:solidFill>
          </a:ln>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2B5C2645-B4D4-4FEB-ABD4-8213E09D726E}"/>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500E2DC-60CA-4194-A1C9-338F59ECC5E1}"/>
              </a:ext>
            </a:extLst>
          </p:cNvPr>
          <p:cNvSpPr>
            <a:spLocks noGrp="1"/>
          </p:cNvSpPr>
          <p:nvPr>
            <p:ph type="body" sz="half" idx="2"/>
          </p:nvPr>
        </p:nvSpPr>
        <p:spPr>
          <a:xfrm>
            <a:off x="839788" y="2057400"/>
            <a:ext cx="3932237" cy="3811588"/>
          </a:xfrm>
          <a:solidFill>
            <a:srgbClr val="800000">
              <a:alpha val="14118"/>
            </a:srgbClr>
          </a:solidFill>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id="{52A6905D-FE9E-4D9E-9AEA-5F330D43A008}"/>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67728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61375-7806-4D07-887A-AAF631B5490C}"/>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78B925E7-6C44-49C2-98A7-AFC40DB7F24E}"/>
              </a:ext>
            </a:extLst>
          </p:cNvPr>
          <p:cNvSpPr>
            <a:spLocks noGrp="1"/>
          </p:cNvSpPr>
          <p:nvPr>
            <p:ph type="pic" idx="1"/>
          </p:nvPr>
        </p:nvSpPr>
        <p:spPr>
          <a:xfrm>
            <a:off x="5183188" y="457201"/>
            <a:ext cx="6172200" cy="5403850"/>
          </a:xfrm>
          <a:ln w="19050">
            <a:solidFill>
              <a:srgbClr val="800000"/>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D31BDD-5709-481D-B22B-F504291D0B3B}"/>
              </a:ext>
            </a:extLst>
          </p:cNvPr>
          <p:cNvSpPr>
            <a:spLocks noGrp="1"/>
          </p:cNvSpPr>
          <p:nvPr>
            <p:ph type="body" sz="half" idx="2"/>
          </p:nvPr>
        </p:nvSpPr>
        <p:spPr>
          <a:xfrm>
            <a:off x="839788" y="2057400"/>
            <a:ext cx="3932237" cy="3811588"/>
          </a:xfrm>
          <a:solidFill>
            <a:srgbClr val="800000">
              <a:alpha val="12941"/>
            </a:srgbClr>
          </a:solidFill>
          <a:ln>
            <a:noFill/>
          </a:ln>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id="{ED01D604-CC6B-4C38-8F32-3C9AE6437C13}"/>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754872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3DCAC2-134C-4A8E-B95E-270DF85A3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B348A5A-7CA1-4FD1-B568-3D0C167FC5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A3D2908-FCAD-4FF2-9D1B-48C65C55D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887729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USJEgrievance_griefSESJ@psac-afpc.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mailto:USJEgrievance_griefSESJ@psac-afpc.com"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usje-sesj.com/en/representative-information-form-we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USJEmembers_membresSESJ@psac-afpc.com" TargetMode="External"/><Relationship Id="rId4" Type="http://schemas.openxmlformats.org/officeDocument/2006/relationships/hyperlink" Target="https://psacunion.ca/user"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USJEmembers_membresSESJ@psac-afpc.com"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jp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jp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C35A48-A3F6-4D0C-A75C-FC326C79887D}"/>
              </a:ext>
            </a:extLst>
          </p:cNvPr>
          <p:cNvSpPr/>
          <p:nvPr/>
        </p:nvSpPr>
        <p:spPr>
          <a:xfrm>
            <a:off x="0" y="2807208"/>
            <a:ext cx="12192000" cy="4050792"/>
          </a:xfrm>
          <a:prstGeom prst="rect">
            <a:avLst/>
          </a:prstGeom>
          <a:gradFill>
            <a:gsLst>
              <a:gs pos="0">
                <a:schemeClr val="bg1">
                  <a:alpha val="0"/>
                </a:schemeClr>
              </a:gs>
              <a:gs pos="10633">
                <a:schemeClr val="bg1">
                  <a:alpha val="30000"/>
                </a:schemeClr>
              </a:gs>
              <a:gs pos="66000">
                <a:srgbClr val="800000">
                  <a:alpha val="50000"/>
                </a:srgbClr>
              </a:gs>
              <a:gs pos="85000">
                <a:srgbClr val="41071E">
                  <a:alpha val="76000"/>
                </a:srgbClr>
              </a:gs>
              <a:gs pos="100000">
                <a:srgbClr val="41071E">
                  <a:alpha val="8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5CD9CFB-1443-42A1-B095-80CA94CAC999}"/>
              </a:ext>
            </a:extLst>
          </p:cNvPr>
          <p:cNvSpPr>
            <a:spLocks noGrp="1"/>
          </p:cNvSpPr>
          <p:nvPr>
            <p:ph type="ftr" sz="quarter" idx="11"/>
          </p:nvPr>
        </p:nvSpPr>
        <p:spPr/>
        <p:txBody>
          <a:bodyPr/>
          <a:lstStyle/>
          <a:p>
            <a:r>
              <a:rPr lang="en-US"/>
              <a:t>USJE NLPM 2018</a:t>
            </a:r>
            <a:endParaRPr lang="en-US" dirty="0"/>
          </a:p>
        </p:txBody>
      </p:sp>
      <p:sp>
        <p:nvSpPr>
          <p:cNvPr id="3" name="TextBox 2">
            <a:extLst>
              <a:ext uri="{FF2B5EF4-FFF2-40B4-BE49-F238E27FC236}">
                <a16:creationId xmlns:a16="http://schemas.microsoft.com/office/drawing/2014/main" id="{878E62B7-23DF-43D5-BB79-311DCE4749AD}"/>
              </a:ext>
            </a:extLst>
          </p:cNvPr>
          <p:cNvSpPr txBox="1"/>
          <p:nvPr/>
        </p:nvSpPr>
        <p:spPr>
          <a:xfrm>
            <a:off x="1824191" y="171286"/>
            <a:ext cx="8845296" cy="830997"/>
          </a:xfrm>
          <a:prstGeom prst="rect">
            <a:avLst/>
          </a:prstGeom>
          <a:noFill/>
        </p:spPr>
        <p:txBody>
          <a:bodyPr wrap="square" rtlCol="0">
            <a:spAutoFit/>
          </a:bodyPr>
          <a:lstStyle/>
          <a:p>
            <a:pPr algn="ctr"/>
            <a:r>
              <a:rPr lang="en-US" sz="4800" dirty="0">
                <a:effectLst>
                  <a:outerShdw blurRad="38100" dist="38100" dir="2700000" algn="tl">
                    <a:srgbClr val="000000">
                      <a:alpha val="43137"/>
                    </a:srgbClr>
                  </a:outerShdw>
                </a:effectLst>
                <a:latin typeface="Franklin Gothic Medium Cond" panose="020B0606030402020204" pitchFamily="34" charset="0"/>
              </a:rPr>
              <a:t>Union of Safety and Justice Employees</a:t>
            </a:r>
          </a:p>
        </p:txBody>
      </p:sp>
      <p:sp>
        <p:nvSpPr>
          <p:cNvPr id="4" name="TextBox 3">
            <a:extLst>
              <a:ext uri="{FF2B5EF4-FFF2-40B4-BE49-F238E27FC236}">
                <a16:creationId xmlns:a16="http://schemas.microsoft.com/office/drawing/2014/main" id="{667E947C-6A46-43C7-B96E-2534347B0BC8}"/>
              </a:ext>
            </a:extLst>
          </p:cNvPr>
          <p:cNvSpPr txBox="1"/>
          <p:nvPr/>
        </p:nvSpPr>
        <p:spPr>
          <a:xfrm>
            <a:off x="262890" y="1251783"/>
            <a:ext cx="11681460" cy="2554545"/>
          </a:xfrm>
          <a:prstGeom prst="rect">
            <a:avLst/>
          </a:prstGeom>
          <a:noFill/>
        </p:spPr>
        <p:txBody>
          <a:bodyPr wrap="square" rtlCol="0">
            <a:spAutoFit/>
          </a:bodyPr>
          <a:lstStyle/>
          <a:p>
            <a:pPr algn="ctr"/>
            <a:r>
              <a:rPr lang="en-US" sz="8000" b="1" dirty="0">
                <a:ln w="6600">
                  <a:solidFill>
                    <a:schemeClr val="bg1"/>
                  </a:solidFill>
                  <a:prstDash val="solid"/>
                </a:ln>
                <a:effectLst>
                  <a:outerShdw dist="38100" dir="2700000" algn="tl" rotWithShape="0">
                    <a:srgbClr val="800000"/>
                  </a:outerShdw>
                </a:effectLst>
                <a:latin typeface="Franklin Gothic Medium Cond" panose="020B0606030402020204" pitchFamily="34" charset="0"/>
              </a:rPr>
              <a:t>NATIONAL LOCAL </a:t>
            </a:r>
          </a:p>
          <a:p>
            <a:pPr algn="ctr"/>
            <a:r>
              <a:rPr lang="en-US" sz="8000" b="1" dirty="0">
                <a:ln w="6600">
                  <a:solidFill>
                    <a:schemeClr val="bg1"/>
                  </a:solidFill>
                  <a:prstDash val="solid"/>
                </a:ln>
                <a:effectLst>
                  <a:outerShdw dist="38100" dir="2700000" algn="tl" rotWithShape="0">
                    <a:srgbClr val="800000"/>
                  </a:outerShdw>
                </a:effectLst>
                <a:latin typeface="Franklin Gothic Medium Cond" panose="020B0606030402020204" pitchFamily="34" charset="0"/>
              </a:rPr>
              <a:t>PRESIDENTS MEETING</a:t>
            </a:r>
          </a:p>
        </p:txBody>
      </p:sp>
      <p:sp>
        <p:nvSpPr>
          <p:cNvPr id="5" name="TextBox 4">
            <a:extLst>
              <a:ext uri="{FF2B5EF4-FFF2-40B4-BE49-F238E27FC236}">
                <a16:creationId xmlns:a16="http://schemas.microsoft.com/office/drawing/2014/main" id="{D20EE0FD-1508-4E94-ACC4-A576A9BB4301}"/>
              </a:ext>
            </a:extLst>
          </p:cNvPr>
          <p:cNvSpPr txBox="1"/>
          <p:nvPr/>
        </p:nvSpPr>
        <p:spPr>
          <a:xfrm>
            <a:off x="4296119" y="3306207"/>
            <a:ext cx="3901440" cy="2215991"/>
          </a:xfrm>
          <a:prstGeom prst="rect">
            <a:avLst/>
          </a:prstGeom>
          <a:noFill/>
        </p:spPr>
        <p:txBody>
          <a:bodyPr wrap="square" rtlCol="0">
            <a:spAutoFit/>
          </a:bodyPr>
          <a:lstStyle/>
          <a:p>
            <a:r>
              <a:rPr lang="en-US" sz="13800" b="1" dirty="0">
                <a:ln w="9525">
                  <a:solidFill>
                    <a:srgbClr val="800000"/>
                  </a:solidFill>
                  <a:prstDash val="solid"/>
                </a:ln>
                <a:solidFill>
                  <a:schemeClr val="bg1"/>
                </a:solidFill>
                <a:effectLst>
                  <a:outerShdw blurRad="12700" dist="38100" dir="2700000" algn="tl" rotWithShape="0">
                    <a:schemeClr val="bg1">
                      <a:lumMod val="50000"/>
                    </a:schemeClr>
                  </a:outerShdw>
                </a:effectLst>
                <a:latin typeface="Franklin Gothic Medium Cond" panose="020B0606030402020204" pitchFamily="34" charset="0"/>
              </a:rPr>
              <a:t>2018</a:t>
            </a:r>
            <a:endParaRPr lang="en-US" sz="13800" dirty="0">
              <a:ln w="9525">
                <a:solidFill>
                  <a:srgbClr val="800000"/>
                </a:solidFill>
                <a:prstDash val="solid"/>
              </a:ln>
              <a:solidFill>
                <a:schemeClr val="bg1"/>
              </a:solidFill>
              <a:latin typeface="Franklin Gothic Medium Cond" panose="020B0606030402020204" pitchFamily="34" charset="0"/>
            </a:endParaRPr>
          </a:p>
        </p:txBody>
      </p:sp>
      <p:sp>
        <p:nvSpPr>
          <p:cNvPr id="6" name="TextBox 5">
            <a:extLst>
              <a:ext uri="{FF2B5EF4-FFF2-40B4-BE49-F238E27FC236}">
                <a16:creationId xmlns:a16="http://schemas.microsoft.com/office/drawing/2014/main" id="{7EF8874C-E652-46AB-9A70-2A7CF09A0E2D}"/>
              </a:ext>
            </a:extLst>
          </p:cNvPr>
          <p:cNvSpPr txBox="1"/>
          <p:nvPr/>
        </p:nvSpPr>
        <p:spPr>
          <a:xfrm>
            <a:off x="2013167" y="5954137"/>
            <a:ext cx="8467344" cy="584775"/>
          </a:xfrm>
          <a:prstGeom prst="rect">
            <a:avLst/>
          </a:prstGeom>
          <a:no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Franklin Gothic Medium Cond" panose="020B0606030402020204" pitchFamily="34" charset="0"/>
              </a:rPr>
              <a:t>May 29-30		Gatineau, QC</a:t>
            </a:r>
          </a:p>
        </p:txBody>
      </p:sp>
      <p:cxnSp>
        <p:nvCxnSpPr>
          <p:cNvPr id="9" name="Straight Connector 8">
            <a:extLst>
              <a:ext uri="{FF2B5EF4-FFF2-40B4-BE49-F238E27FC236}">
                <a16:creationId xmlns:a16="http://schemas.microsoft.com/office/drawing/2014/main" id="{475DE6C0-DB85-43A5-B88F-E52ACE2380A1}"/>
              </a:ext>
            </a:extLst>
          </p:cNvPr>
          <p:cNvCxnSpPr/>
          <p:nvPr/>
        </p:nvCxnSpPr>
        <p:spPr>
          <a:xfrm flipH="1">
            <a:off x="1421176" y="4032173"/>
            <a:ext cx="2522863" cy="0"/>
          </a:xfrm>
          <a:prstGeom prst="line">
            <a:avLst/>
          </a:prstGeom>
          <a:ln w="7620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EFA3F8-9D57-42AD-A590-DF260EA211CD}"/>
              </a:ext>
            </a:extLst>
          </p:cNvPr>
          <p:cNvCxnSpPr/>
          <p:nvPr/>
        </p:nvCxnSpPr>
        <p:spPr>
          <a:xfrm flipH="1">
            <a:off x="8281195" y="4032173"/>
            <a:ext cx="2522863" cy="0"/>
          </a:xfrm>
          <a:prstGeom prst="line">
            <a:avLst/>
          </a:prstGeom>
          <a:ln w="7620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8F8ECA-1B8A-47A2-9EC0-D6F013F5403E}"/>
              </a:ext>
            </a:extLst>
          </p:cNvPr>
          <p:cNvCxnSpPr/>
          <p:nvPr/>
        </p:nvCxnSpPr>
        <p:spPr>
          <a:xfrm flipH="1">
            <a:off x="1421175" y="4162539"/>
            <a:ext cx="2522863" cy="0"/>
          </a:xfrm>
          <a:prstGeom prst="line">
            <a:avLst/>
          </a:prstGeom>
          <a:ln w="1905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F020618-F3AE-4BFE-9835-714047585B55}"/>
              </a:ext>
            </a:extLst>
          </p:cNvPr>
          <p:cNvCxnSpPr/>
          <p:nvPr/>
        </p:nvCxnSpPr>
        <p:spPr>
          <a:xfrm flipH="1">
            <a:off x="8281195" y="4162539"/>
            <a:ext cx="2522863" cy="0"/>
          </a:xfrm>
          <a:prstGeom prst="line">
            <a:avLst/>
          </a:prstGeom>
          <a:ln w="19050">
            <a:solidFill>
              <a:srgbClr val="830F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35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lstStyle/>
          <a:p>
            <a:r>
              <a:rPr lang="en" dirty="0"/>
              <a:t>Grievances</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021166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nvPr>
        </p:nvSpPr>
        <p:spPr/>
        <p:txBody>
          <a:bodyPr/>
          <a:lstStyle/>
          <a:p>
            <a:r>
              <a:rPr lang="en" b="1" dirty="0"/>
              <a:t>Information Management - Grievances</a:t>
            </a:r>
            <a:endParaRPr lang="en-US" b="1" dirty="0"/>
          </a:p>
        </p:txBody>
      </p:sp>
      <p:sp>
        <p:nvSpPr>
          <p:cNvPr id="3" name="Content Placeholder 2">
            <a:extLst>
              <a:ext uri="{FF2B5EF4-FFF2-40B4-BE49-F238E27FC236}">
                <a16:creationId xmlns:a16="http://schemas.microsoft.com/office/drawing/2014/main" id="{FD5DB4AE-5D0A-4641-BBA1-4791B40FD61C}"/>
              </a:ext>
            </a:extLst>
          </p:cNvPr>
          <p:cNvSpPr>
            <a:spLocks noGrp="1"/>
          </p:cNvSpPr>
          <p:nvPr>
            <p:ph idx="1"/>
          </p:nvPr>
        </p:nvSpPr>
        <p:spPr/>
        <p:txBody>
          <a:bodyPr>
            <a:normAutofit fontScale="92500" lnSpcReduction="10000"/>
          </a:bodyPr>
          <a:lstStyle/>
          <a:p>
            <a:r>
              <a:rPr lang="en-US" sz="2600" dirty="0"/>
              <a:t>Information Management Role in the Grievance process</a:t>
            </a:r>
          </a:p>
          <a:p>
            <a:pPr>
              <a:spcBef>
                <a:spcPts val="600"/>
              </a:spcBef>
            </a:pPr>
            <a:endParaRPr lang="en-US" sz="2600" dirty="0"/>
          </a:p>
          <a:p>
            <a:pPr>
              <a:spcBef>
                <a:spcPts val="600"/>
              </a:spcBef>
            </a:pPr>
            <a:r>
              <a:rPr lang="en-US" sz="2600" dirty="0"/>
              <a:t>Grievance Inbox</a:t>
            </a:r>
            <a:endParaRPr lang="en-US" sz="2600" dirty="0">
              <a:sym typeface="Sniglet"/>
            </a:endParaRPr>
          </a:p>
          <a:p>
            <a:pPr>
              <a:spcBef>
                <a:spcPts val="600"/>
              </a:spcBef>
            </a:pPr>
            <a:r>
              <a:rPr lang="en-US" sz="1800" dirty="0">
                <a:sym typeface="Sniglet"/>
              </a:rPr>
              <a:t>	</a:t>
            </a:r>
            <a:r>
              <a:rPr lang="en-US" sz="1800" dirty="0">
                <a:hlinkClick r:id="rId3"/>
              </a:rPr>
              <a:t>USJEgrievance_griefSESJ@psac-afpc.com</a:t>
            </a:r>
            <a:endParaRPr lang="en-US" sz="1800" dirty="0"/>
          </a:p>
          <a:p>
            <a:pPr>
              <a:spcBef>
                <a:spcPts val="600"/>
              </a:spcBef>
            </a:pPr>
            <a:endParaRPr lang="en-US" sz="1800" dirty="0"/>
          </a:p>
          <a:p>
            <a:pPr>
              <a:spcBef>
                <a:spcPts val="600"/>
              </a:spcBef>
            </a:pPr>
            <a:r>
              <a:rPr lang="en-US" sz="2600" dirty="0"/>
              <a:t>Notification of Third Level Grievances</a:t>
            </a:r>
          </a:p>
          <a:p>
            <a:pPr>
              <a:spcBef>
                <a:spcPts val="600"/>
              </a:spcBef>
            </a:pPr>
            <a:endParaRPr lang="en-US" dirty="0">
              <a:ea typeface="Sniglet"/>
              <a:cs typeface="Sniglet"/>
              <a:sym typeface="Sniglet"/>
            </a:endParaRPr>
          </a:p>
          <a:p>
            <a:pPr>
              <a:spcBef>
                <a:spcPts val="600"/>
              </a:spcBef>
            </a:pPr>
            <a:r>
              <a:rPr lang="en-US" sz="2600" dirty="0">
                <a:ea typeface="Sniglet"/>
                <a:cs typeface="Sniglet"/>
                <a:sym typeface="Sniglet"/>
              </a:rPr>
              <a:t>File Requests </a:t>
            </a:r>
          </a:p>
          <a:p>
            <a:pPr marL="0" indent="0">
              <a:spcBef>
                <a:spcPts val="600"/>
              </a:spcBef>
              <a:buNone/>
            </a:pPr>
            <a:r>
              <a:rPr lang="en-US" sz="1900" dirty="0">
                <a:ea typeface="Sniglet"/>
                <a:cs typeface="Sniglet"/>
                <a:sym typeface="Sniglet"/>
              </a:rPr>
              <a:t>	- Job Description</a:t>
            </a:r>
          </a:p>
          <a:p>
            <a:pPr marL="0" lvl="3" indent="0">
              <a:spcBef>
                <a:spcPts val="600"/>
              </a:spcBef>
              <a:buNone/>
            </a:pPr>
            <a:r>
              <a:rPr lang="en-US" sz="1900" dirty="0">
                <a:ea typeface="Sniglet"/>
                <a:cs typeface="Sniglet"/>
                <a:sym typeface="Sniglet"/>
              </a:rPr>
              <a:t>	- Other Grievances</a:t>
            </a:r>
          </a:p>
          <a:p>
            <a:pPr marL="285750" lvl="3" indent="-285750">
              <a:spcBef>
                <a:spcPts val="600"/>
              </a:spcBef>
            </a:pPr>
            <a:endParaRPr lang="en-US" dirty="0">
              <a:ea typeface="Sniglet"/>
              <a:cs typeface="Sniglet"/>
              <a:sym typeface="Sniglet"/>
            </a:endParaRPr>
          </a:p>
          <a:p>
            <a:pPr>
              <a:spcBef>
                <a:spcPts val="600"/>
              </a:spcBef>
            </a:pPr>
            <a:r>
              <a:rPr lang="en-US" sz="2600" dirty="0">
                <a:ea typeface="Sniglet"/>
                <a:cs typeface="Sniglet"/>
                <a:sym typeface="Sniglet"/>
              </a:rPr>
              <a:t>Complete Files/Forms </a:t>
            </a:r>
          </a:p>
          <a:p>
            <a:pPr marL="514350" indent="-514350">
              <a:buFont typeface="+mj-lt"/>
              <a:buAutoNum type="arabicPeriod"/>
            </a:pPr>
            <a:endParaRPr lang="en-US" dirty="0">
              <a:latin typeface="Sniglet"/>
              <a:ea typeface="Sniglet"/>
              <a:cs typeface="Sniglet"/>
              <a:sym typeface="Sniglet"/>
            </a:endParaRPr>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1746091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r>
              <a:rPr lang="en-US" b="1" dirty="0">
                <a:latin typeface="Franklin Gothic Book" panose="020B0503020102020204" pitchFamily="34" charset="0"/>
              </a:rPr>
              <a:t>Role in the Grievance Process</a:t>
            </a: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94829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latin typeface="Franklin Gothic Book" panose="020B0503020102020204" pitchFamily="34" charset="0"/>
              </a:rPr>
              <a:t>Role in the Grievance Process</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10000"/>
          </a:bodyPr>
          <a:lstStyle/>
          <a:p>
            <a:endParaRPr lang="en-US" dirty="0">
              <a:latin typeface="Sniglet"/>
              <a:ea typeface="Sniglet"/>
              <a:cs typeface="Sniglet"/>
              <a:sym typeface="Sniglet"/>
            </a:endParaRPr>
          </a:p>
          <a:p>
            <a:pPr lvl="0"/>
            <a:r>
              <a:rPr lang="en-US" dirty="0"/>
              <a:t>Responsible for the administration of all new grievances at the third level of the grievance process (with the exception of Classification grievances).</a:t>
            </a:r>
          </a:p>
          <a:p>
            <a:endParaRPr lang="en-US" dirty="0">
              <a:ea typeface="Sniglet"/>
              <a:cs typeface="Sniglet"/>
              <a:sym typeface="Sniglet"/>
            </a:endParaRPr>
          </a:p>
          <a:p>
            <a:pPr lvl="0"/>
            <a:r>
              <a:rPr lang="en-US" dirty="0"/>
              <a:t>We are made aware of and track grievances once they have reached the third level of the grievance process.</a:t>
            </a:r>
          </a:p>
          <a:p>
            <a:endParaRPr lang="en-US" dirty="0">
              <a:ea typeface="Sniglet"/>
              <a:cs typeface="Sniglet"/>
              <a:sym typeface="Sniglet"/>
            </a:endParaRPr>
          </a:p>
          <a:p>
            <a:pPr lvl="0"/>
            <a:r>
              <a:rPr lang="en-US" dirty="0"/>
              <a:t>Once entered into our database (UnionWare) and all initial documentation has been received, files are assigned to a </a:t>
            </a:r>
            <a:r>
              <a:rPr lang="en-US" dirty="0" err="1"/>
              <a:t>Labour</a:t>
            </a:r>
            <a:r>
              <a:rPr lang="en-US" dirty="0"/>
              <a:t> Relations Officer based on their portfolios.</a:t>
            </a:r>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192008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r>
              <a:rPr lang="en-US" b="1" dirty="0">
                <a:solidFill>
                  <a:srgbClr val="830F3E"/>
                </a:solidFill>
                <a:latin typeface="Franklin Gothic Book" panose="020B0503020102020204" pitchFamily="34" charset="0"/>
              </a:rPr>
              <a:t>Grievance Inbox</a:t>
            </a: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4261346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latin typeface="Franklin Gothic Book" panose="020B0503020102020204" pitchFamily="34" charset="0"/>
              </a:rPr>
              <a:t>Grievance Inbox</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10000"/>
          </a:bodyPr>
          <a:lstStyle/>
          <a:p>
            <a:endParaRPr lang="en-US" dirty="0">
              <a:ea typeface="Sniglet"/>
              <a:cs typeface="Sniglet"/>
              <a:sym typeface="Sniglet"/>
            </a:endParaRPr>
          </a:p>
          <a:p>
            <a:r>
              <a:rPr lang="en-US" dirty="0">
                <a:ea typeface="Sniglet"/>
                <a:cs typeface="Sniglet"/>
                <a:sym typeface="Sniglet"/>
              </a:rPr>
              <a:t>We have a dedicated inbox for grievances:</a:t>
            </a:r>
          </a:p>
          <a:p>
            <a:pPr marL="0" indent="0">
              <a:buNone/>
            </a:pPr>
            <a:r>
              <a:rPr lang="en-US" dirty="0">
                <a:solidFill>
                  <a:srgbClr val="00B0F0"/>
                </a:solidFill>
              </a:rPr>
              <a:t>	</a:t>
            </a:r>
            <a:r>
              <a:rPr lang="en-US" dirty="0">
                <a:solidFill>
                  <a:srgbClr val="00B0F0"/>
                </a:solidFill>
                <a:hlinkClick r:id="rId3"/>
              </a:rPr>
              <a:t>USJEgrievance_griefSESJ@psac-afpc.com</a:t>
            </a:r>
            <a:endParaRPr lang="en-US" dirty="0">
              <a:solidFill>
                <a:srgbClr val="00B0F0"/>
              </a:solidFill>
            </a:endParaRPr>
          </a:p>
          <a:p>
            <a:endParaRPr lang="en-US" dirty="0">
              <a:ea typeface="Sniglet"/>
              <a:cs typeface="Sniglet"/>
              <a:sym typeface="Sniglet"/>
            </a:endParaRPr>
          </a:p>
          <a:p>
            <a:r>
              <a:rPr lang="en-US" dirty="0"/>
              <a:t>USJE is a paperless office, as such, grievances must be submitted to the National Office via the grievance inbox</a:t>
            </a:r>
            <a:r>
              <a:rPr lang="en-US" dirty="0">
                <a:ea typeface="Sniglet"/>
                <a:cs typeface="Sniglet"/>
                <a:sym typeface="Sniglet"/>
              </a:rPr>
              <a:t>.</a:t>
            </a:r>
          </a:p>
          <a:p>
            <a:endParaRPr lang="en-US" dirty="0">
              <a:ea typeface="Sniglet"/>
              <a:cs typeface="Sniglet"/>
              <a:sym typeface="Sniglet"/>
            </a:endParaRPr>
          </a:p>
          <a:p>
            <a:pPr lvl="0"/>
            <a:r>
              <a:rPr lang="en-US" dirty="0"/>
              <a:t>RVPs are responsible for forwarding grievance files to the National Office.</a:t>
            </a:r>
            <a:br>
              <a:rPr lang="en-US" dirty="0">
                <a:latin typeface="Sniglet"/>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93714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pPr lvl="0"/>
            <a:r>
              <a:rPr lang="en-US" dirty="0"/>
              <a:t>How the USJE National Office is Notified of Grievances at the Third Level</a:t>
            </a:r>
          </a:p>
          <a:p>
            <a:endParaRPr lang="en-US" b="1" dirty="0">
              <a:latin typeface="Franklin Gothic Book" panose="020B0503020102020204" pitchFamily="34" charset="0"/>
            </a:endParaRPr>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6146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pPr lvl="0"/>
            <a:r>
              <a:rPr lang="en-US" sz="2800" dirty="0"/>
              <a:t>Notification of Third Level Grievances</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a:bodyPr>
          <a:lstStyle/>
          <a:p>
            <a:endParaRPr lang="en-US" dirty="0">
              <a:ea typeface="Sniglet"/>
              <a:cs typeface="Sniglet"/>
              <a:sym typeface="Sniglet"/>
            </a:endParaRPr>
          </a:p>
          <a:p>
            <a:pPr lvl="0"/>
            <a:r>
              <a:rPr lang="en-US" dirty="0"/>
              <a:t>RVP forwards the grievance to the grievance inbox.</a:t>
            </a:r>
            <a:br>
              <a:rPr lang="en-US" dirty="0">
                <a:ea typeface="Sniglet"/>
                <a:cs typeface="Sniglet"/>
                <a:sym typeface="Sniglet"/>
              </a:rPr>
            </a:br>
            <a:r>
              <a:rPr lang="en-US" dirty="0">
                <a:ea typeface="Sniglet"/>
                <a:cs typeface="Sniglet"/>
                <a:sym typeface="Sniglet"/>
              </a:rPr>
              <a:t>	</a:t>
            </a:r>
            <a:r>
              <a:rPr lang="en-US" dirty="0"/>
              <a:t> </a:t>
            </a:r>
          </a:p>
          <a:p>
            <a:pPr lvl="0"/>
            <a:r>
              <a:rPr lang="en-US" dirty="0" err="1"/>
              <a:t>Labour</a:t>
            </a:r>
            <a:r>
              <a:rPr lang="en-US" dirty="0"/>
              <a:t> Relations Officer is contacted by the department to schedule a third level hearing</a:t>
            </a:r>
            <a:r>
              <a:rPr lang="en-US" dirty="0">
                <a:sym typeface="Sniglet"/>
              </a:rPr>
              <a:t>. </a:t>
            </a:r>
            <a:br>
              <a:rPr lang="en-US" dirty="0">
                <a:sym typeface="Sniglet"/>
              </a:rPr>
            </a:br>
            <a:endParaRPr lang="en-US" dirty="0">
              <a:sym typeface="Sniglet"/>
            </a:endParaRPr>
          </a:p>
          <a:p>
            <a:r>
              <a:rPr lang="en-US" dirty="0"/>
              <a:t>Acknowledgement has been sent to us by the department (CSC).</a:t>
            </a: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549808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rPr>
              <a:t>File </a:t>
            </a:r>
            <a:r>
              <a:rPr lang="en-US" b="1" dirty="0">
                <a:solidFill>
                  <a:srgbClr val="830F3E"/>
                </a:solidFill>
                <a:latin typeface="Franklin Gothic Book" panose="020B0503020102020204" pitchFamily="34" charset="0"/>
              </a:rPr>
              <a:t>Requests - Job Description</a:t>
            </a: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15774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0982" y="0"/>
            <a:ext cx="7910035" cy="6858000"/>
          </a:xfrm>
          <a:prstGeom prst="rect">
            <a:avLst/>
          </a:prstGeom>
        </p:spPr>
      </p:pic>
    </p:spTree>
    <p:extLst>
      <p:ext uri="{BB962C8B-B14F-4D97-AF65-F5344CB8AC3E}">
        <p14:creationId xmlns:p14="http://schemas.microsoft.com/office/powerpoint/2010/main" val="205642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nvPr>
        </p:nvSpPr>
        <p:spPr/>
        <p:txBody>
          <a:bodyPr/>
          <a:lstStyle/>
          <a:p>
            <a:r>
              <a:rPr lang="en-US"/>
              <a:t>USJE NLPM 2018</a:t>
            </a:r>
            <a:endParaRPr lang="en-US" dirty="0"/>
          </a:p>
        </p:txBody>
      </p:sp>
      <p:pic>
        <p:nvPicPr>
          <p:cNvPr id="4" name="Picture 3">
            <a:extLst>
              <a:ext uri="{FF2B5EF4-FFF2-40B4-BE49-F238E27FC236}">
                <a16:creationId xmlns:a16="http://schemas.microsoft.com/office/drawing/2014/main" id="{05210F49-64B6-47CE-A305-646E620DFA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5" name="Title 1">
            <a:extLst>
              <a:ext uri="{FF2B5EF4-FFF2-40B4-BE49-F238E27FC236}">
                <a16:creationId xmlns:a16="http://schemas.microsoft.com/office/drawing/2014/main" id="{A06975A5-0AB3-48A8-B109-6CAE73EDF28F}"/>
              </a:ext>
            </a:extLst>
          </p:cNvPr>
          <p:cNvSpPr txBox="1">
            <a:spLocks/>
          </p:cNvSpPr>
          <p:nvPr/>
        </p:nvSpPr>
        <p:spPr>
          <a:xfrm>
            <a:off x="1417320" y="3511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en-US" sz="5400" dirty="0">
                <a:effectLst>
                  <a:outerShdw blurRad="38100" dist="38100" dir="2700000" algn="tl">
                    <a:srgbClr val="000000">
                      <a:alpha val="43137"/>
                    </a:srgbClr>
                  </a:outerShdw>
                </a:effectLst>
              </a:rPr>
              <a:t>NATIONAL OFFICE</a:t>
            </a:r>
          </a:p>
        </p:txBody>
      </p:sp>
      <p:graphicFrame>
        <p:nvGraphicFramePr>
          <p:cNvPr id="6" name="Diagram 5">
            <a:extLst>
              <a:ext uri="{FF2B5EF4-FFF2-40B4-BE49-F238E27FC236}">
                <a16:creationId xmlns:a16="http://schemas.microsoft.com/office/drawing/2014/main" id="{3A696442-588E-4B79-9F27-8D018D6CA1FE}"/>
              </a:ext>
            </a:extLst>
          </p:cNvPr>
          <p:cNvGraphicFramePr/>
          <p:nvPr>
            <p:extLst>
              <p:ext uri="{D42A27DB-BD31-4B8C-83A1-F6EECF244321}">
                <p14:modId xmlns:p14="http://schemas.microsoft.com/office/powerpoint/2010/main" val="1947958072"/>
              </p:ext>
            </p:extLst>
          </p:nvPr>
        </p:nvGraphicFramePr>
        <p:xfrm>
          <a:off x="240881" y="703463"/>
          <a:ext cx="11536591" cy="51258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itle 1">
            <a:extLst>
              <a:ext uri="{FF2B5EF4-FFF2-40B4-BE49-F238E27FC236}">
                <a16:creationId xmlns:a16="http://schemas.microsoft.com/office/drawing/2014/main" id="{EFE71D6A-7AC5-44FF-9FFC-E6E083A3E895}"/>
              </a:ext>
            </a:extLst>
          </p:cNvPr>
          <p:cNvSpPr txBox="1">
            <a:spLocks/>
          </p:cNvSpPr>
          <p:nvPr/>
        </p:nvSpPr>
        <p:spPr>
          <a:xfrm>
            <a:off x="1417319" y="898610"/>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en-US" sz="3200" dirty="0">
                <a:effectLst>
                  <a:outerShdw blurRad="38100" dist="38100" dir="2700000" algn="tl">
                    <a:srgbClr val="000000">
                      <a:alpha val="43137"/>
                    </a:srgbClr>
                  </a:outerShdw>
                </a:effectLst>
              </a:rPr>
              <a:t>Organizational Structure</a:t>
            </a:r>
          </a:p>
        </p:txBody>
      </p:sp>
      <p:cxnSp>
        <p:nvCxnSpPr>
          <p:cNvPr id="9" name="Connector: Elbow 8">
            <a:extLst>
              <a:ext uri="{FF2B5EF4-FFF2-40B4-BE49-F238E27FC236}">
                <a16:creationId xmlns:a16="http://schemas.microsoft.com/office/drawing/2014/main" id="{81E5290B-E186-4F4C-9BB6-A1EAE7964C4D}"/>
              </a:ext>
            </a:extLst>
          </p:cNvPr>
          <p:cNvCxnSpPr>
            <a:cxnSpLocks/>
          </p:cNvCxnSpPr>
          <p:nvPr/>
        </p:nvCxnSpPr>
        <p:spPr>
          <a:xfrm>
            <a:off x="6096000" y="3786858"/>
            <a:ext cx="1640504" cy="767286"/>
          </a:xfrm>
          <a:prstGeom prst="bentConnector3">
            <a:avLst>
              <a:gd name="adj1" fmla="val 100850"/>
            </a:avLst>
          </a:prstGeom>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6169BABA-DC5D-4740-BED1-F9C66BAACBDF}"/>
              </a:ext>
            </a:extLst>
          </p:cNvPr>
          <p:cNvCxnSpPr>
            <a:cxnSpLocks/>
          </p:cNvCxnSpPr>
          <p:nvPr/>
        </p:nvCxnSpPr>
        <p:spPr>
          <a:xfrm rot="5400000">
            <a:off x="8128700" y="2783945"/>
            <a:ext cx="1777939" cy="1728537"/>
          </a:xfrm>
          <a:prstGeom prst="bentConnector3">
            <a:avLst>
              <a:gd name="adj1" fmla="val -2333"/>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79752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rPr>
              <a:t>File </a:t>
            </a:r>
            <a:r>
              <a:rPr lang="en-US" b="1" dirty="0">
                <a:solidFill>
                  <a:srgbClr val="830F3E"/>
                </a:solidFill>
                <a:latin typeface="Franklin Gothic Book" panose="020B0503020102020204" pitchFamily="34" charset="0"/>
              </a:rPr>
              <a:t>Requests - Other Grievances</a:t>
            </a: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96326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801" y="0"/>
            <a:ext cx="8812398" cy="6858000"/>
          </a:xfrm>
          <a:prstGeom prst="rect">
            <a:avLst/>
          </a:prstGeom>
        </p:spPr>
      </p:pic>
    </p:spTree>
    <p:extLst>
      <p:ext uri="{BB962C8B-B14F-4D97-AF65-F5344CB8AC3E}">
        <p14:creationId xmlns:p14="http://schemas.microsoft.com/office/powerpoint/2010/main" val="107966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solidFill>
                  <a:srgbClr val="830F3E"/>
                </a:solidFill>
                <a:latin typeface="Franklin Gothic Book" panose="020B0503020102020204" pitchFamily="34" charset="0"/>
              </a:rPr>
              <a:t>Complete Files/Forms </a:t>
            </a: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01335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a:latin typeface="Franklin Gothic Book" panose="020B0503020102020204" pitchFamily="34" charset="0"/>
              </a:rPr>
              <a:t>Complete </a:t>
            </a:r>
            <a:r>
              <a:rPr lang="en-US" sz="3200" b="1" dirty="0">
                <a:latin typeface="Franklin Gothic Book" panose="020B0503020102020204" pitchFamily="34" charset="0"/>
              </a:rPr>
              <a:t>Files/Forms </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10000"/>
          </a:bodyPr>
          <a:lstStyle/>
          <a:p>
            <a:endParaRPr lang="en-US" dirty="0">
              <a:ea typeface="Sniglet"/>
              <a:cs typeface="Sniglet"/>
              <a:sym typeface="Sniglet"/>
            </a:endParaRPr>
          </a:p>
          <a:p>
            <a:pPr lvl="0"/>
            <a:r>
              <a:rPr lang="en-US" dirty="0"/>
              <a:t>All forms must be signed and dated by all parties</a:t>
            </a:r>
            <a:r>
              <a:rPr lang="en-US" sz="3300" dirty="0">
                <a:ea typeface="Sniglet"/>
                <a:cs typeface="Sniglet"/>
                <a:sym typeface="Sniglet"/>
              </a:rPr>
              <a:t>.</a:t>
            </a:r>
          </a:p>
          <a:p>
            <a:endParaRPr lang="en-US" sz="3300" dirty="0">
              <a:sym typeface="Sniglet"/>
            </a:endParaRPr>
          </a:p>
          <a:p>
            <a:pPr lvl="0"/>
            <a:r>
              <a:rPr lang="en-US" dirty="0"/>
              <a:t>Transmittals for ALL levels must be included. If a level is skipped, documentation must be provided to show that both parties have agreed.</a:t>
            </a:r>
          </a:p>
          <a:p>
            <a:pPr lvl="0"/>
            <a:endParaRPr lang="en-US" sz="3300" dirty="0">
              <a:ea typeface="Sniglet"/>
              <a:cs typeface="Sniglet"/>
              <a:sym typeface="Sniglet"/>
            </a:endParaRPr>
          </a:p>
          <a:p>
            <a:r>
              <a:rPr lang="en-US" dirty="0"/>
              <a:t>Termination grievances are the exception as they only require the Grievance Form and Transmittal to the third level.</a:t>
            </a:r>
            <a:br>
              <a:rPr lang="en-US" sz="3000" dirty="0">
                <a:ea typeface="Sniglet"/>
                <a:cs typeface="Sniglet"/>
                <a:sym typeface="Sniglet"/>
              </a:rPr>
            </a:b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905764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normAutofit/>
          </a:bodyPr>
          <a:lstStyle/>
          <a:p>
            <a:r>
              <a:rPr lang="en" dirty="0"/>
              <a:t>Membership</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734681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nvPr>
        </p:nvSpPr>
        <p:spPr/>
        <p:txBody>
          <a:bodyPr/>
          <a:lstStyle/>
          <a:p>
            <a:r>
              <a:rPr lang="en" b="1" dirty="0"/>
              <a:t>Information Management - Membership</a:t>
            </a:r>
            <a:endParaRPr lang="en-US" b="1" dirty="0"/>
          </a:p>
        </p:txBody>
      </p:sp>
      <p:sp>
        <p:nvSpPr>
          <p:cNvPr id="3" name="Content Placeholder 2">
            <a:extLst>
              <a:ext uri="{FF2B5EF4-FFF2-40B4-BE49-F238E27FC236}">
                <a16:creationId xmlns:a16="http://schemas.microsoft.com/office/drawing/2014/main" id="{FD5DB4AE-5D0A-4641-BBA1-4791B40FD61C}"/>
              </a:ext>
            </a:extLst>
          </p:cNvPr>
          <p:cNvSpPr>
            <a:spLocks noGrp="1"/>
          </p:cNvSpPr>
          <p:nvPr>
            <p:ph idx="1"/>
          </p:nvPr>
        </p:nvSpPr>
        <p:spPr/>
        <p:txBody>
          <a:bodyPr>
            <a:normAutofit fontScale="77500" lnSpcReduction="20000"/>
          </a:bodyPr>
          <a:lstStyle/>
          <a:p>
            <a:pPr>
              <a:spcBef>
                <a:spcPts val="600"/>
              </a:spcBef>
            </a:pPr>
            <a:r>
              <a:rPr lang="en-US" dirty="0">
                <a:ea typeface="Sniglet"/>
                <a:cs typeface="Sniglet"/>
                <a:sym typeface="Sniglet"/>
              </a:rPr>
              <a:t>Representation Information Form (Local Election Form)</a:t>
            </a:r>
          </a:p>
          <a:p>
            <a:pPr lvl="1">
              <a:spcBef>
                <a:spcPts val="600"/>
              </a:spcBef>
            </a:pPr>
            <a:r>
              <a:rPr lang="en-US" sz="2100" dirty="0">
                <a:solidFill>
                  <a:srgbClr val="00B0F0"/>
                </a:solidFill>
                <a:latin typeface="Sniglet"/>
                <a:hlinkClick r:id="rId3"/>
              </a:rPr>
              <a:t>http://www.usje-sesj.com/en/representative-information-form-web</a:t>
            </a:r>
            <a:endParaRPr lang="en-US" sz="2100" dirty="0">
              <a:solidFill>
                <a:srgbClr val="00B0F0"/>
              </a:solidFill>
              <a:latin typeface="Sniglet"/>
            </a:endParaRPr>
          </a:p>
          <a:p>
            <a:pPr lvl="1">
              <a:spcBef>
                <a:spcPts val="600"/>
              </a:spcBef>
            </a:pPr>
            <a:endParaRPr lang="en-US" dirty="0">
              <a:solidFill>
                <a:srgbClr val="00B0F0"/>
              </a:solidFill>
              <a:latin typeface="Sniglet"/>
            </a:endParaRPr>
          </a:p>
          <a:p>
            <a:pPr>
              <a:spcBef>
                <a:spcPts val="600"/>
              </a:spcBef>
            </a:pPr>
            <a:r>
              <a:rPr lang="en-US" dirty="0"/>
              <a:t>PSAC Portal</a:t>
            </a:r>
          </a:p>
          <a:p>
            <a:pPr lvl="1">
              <a:spcBef>
                <a:spcPts val="600"/>
              </a:spcBef>
            </a:pPr>
            <a:r>
              <a:rPr lang="en-US" sz="2100" dirty="0">
                <a:solidFill>
                  <a:srgbClr val="00B0F0"/>
                </a:solidFill>
                <a:latin typeface="Sniglet"/>
                <a:ea typeface="Sniglet"/>
                <a:cs typeface="Sniglet"/>
                <a:sym typeface="Sniglet"/>
                <a:hlinkClick r:id="rId4"/>
              </a:rPr>
              <a:t>https://psacunion.ca/user</a:t>
            </a:r>
            <a:endParaRPr lang="en-US" sz="2100" dirty="0">
              <a:solidFill>
                <a:srgbClr val="00B0F0"/>
              </a:solidFill>
              <a:latin typeface="Sniglet"/>
              <a:ea typeface="Sniglet"/>
              <a:cs typeface="Sniglet"/>
              <a:sym typeface="Sniglet"/>
            </a:endParaRPr>
          </a:p>
          <a:p>
            <a:pPr lvl="1">
              <a:spcBef>
                <a:spcPts val="600"/>
              </a:spcBef>
            </a:pPr>
            <a:endParaRPr lang="en-US" dirty="0"/>
          </a:p>
          <a:p>
            <a:pPr>
              <a:spcBef>
                <a:spcPts val="600"/>
              </a:spcBef>
            </a:pPr>
            <a:r>
              <a:rPr lang="en-US" dirty="0">
                <a:ea typeface="Sniglet"/>
                <a:cs typeface="Sniglet"/>
                <a:sym typeface="Sniglet"/>
              </a:rPr>
              <a:t>PSAC Application for Membership Card</a:t>
            </a:r>
          </a:p>
          <a:p>
            <a:pPr>
              <a:spcBef>
                <a:spcPts val="600"/>
              </a:spcBef>
            </a:pPr>
            <a:endParaRPr lang="en-US" dirty="0">
              <a:ea typeface="Sniglet"/>
              <a:cs typeface="Sniglet"/>
              <a:sym typeface="Sniglet"/>
            </a:endParaRPr>
          </a:p>
          <a:p>
            <a:pPr>
              <a:spcBef>
                <a:spcPts val="600"/>
              </a:spcBef>
            </a:pPr>
            <a:r>
              <a:rPr lang="en-US" dirty="0">
                <a:ea typeface="Sniglet"/>
                <a:cs typeface="Sniglet"/>
                <a:sym typeface="Sniglet"/>
              </a:rPr>
              <a:t>Membership Email</a:t>
            </a:r>
          </a:p>
          <a:p>
            <a:pPr lvl="1">
              <a:spcBef>
                <a:spcPts val="600"/>
              </a:spcBef>
            </a:pPr>
            <a:r>
              <a:rPr lang="en-US" sz="2100" dirty="0">
                <a:solidFill>
                  <a:srgbClr val="00B0F0"/>
                </a:solidFill>
                <a:latin typeface="Sniglet"/>
                <a:hlinkClick r:id="rId5"/>
              </a:rPr>
              <a:t>USJEmembers_membresSESJ@psac-afpc.com</a:t>
            </a:r>
            <a:endParaRPr lang="en-US" sz="2100" dirty="0">
              <a:solidFill>
                <a:srgbClr val="00B0F0"/>
              </a:solidFill>
              <a:latin typeface="Sniglet"/>
            </a:endParaRPr>
          </a:p>
          <a:p>
            <a:pPr>
              <a:spcBef>
                <a:spcPts val="600"/>
              </a:spcBef>
            </a:pPr>
            <a:endParaRPr lang="en-US" dirty="0">
              <a:ea typeface="Sniglet"/>
              <a:cs typeface="Sniglet"/>
              <a:sym typeface="Sniglet"/>
            </a:endParaRPr>
          </a:p>
          <a:p>
            <a:pPr>
              <a:spcBef>
                <a:spcPts val="600"/>
              </a:spcBef>
            </a:pPr>
            <a:r>
              <a:rPr lang="en-US" dirty="0">
                <a:ea typeface="Sniglet"/>
                <a:cs typeface="Sniglet"/>
                <a:sym typeface="Sniglet"/>
              </a:rPr>
              <a:t>PSAC Source 2 Reports (Membership Lists)</a:t>
            </a:r>
          </a:p>
          <a:p>
            <a:pPr>
              <a:spcBef>
                <a:spcPts val="600"/>
              </a:spcBef>
            </a:pPr>
            <a:endParaRPr lang="en-US" dirty="0">
              <a:ea typeface="Sniglet"/>
              <a:cs typeface="Sniglet"/>
              <a:sym typeface="Sniglet"/>
            </a:endParaRPr>
          </a:p>
          <a:p>
            <a:pPr>
              <a:spcBef>
                <a:spcPts val="600"/>
              </a:spcBef>
            </a:pPr>
            <a:r>
              <a:rPr lang="en-US" dirty="0">
                <a:ea typeface="Sniglet"/>
                <a:cs typeface="Sniglet"/>
                <a:sym typeface="Sniglet"/>
              </a:rPr>
              <a:t>Union Myths</a:t>
            </a:r>
          </a:p>
          <a:p>
            <a:pPr marL="514350" indent="-514350">
              <a:buFont typeface="+mj-lt"/>
              <a:buAutoNum type="arabicPeriod"/>
            </a:pPr>
            <a:endParaRPr lang="en-US" dirty="0">
              <a:latin typeface="Sniglet"/>
              <a:ea typeface="Sniglet"/>
              <a:cs typeface="Sniglet"/>
              <a:sym typeface="Sniglet"/>
            </a:endParaRPr>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30914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ea typeface="Sniglet"/>
                <a:cs typeface="Sniglet"/>
                <a:sym typeface="Sniglet"/>
              </a:rPr>
              <a:t>Representative Information Form (Local Election Form)</a:t>
            </a:r>
            <a:endParaRPr lang="en-US" b="1" dirty="0">
              <a:latin typeface="Franklin Gothic Book" panose="020B0503020102020204" pitchFamily="34" charset="0"/>
            </a:endParaRP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872060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sp>
        <p:nvSpPr>
          <p:cNvPr id="7" name="Rectangle 6"/>
          <p:cNvSpPr/>
          <p:nvPr/>
        </p:nvSpPr>
        <p:spPr>
          <a:xfrm>
            <a:off x="8430936" y="1157681"/>
            <a:ext cx="1291904" cy="14764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405" y="0"/>
            <a:ext cx="7241366" cy="6858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0050" y="2515008"/>
            <a:ext cx="4816773" cy="4342992"/>
          </a:xfrm>
          <a:prstGeom prst="rect">
            <a:avLst/>
          </a:prstGeom>
        </p:spPr>
      </p:pic>
      <p:sp>
        <p:nvSpPr>
          <p:cNvPr id="8" name="Rectangle 7"/>
          <p:cNvSpPr/>
          <p:nvPr/>
        </p:nvSpPr>
        <p:spPr>
          <a:xfrm>
            <a:off x="1447962" y="3081520"/>
            <a:ext cx="4508221" cy="55930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44896" y="4081208"/>
            <a:ext cx="4411288" cy="55930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44896" y="5231898"/>
            <a:ext cx="4411288" cy="455838"/>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544896" y="5743790"/>
            <a:ext cx="4411288" cy="455838"/>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527084" y="6270735"/>
            <a:ext cx="4411288" cy="455838"/>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12260" y="6780198"/>
            <a:ext cx="1291904" cy="762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308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rPr>
              <a:t>Update Member Information (PSAC Portal)</a:t>
            </a: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981162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latin typeface="Franklin Gothic Book" panose="020B0503020102020204" pitchFamily="34" charset="0"/>
              </a:rPr>
              <a:t>Update Member Information (PSAC Portal)</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a:bodyPr>
          <a:lstStyle/>
          <a:p>
            <a:endParaRPr lang="en-US" dirty="0">
              <a:ea typeface="Sniglet"/>
              <a:cs typeface="Sniglet"/>
              <a:sym typeface="Sniglet"/>
            </a:endParaRPr>
          </a:p>
          <a:p>
            <a:pPr marL="0" lvl="0" indent="0">
              <a:spcBef>
                <a:spcPts val="0"/>
              </a:spcBef>
              <a:buNone/>
            </a:pPr>
            <a:r>
              <a:rPr lang="en-US" sz="2200" dirty="0"/>
              <a:t>Updating contact Information</a:t>
            </a:r>
          </a:p>
          <a:p>
            <a:pPr lvl="1"/>
            <a:r>
              <a:rPr lang="en-US" sz="2200" dirty="0"/>
              <a:t>Home Address</a:t>
            </a:r>
          </a:p>
          <a:p>
            <a:pPr lvl="1"/>
            <a:r>
              <a:rPr lang="en-US" sz="2200" dirty="0"/>
              <a:t>Home phone number</a:t>
            </a:r>
          </a:p>
          <a:p>
            <a:pPr lvl="1"/>
            <a:r>
              <a:rPr lang="en-US" sz="2200" dirty="0"/>
              <a:t>Work phone number</a:t>
            </a:r>
          </a:p>
          <a:p>
            <a:pPr lvl="1"/>
            <a:r>
              <a:rPr lang="en-US" sz="2200" dirty="0"/>
              <a:t>Home email address</a:t>
            </a:r>
          </a:p>
          <a:p>
            <a:pPr lvl="1"/>
            <a:r>
              <a:rPr lang="en-US" sz="2200" dirty="0"/>
              <a:t>Work email address</a:t>
            </a:r>
            <a:br>
              <a:rPr lang="en-US" sz="2200" dirty="0">
                <a:ea typeface="Sniglet"/>
                <a:cs typeface="Sniglet"/>
                <a:sym typeface="Sniglet"/>
              </a:rPr>
            </a:b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0569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687D-4C3D-4D09-894D-4CAD61F47C14}"/>
              </a:ext>
            </a:extLst>
          </p:cNvPr>
          <p:cNvSpPr>
            <a:spLocks noGrp="1"/>
          </p:cNvSpPr>
          <p:nvPr>
            <p:ph type="ctrTitle"/>
          </p:nvPr>
        </p:nvSpPr>
        <p:spPr>
          <a:xfrm>
            <a:off x="1524000" y="972311"/>
            <a:ext cx="9144000" cy="1242251"/>
          </a:xfrm>
        </p:spPr>
        <p:txBody>
          <a:bodyPr anchor="ctr">
            <a:noAutofit/>
          </a:bodyPr>
          <a:lstStyle/>
          <a:p>
            <a:r>
              <a:rPr lang="en-US" sz="4000" dirty="0">
                <a:effectLst>
                  <a:outerShdw blurRad="38100" dist="38100" dir="2700000" algn="tl">
                    <a:srgbClr val="000000">
                      <a:alpha val="43137"/>
                    </a:srgbClr>
                  </a:outerShdw>
                </a:effectLst>
              </a:rPr>
              <a:t>Department of </a:t>
            </a:r>
            <a:r>
              <a:rPr lang="en-US" sz="4000" dirty="0" err="1">
                <a:effectLst>
                  <a:outerShdw blurRad="38100" dist="38100" dir="2700000" algn="tl">
                    <a:srgbClr val="000000">
                      <a:alpha val="43137"/>
                    </a:srgbClr>
                  </a:outerShdw>
                </a:effectLst>
              </a:rPr>
              <a:t>Labour</a:t>
            </a:r>
            <a:r>
              <a:rPr lang="en-US" sz="4000" dirty="0">
                <a:effectLst>
                  <a:outerShdw blurRad="38100" dist="38100" dir="2700000" algn="tl">
                    <a:srgbClr val="000000">
                      <a:alpha val="43137"/>
                    </a:srgbClr>
                  </a:outerShdw>
                </a:effectLst>
              </a:rPr>
              <a:t> Relations and Information Management</a:t>
            </a:r>
          </a:p>
        </p:txBody>
      </p:sp>
      <p:sp>
        <p:nvSpPr>
          <p:cNvPr id="3" name="Footer Placeholder 2">
            <a:extLst>
              <a:ext uri="{FF2B5EF4-FFF2-40B4-BE49-F238E27FC236}">
                <a16:creationId xmlns:a16="http://schemas.microsoft.com/office/drawing/2014/main" id="{F15CCB94-582C-4B04-B5B4-E85D2A6B3148}"/>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20068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4077" y="0"/>
            <a:ext cx="6843845" cy="6858000"/>
          </a:xfrm>
          <a:prstGeom prst="rect">
            <a:avLst/>
          </a:prstGeom>
        </p:spPr>
      </p:pic>
    </p:spTree>
    <p:extLst>
      <p:ext uri="{BB962C8B-B14F-4D97-AF65-F5344CB8AC3E}">
        <p14:creationId xmlns:p14="http://schemas.microsoft.com/office/powerpoint/2010/main" val="1525130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540" y="0"/>
            <a:ext cx="6928920" cy="6858000"/>
          </a:xfrm>
          <a:prstGeom prst="rect">
            <a:avLst/>
          </a:prstGeom>
        </p:spPr>
      </p:pic>
      <p:sp>
        <p:nvSpPr>
          <p:cNvPr id="6" name="Rectangle 5"/>
          <p:cNvSpPr/>
          <p:nvPr/>
        </p:nvSpPr>
        <p:spPr>
          <a:xfrm>
            <a:off x="2737787" y="2141123"/>
            <a:ext cx="1300813" cy="1377018"/>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05933" y="2510239"/>
            <a:ext cx="2452173" cy="109167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305933" y="3673249"/>
            <a:ext cx="3022625" cy="7225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305934" y="4568810"/>
            <a:ext cx="1948834" cy="1899101"/>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732893" y="4647501"/>
            <a:ext cx="3357514" cy="1352754"/>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242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rPr>
              <a:t>Update Member Information (PSAC </a:t>
            </a:r>
            <a:r>
              <a:rPr lang="en-US" b="1" dirty="0">
                <a:latin typeface="Franklin Gothic Book" panose="020B0503020102020204" pitchFamily="34" charset="0"/>
                <a:ea typeface="Sniglet"/>
                <a:cs typeface="Sniglet"/>
                <a:sym typeface="Sniglet"/>
              </a:rPr>
              <a:t>Application for Membership Card</a:t>
            </a:r>
            <a:r>
              <a:rPr lang="en-US" b="1" dirty="0">
                <a:latin typeface="Franklin Gothic Book" panose="020B0503020102020204" pitchFamily="34" charset="0"/>
              </a:rPr>
              <a:t>)</a:t>
            </a: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793527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2700" b="1" dirty="0">
                <a:latin typeface="Franklin Gothic Book" panose="020B0503020102020204" pitchFamily="34" charset="0"/>
              </a:rPr>
              <a:t>Update Member Information (PSAC </a:t>
            </a:r>
            <a:r>
              <a:rPr lang="en-US" sz="2700" b="1" dirty="0">
                <a:latin typeface="Franklin Gothic Book" panose="020B0503020102020204" pitchFamily="34" charset="0"/>
                <a:ea typeface="Sniglet"/>
                <a:cs typeface="Sniglet"/>
                <a:sym typeface="Sniglet"/>
              </a:rPr>
              <a:t>Application for Membership Card</a:t>
            </a:r>
            <a:r>
              <a:rPr lang="en-US" sz="2700" b="1" dirty="0">
                <a:latin typeface="Franklin Gothic Book" panose="020B0503020102020204" pitchFamily="34" charset="0"/>
              </a:rPr>
              <a:t>)</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77500" lnSpcReduction="20000"/>
          </a:bodyPr>
          <a:lstStyle/>
          <a:p>
            <a:endParaRPr lang="en-US" dirty="0">
              <a:ea typeface="Sniglet"/>
              <a:cs typeface="Sniglet"/>
              <a:sym typeface="Sniglet"/>
            </a:endParaRPr>
          </a:p>
          <a:p>
            <a:pPr>
              <a:spcBef>
                <a:spcPts val="0"/>
              </a:spcBef>
            </a:pPr>
            <a:endParaRPr lang="en-US" sz="3600" dirty="0"/>
          </a:p>
          <a:p>
            <a:pPr>
              <a:spcBef>
                <a:spcPts val="0"/>
              </a:spcBef>
            </a:pPr>
            <a:r>
              <a:rPr lang="en-US" sz="3800" dirty="0"/>
              <a:t>Changing a member from RAND to Full</a:t>
            </a:r>
          </a:p>
          <a:p>
            <a:pPr>
              <a:spcBef>
                <a:spcPts val="0"/>
              </a:spcBef>
            </a:pPr>
            <a:endParaRPr lang="en-US" sz="3800" dirty="0"/>
          </a:p>
          <a:p>
            <a:pPr>
              <a:spcBef>
                <a:spcPts val="0"/>
              </a:spcBef>
            </a:pPr>
            <a:endParaRPr lang="en-US" sz="3800" dirty="0"/>
          </a:p>
          <a:p>
            <a:r>
              <a:rPr lang="en-US" sz="3800" dirty="0"/>
              <a:t>Updating contact information</a:t>
            </a:r>
          </a:p>
          <a:p>
            <a:pPr>
              <a:spcBef>
                <a:spcPts val="0"/>
              </a:spcBef>
            </a:pPr>
            <a:endParaRPr lang="en-US" sz="3800" dirty="0"/>
          </a:p>
          <a:p>
            <a:pPr>
              <a:spcBef>
                <a:spcPts val="0"/>
              </a:spcBef>
            </a:pPr>
            <a:endParaRPr lang="en-US" sz="3800" dirty="0"/>
          </a:p>
          <a:p>
            <a:r>
              <a:rPr lang="en-US" sz="3800" dirty="0"/>
              <a:t>Requesting a member local transfer</a:t>
            </a:r>
          </a:p>
          <a:p>
            <a:pPr>
              <a:spcBef>
                <a:spcPts val="0"/>
              </a:spcBef>
            </a:pPr>
            <a:endParaRPr lang="en-US" sz="3800" dirty="0"/>
          </a:p>
          <a:p>
            <a:pPr>
              <a:spcBef>
                <a:spcPts val="0"/>
              </a:spcBef>
            </a:pPr>
            <a:endParaRPr lang="en-US" sz="3800" dirty="0"/>
          </a:p>
          <a:p>
            <a:r>
              <a:rPr lang="en-US" sz="3800" dirty="0"/>
              <a:t>Requesting a new membership card</a:t>
            </a:r>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532875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571" y="9349"/>
            <a:ext cx="9706062" cy="6837331"/>
          </a:xfrm>
          <a:prstGeom prst="rect">
            <a:avLst/>
          </a:prstGeom>
        </p:spPr>
      </p:pic>
      <p:sp>
        <p:nvSpPr>
          <p:cNvPr id="6" name="Rectangle 5"/>
          <p:cNvSpPr/>
          <p:nvPr/>
        </p:nvSpPr>
        <p:spPr>
          <a:xfrm>
            <a:off x="4168236" y="1606825"/>
            <a:ext cx="3272799"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20178" y="2421981"/>
            <a:ext cx="1558828"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24713" y="2421980"/>
            <a:ext cx="1860262"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92288" y="3371737"/>
            <a:ext cx="7965165" cy="3242699"/>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699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141" y="0"/>
            <a:ext cx="9673718" cy="6858000"/>
          </a:xfrm>
          <a:prstGeom prst="rect">
            <a:avLst/>
          </a:prstGeom>
        </p:spPr>
      </p:pic>
      <p:sp>
        <p:nvSpPr>
          <p:cNvPr id="6" name="Rectangle 5"/>
          <p:cNvSpPr/>
          <p:nvPr/>
        </p:nvSpPr>
        <p:spPr>
          <a:xfrm>
            <a:off x="1691371" y="648574"/>
            <a:ext cx="2538961"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360996" y="648574"/>
            <a:ext cx="2294703"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283703" y="1673430"/>
            <a:ext cx="2294703"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11648" y="1659990"/>
            <a:ext cx="1498656"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42867" y="3057237"/>
            <a:ext cx="367791" cy="1234867"/>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910658" y="5299406"/>
            <a:ext cx="2533032"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533888" y="5296347"/>
            <a:ext cx="4089036"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9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rPr>
              <a:t>Update Member Information (Membership Email)</a:t>
            </a: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4040060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latin typeface="Franklin Gothic Book" panose="020B0503020102020204" pitchFamily="34" charset="0"/>
              </a:rPr>
              <a:t>Update Member Information (Membership Email)</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70000" lnSpcReduction="20000"/>
          </a:bodyPr>
          <a:lstStyle/>
          <a:p>
            <a:endParaRPr lang="en-US" sz="3800" dirty="0">
              <a:ea typeface="Sniglet"/>
              <a:cs typeface="Sniglet"/>
              <a:sym typeface="Sniglet"/>
            </a:endParaRPr>
          </a:p>
          <a:p>
            <a:pPr>
              <a:spcBef>
                <a:spcPts val="0"/>
              </a:spcBef>
            </a:pPr>
            <a:endParaRPr lang="en-US" sz="3800" dirty="0"/>
          </a:p>
          <a:p>
            <a:r>
              <a:rPr lang="en-US" sz="3800" dirty="0"/>
              <a:t>Updating contact information</a:t>
            </a:r>
          </a:p>
          <a:p>
            <a:pPr>
              <a:spcBef>
                <a:spcPts val="0"/>
              </a:spcBef>
            </a:pPr>
            <a:endParaRPr lang="en-US" sz="3800" dirty="0"/>
          </a:p>
          <a:p>
            <a:r>
              <a:rPr lang="en-US" sz="3800" dirty="0"/>
              <a:t>Requesting a member local transfer</a:t>
            </a:r>
          </a:p>
          <a:p>
            <a:pPr>
              <a:spcBef>
                <a:spcPts val="0"/>
              </a:spcBef>
            </a:pPr>
            <a:endParaRPr lang="en-US" sz="3800" dirty="0"/>
          </a:p>
          <a:p>
            <a:r>
              <a:rPr lang="en-US" sz="3800" dirty="0"/>
              <a:t>Requesting a new membership card</a:t>
            </a:r>
          </a:p>
          <a:p>
            <a:pPr>
              <a:spcBef>
                <a:spcPts val="0"/>
              </a:spcBef>
            </a:pPr>
            <a:endParaRPr lang="en-US" sz="3800" dirty="0"/>
          </a:p>
          <a:p>
            <a:r>
              <a:rPr lang="en-US" sz="3800" dirty="0"/>
              <a:t>Member is not paying dues despite being a long standing member </a:t>
            </a:r>
          </a:p>
          <a:p>
            <a:pPr marL="0" lvl="0" indent="0"/>
            <a:endParaRPr lang="en-US" sz="3600" dirty="0"/>
          </a:p>
          <a:p>
            <a:pPr marL="0" lvl="0" indent="0" algn="r">
              <a:buNone/>
            </a:pPr>
            <a:r>
              <a:rPr lang="en-US" sz="3600" dirty="0">
                <a:hlinkClick r:id="rId3"/>
              </a:rPr>
              <a:t>USJEmembers_membresSESJ@psac-afpc.com</a:t>
            </a:r>
            <a:endParaRPr lang="en-US" sz="3600" dirty="0"/>
          </a:p>
          <a:p>
            <a:pPr marL="0" lvl="0" indent="0" algn="r">
              <a:buNone/>
            </a:pP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741421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a:latin typeface="Franklin Gothic Book" panose="020B0503020102020204" pitchFamily="34" charset="0"/>
                <a:ea typeface="Sniglet"/>
                <a:cs typeface="Sniglet"/>
                <a:sym typeface="Sniglet"/>
              </a:rPr>
              <a:t>PSAC Source 2 Reports (Membership Lists)</a:t>
            </a:r>
            <a:endParaRPr lang="en-US" b="1" dirty="0">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063600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sp>
        <p:nvSpPr>
          <p:cNvPr id="6" name="Rectangle 5"/>
          <p:cNvSpPr/>
          <p:nvPr/>
        </p:nvSpPr>
        <p:spPr>
          <a:xfrm>
            <a:off x="2206305" y="0"/>
            <a:ext cx="7759816" cy="6721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2010"/>
            <a:ext cx="12192000" cy="3053979"/>
          </a:xfrm>
          <a:prstGeom prst="rect">
            <a:avLst/>
          </a:prstGeom>
        </p:spPr>
      </p:pic>
      <p:sp>
        <p:nvSpPr>
          <p:cNvPr id="7" name="Rectangle 6"/>
          <p:cNvSpPr/>
          <p:nvPr/>
        </p:nvSpPr>
        <p:spPr>
          <a:xfrm>
            <a:off x="5193230" y="4390117"/>
            <a:ext cx="2868590"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95533" y="4384585"/>
            <a:ext cx="1138602"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66261" y="4358927"/>
            <a:ext cx="916219"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65462" y="3282765"/>
            <a:ext cx="3620400" cy="54261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817651" y="3233978"/>
            <a:ext cx="1410240" cy="253517"/>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924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nvPr>
        </p:nvSpPr>
        <p:spPr/>
        <p:txBody>
          <a:bodyPr/>
          <a:lstStyle/>
          <a:p>
            <a:r>
              <a:rPr lang="en-US"/>
              <a:t>USJE NLPM 2018</a:t>
            </a:r>
            <a:endParaRPr lang="en-US" dirty="0"/>
          </a:p>
        </p:txBody>
      </p:sp>
      <p:pic>
        <p:nvPicPr>
          <p:cNvPr id="8" name="Picture 7">
            <a:extLst>
              <a:ext uri="{FF2B5EF4-FFF2-40B4-BE49-F238E27FC236}">
                <a16:creationId xmlns:a16="http://schemas.microsoft.com/office/drawing/2014/main" id="{BB14EC02-6A87-45DF-AF3A-D6863E9BCE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9" name="Title 1">
            <a:extLst>
              <a:ext uri="{FF2B5EF4-FFF2-40B4-BE49-F238E27FC236}">
                <a16:creationId xmlns:a16="http://schemas.microsoft.com/office/drawing/2014/main" id="{FF2E0F19-45B5-4094-AA68-7CB653E12EC2}"/>
              </a:ext>
            </a:extLst>
          </p:cNvPr>
          <p:cNvSpPr txBox="1">
            <a:spLocks/>
          </p:cNvSpPr>
          <p:nvPr/>
        </p:nvSpPr>
        <p:spPr>
          <a:xfrm>
            <a:off x="1417320" y="5797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en-US" dirty="0">
                <a:effectLst>
                  <a:outerShdw blurRad="38100" dist="38100" dir="2700000" algn="tl">
                    <a:srgbClr val="000000">
                      <a:alpha val="43137"/>
                    </a:srgbClr>
                  </a:outerShdw>
                </a:effectLst>
              </a:rPr>
              <a:t>Department of </a:t>
            </a:r>
            <a:r>
              <a:rPr lang="en-US" dirty="0" err="1">
                <a:effectLst>
                  <a:outerShdw blurRad="38100" dist="38100" dir="2700000" algn="tl">
                    <a:srgbClr val="000000">
                      <a:alpha val="43137"/>
                    </a:srgbClr>
                  </a:outerShdw>
                </a:effectLst>
              </a:rPr>
              <a:t>Labour</a:t>
            </a:r>
            <a:r>
              <a:rPr lang="en-US" dirty="0">
                <a:effectLst>
                  <a:outerShdw blurRad="38100" dist="38100" dir="2700000" algn="tl">
                    <a:srgbClr val="000000">
                      <a:alpha val="43137"/>
                    </a:srgbClr>
                  </a:outerShdw>
                </a:effectLst>
              </a:rPr>
              <a:t> Relations</a:t>
            </a:r>
          </a:p>
        </p:txBody>
      </p:sp>
      <p:grpSp>
        <p:nvGrpSpPr>
          <p:cNvPr id="11" name="Group 10">
            <a:extLst>
              <a:ext uri="{FF2B5EF4-FFF2-40B4-BE49-F238E27FC236}">
                <a16:creationId xmlns:a16="http://schemas.microsoft.com/office/drawing/2014/main" id="{C073CD0B-867D-49C9-9420-85330FA73A1C}"/>
              </a:ext>
            </a:extLst>
          </p:cNvPr>
          <p:cNvGrpSpPr/>
          <p:nvPr/>
        </p:nvGrpSpPr>
        <p:grpSpPr>
          <a:xfrm>
            <a:off x="1691640" y="713232"/>
            <a:ext cx="8887968" cy="5643118"/>
            <a:chOff x="2177560" y="1090391"/>
            <a:chExt cx="7836880" cy="4937761"/>
          </a:xfrm>
        </p:grpSpPr>
        <p:graphicFrame>
          <p:nvGraphicFramePr>
            <p:cNvPr id="6" name="Diagram 5">
              <a:extLst>
                <a:ext uri="{FF2B5EF4-FFF2-40B4-BE49-F238E27FC236}">
                  <a16:creationId xmlns:a16="http://schemas.microsoft.com/office/drawing/2014/main" id="{3A696442-588E-4B79-9F27-8D018D6CA1FE}"/>
                </a:ext>
              </a:extLst>
            </p:cNvPr>
            <p:cNvGraphicFramePr/>
            <p:nvPr>
              <p:extLst>
                <p:ext uri="{D42A27DB-BD31-4B8C-83A1-F6EECF244321}">
                  <p14:modId xmlns:p14="http://schemas.microsoft.com/office/powerpoint/2010/main" val="2796935427"/>
                </p:ext>
              </p:extLst>
            </p:nvPr>
          </p:nvGraphicFramePr>
          <p:xfrm>
            <a:off x="2177560" y="1090391"/>
            <a:ext cx="7836880" cy="4937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Connector: Elbow 9">
              <a:extLst>
                <a:ext uri="{FF2B5EF4-FFF2-40B4-BE49-F238E27FC236}">
                  <a16:creationId xmlns:a16="http://schemas.microsoft.com/office/drawing/2014/main" id="{BC867B2C-FE13-4981-A9E6-D50122F297E9}"/>
                </a:ext>
              </a:extLst>
            </p:cNvPr>
            <p:cNvCxnSpPr>
              <a:cxnSpLocks/>
            </p:cNvCxnSpPr>
            <p:nvPr/>
          </p:nvCxnSpPr>
          <p:spPr>
            <a:xfrm>
              <a:off x="6711696" y="2843784"/>
              <a:ext cx="2834640" cy="877824"/>
            </a:xfrm>
            <a:prstGeom prst="bentConnector3">
              <a:avLst>
                <a:gd name="adj1" fmla="val 99355"/>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895580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a:latin typeface="Franklin Gothic Book" panose="020B0503020102020204" pitchFamily="34" charset="0"/>
              </a:rPr>
              <a:t>Information Management</a:t>
            </a: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dirty="0"/>
              <a:t>Union Myths (Q&amp;A)</a:t>
            </a:r>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940548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t>Union Myths (Q&amp;A)</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20000"/>
          </a:bodyPr>
          <a:lstStyle/>
          <a:p>
            <a:endParaRPr lang="en-US" dirty="0">
              <a:ea typeface="Sniglet"/>
              <a:cs typeface="Sniglet"/>
              <a:sym typeface="Sniglet"/>
            </a:endParaRPr>
          </a:p>
          <a:p>
            <a:pPr>
              <a:spcBef>
                <a:spcPts val="0"/>
              </a:spcBef>
            </a:pPr>
            <a:endParaRPr lang="en-US" sz="3600" dirty="0"/>
          </a:p>
          <a:p>
            <a:pPr>
              <a:spcBef>
                <a:spcPts val="0"/>
              </a:spcBef>
            </a:pPr>
            <a:r>
              <a:rPr lang="en-US" sz="3600" dirty="0"/>
              <a:t>If my member signs a membership card will they start paying dues?</a:t>
            </a:r>
          </a:p>
          <a:p>
            <a:pPr>
              <a:spcBef>
                <a:spcPts val="0"/>
              </a:spcBef>
            </a:pPr>
            <a:endParaRPr lang="en-US" sz="3600" dirty="0"/>
          </a:p>
          <a:p>
            <a:pPr>
              <a:spcBef>
                <a:spcPts val="0"/>
              </a:spcBef>
            </a:pPr>
            <a:r>
              <a:rPr lang="en-US" sz="3600" dirty="0"/>
              <a:t>Are members added to UnionWare by signing a membership card?</a:t>
            </a:r>
          </a:p>
          <a:p>
            <a:pPr>
              <a:spcBef>
                <a:spcPts val="0"/>
              </a:spcBef>
            </a:pPr>
            <a:endParaRPr lang="en-US" sz="3600" dirty="0"/>
          </a:p>
          <a:p>
            <a:pPr>
              <a:spcBef>
                <a:spcPts val="0"/>
              </a:spcBef>
            </a:pPr>
            <a:r>
              <a:rPr lang="en-US" sz="3600" dirty="0"/>
              <a:t>Do RAND members pay dues?</a:t>
            </a:r>
          </a:p>
          <a:p>
            <a:pPr>
              <a:spcBef>
                <a:spcPts val="0"/>
              </a:spcBef>
            </a:pPr>
            <a:endParaRPr lang="en-US" sz="3600" dirty="0"/>
          </a:p>
          <a:p>
            <a:pPr>
              <a:spcBef>
                <a:spcPts val="0"/>
              </a:spcBef>
            </a:pPr>
            <a:r>
              <a:rPr lang="en-US" sz="3600" dirty="0"/>
              <a:t>When should I request a member transfer from one local to another?</a:t>
            </a:r>
          </a:p>
          <a:p>
            <a:pPr marL="0" lvl="0" indent="0"/>
            <a:endParaRPr lang="en-US" sz="3600"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009943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 dirty="0"/>
              <a:t>Thank You!</a:t>
            </a:r>
            <a:endParaRPr lang="en-US" dirty="0"/>
          </a:p>
        </p:txBody>
      </p:sp>
      <p:sp>
        <p:nvSpPr>
          <p:cNvPr id="2" name="Footer Placeholder 1"/>
          <p:cNvSpPr>
            <a:spLocks noGrp="1"/>
          </p:cNvSpPr>
          <p:nvPr>
            <p:ph type="ftr" sz="quarter" idx="11"/>
          </p:nvPr>
        </p:nvSpPr>
        <p:spPr/>
        <p:txBody>
          <a:bodyPr/>
          <a:lstStyle/>
          <a:p>
            <a:r>
              <a:rPr lang="en-US"/>
              <a:t>USJE NLPM 2018</a:t>
            </a:r>
            <a:endParaRPr lang="en-US" dirty="0"/>
          </a:p>
        </p:txBody>
      </p:sp>
      <p:sp>
        <p:nvSpPr>
          <p:cNvPr id="4" name="Shape 268"/>
          <p:cNvSpPr/>
          <p:nvPr/>
        </p:nvSpPr>
        <p:spPr>
          <a:xfrm>
            <a:off x="4797901" y="1585144"/>
            <a:ext cx="2596198" cy="2611780"/>
          </a:xfrm>
          <a:custGeom>
            <a:avLst/>
            <a:gdLst/>
            <a:ahLst/>
            <a:cxnLst/>
            <a:rect l="0" t="0" r="0" b="0"/>
            <a:pathLst>
              <a:path w="15842" h="15938" extrusionOk="0">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rgbClr val="FFFFFF"/>
          </a:solidFill>
          <a:ln>
            <a:noFill/>
          </a:ln>
          <a:effectLst>
            <a:outerShdw blurRad="76200" dir="18900000" sy="23000" kx="-1200000" algn="bl" rotWithShape="0">
              <a:prstClr val="black">
                <a:alpha val="20000"/>
              </a:prst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 name="TextBox 4"/>
          <p:cNvSpPr txBox="1"/>
          <p:nvPr/>
        </p:nvSpPr>
        <p:spPr>
          <a:xfrm>
            <a:off x="0" y="4293358"/>
            <a:ext cx="12191999" cy="1554272"/>
          </a:xfrm>
          <a:prstGeom prst="rect">
            <a:avLst/>
          </a:prstGeom>
          <a:noFill/>
        </p:spPr>
        <p:txBody>
          <a:bodyPr wrap="square" rtlCol="0">
            <a:spAutoFit/>
          </a:bodyPr>
          <a:lstStyle/>
          <a:p>
            <a:pPr lvl="0" algn="ctr">
              <a:spcBef>
                <a:spcPts val="600"/>
              </a:spcBef>
            </a:pPr>
            <a:endParaRPr lang="en-US" dirty="0">
              <a:solidFill>
                <a:schemeClr val="bg1"/>
              </a:solidFill>
              <a:latin typeface="Franklin Gothic Book" panose="020B0503020102020204" pitchFamily="34" charset="0"/>
            </a:endParaRPr>
          </a:p>
          <a:p>
            <a:pPr lvl="0" algn="ctr">
              <a:spcBef>
                <a:spcPts val="600"/>
              </a:spcBef>
            </a:pPr>
            <a:r>
              <a:rPr lang="en-US" dirty="0">
                <a:solidFill>
                  <a:schemeClr val="bg1"/>
                </a:solidFill>
                <a:latin typeface="Franklin Gothic Book" panose="020B0503020102020204" pitchFamily="34" charset="0"/>
              </a:rPr>
              <a:t>You can contact us at</a:t>
            </a:r>
          </a:p>
          <a:p>
            <a:pPr marL="101600" indent="0" algn="ctr">
              <a:buNone/>
            </a:pPr>
            <a:r>
              <a:rPr lang="en-US" dirty="0">
                <a:solidFill>
                  <a:schemeClr val="bg1"/>
                </a:solidFill>
                <a:latin typeface="Franklin Gothic Book" panose="020B0503020102020204" pitchFamily="34" charset="0"/>
              </a:rPr>
              <a:t>USJEmembers_membresSESJ@psac-afpc.com</a:t>
            </a:r>
          </a:p>
          <a:p>
            <a:pPr marL="101600" indent="0" algn="ctr">
              <a:buNone/>
            </a:pPr>
            <a:r>
              <a:rPr lang="en-US" dirty="0">
                <a:solidFill>
                  <a:schemeClr val="bg1"/>
                </a:solidFill>
                <a:latin typeface="Franklin Gothic Book" panose="020B0503020102020204" pitchFamily="34" charset="0"/>
              </a:rPr>
              <a:t>USJEgrievance_griefSESJ@psac-afpc.com</a:t>
            </a:r>
          </a:p>
          <a:p>
            <a:endParaRPr lang="en-US" dirty="0"/>
          </a:p>
        </p:txBody>
      </p:sp>
      <p:sp>
        <p:nvSpPr>
          <p:cNvPr id="6" name="Shape 47"/>
          <p:cNvSpPr/>
          <p:nvPr/>
        </p:nvSpPr>
        <p:spPr>
          <a:xfrm>
            <a:off x="10280691" y="4203508"/>
            <a:ext cx="1546974" cy="2340567"/>
          </a:xfrm>
          <a:custGeom>
            <a:avLst/>
            <a:gdLst/>
            <a:ahLst/>
            <a:cxnLst/>
            <a:rect l="0" t="0" r="0" b="0"/>
            <a:pathLst>
              <a:path w="17495" h="15330" extrusionOk="0">
                <a:moveTo>
                  <a:pt x="4648" y="1412"/>
                </a:moveTo>
                <a:lnTo>
                  <a:pt x="4526" y="1485"/>
                </a:lnTo>
                <a:lnTo>
                  <a:pt x="4429" y="1558"/>
                </a:lnTo>
                <a:lnTo>
                  <a:pt x="4258" y="1728"/>
                </a:lnTo>
                <a:lnTo>
                  <a:pt x="4185" y="1825"/>
                </a:lnTo>
                <a:lnTo>
                  <a:pt x="4112" y="1947"/>
                </a:lnTo>
                <a:lnTo>
                  <a:pt x="3869" y="1947"/>
                </a:lnTo>
                <a:lnTo>
                  <a:pt x="3893" y="1898"/>
                </a:lnTo>
                <a:lnTo>
                  <a:pt x="4015" y="1679"/>
                </a:lnTo>
                <a:lnTo>
                  <a:pt x="4088" y="1436"/>
                </a:lnTo>
                <a:lnTo>
                  <a:pt x="4088" y="1412"/>
                </a:lnTo>
                <a:close/>
                <a:moveTo>
                  <a:pt x="4939" y="1412"/>
                </a:moveTo>
                <a:lnTo>
                  <a:pt x="4867" y="1509"/>
                </a:lnTo>
                <a:lnTo>
                  <a:pt x="4818" y="1631"/>
                </a:lnTo>
                <a:lnTo>
                  <a:pt x="4794" y="1752"/>
                </a:lnTo>
                <a:lnTo>
                  <a:pt x="4769" y="1898"/>
                </a:lnTo>
                <a:lnTo>
                  <a:pt x="4769" y="1947"/>
                </a:lnTo>
                <a:lnTo>
                  <a:pt x="4380" y="1947"/>
                </a:lnTo>
                <a:lnTo>
                  <a:pt x="4404" y="1898"/>
                </a:lnTo>
                <a:lnTo>
                  <a:pt x="4526" y="1679"/>
                </a:lnTo>
                <a:lnTo>
                  <a:pt x="4672" y="1436"/>
                </a:lnTo>
                <a:lnTo>
                  <a:pt x="4672" y="1412"/>
                </a:lnTo>
                <a:close/>
                <a:moveTo>
                  <a:pt x="5815" y="1387"/>
                </a:moveTo>
                <a:lnTo>
                  <a:pt x="5645" y="1558"/>
                </a:lnTo>
                <a:lnTo>
                  <a:pt x="5475" y="1704"/>
                </a:lnTo>
                <a:lnTo>
                  <a:pt x="5402" y="1825"/>
                </a:lnTo>
                <a:lnTo>
                  <a:pt x="5304" y="1947"/>
                </a:lnTo>
                <a:lnTo>
                  <a:pt x="5037" y="1947"/>
                </a:lnTo>
                <a:lnTo>
                  <a:pt x="5037" y="1898"/>
                </a:lnTo>
                <a:lnTo>
                  <a:pt x="5061" y="1777"/>
                </a:lnTo>
                <a:lnTo>
                  <a:pt x="5085" y="1631"/>
                </a:lnTo>
                <a:lnTo>
                  <a:pt x="5183" y="1387"/>
                </a:lnTo>
                <a:close/>
                <a:moveTo>
                  <a:pt x="3407" y="1412"/>
                </a:moveTo>
                <a:lnTo>
                  <a:pt x="3285" y="1533"/>
                </a:lnTo>
                <a:lnTo>
                  <a:pt x="3188" y="1679"/>
                </a:lnTo>
                <a:lnTo>
                  <a:pt x="3090" y="1825"/>
                </a:lnTo>
                <a:lnTo>
                  <a:pt x="3042" y="1971"/>
                </a:lnTo>
                <a:lnTo>
                  <a:pt x="2774" y="1971"/>
                </a:lnTo>
                <a:lnTo>
                  <a:pt x="2847" y="1801"/>
                </a:lnTo>
                <a:lnTo>
                  <a:pt x="3042" y="1412"/>
                </a:lnTo>
                <a:close/>
                <a:moveTo>
                  <a:pt x="4039" y="1412"/>
                </a:moveTo>
                <a:lnTo>
                  <a:pt x="3966" y="1509"/>
                </a:lnTo>
                <a:lnTo>
                  <a:pt x="3893" y="1606"/>
                </a:lnTo>
                <a:lnTo>
                  <a:pt x="3747" y="1801"/>
                </a:lnTo>
                <a:lnTo>
                  <a:pt x="3626" y="1947"/>
                </a:lnTo>
                <a:lnTo>
                  <a:pt x="3334" y="1971"/>
                </a:lnTo>
                <a:lnTo>
                  <a:pt x="3455" y="1679"/>
                </a:lnTo>
                <a:lnTo>
                  <a:pt x="3601" y="1412"/>
                </a:lnTo>
                <a:close/>
                <a:moveTo>
                  <a:pt x="2239" y="1412"/>
                </a:moveTo>
                <a:lnTo>
                  <a:pt x="2068" y="1533"/>
                </a:lnTo>
                <a:lnTo>
                  <a:pt x="1947" y="1679"/>
                </a:lnTo>
                <a:lnTo>
                  <a:pt x="1801" y="1825"/>
                </a:lnTo>
                <a:lnTo>
                  <a:pt x="1679" y="1971"/>
                </a:lnTo>
                <a:lnTo>
                  <a:pt x="1509" y="1996"/>
                </a:lnTo>
                <a:lnTo>
                  <a:pt x="1655" y="1704"/>
                </a:lnTo>
                <a:lnTo>
                  <a:pt x="1849" y="1436"/>
                </a:lnTo>
                <a:lnTo>
                  <a:pt x="2166" y="1412"/>
                </a:lnTo>
                <a:close/>
                <a:moveTo>
                  <a:pt x="2896" y="1412"/>
                </a:moveTo>
                <a:lnTo>
                  <a:pt x="2774" y="1558"/>
                </a:lnTo>
                <a:lnTo>
                  <a:pt x="2677" y="1704"/>
                </a:lnTo>
                <a:lnTo>
                  <a:pt x="2579" y="1850"/>
                </a:lnTo>
                <a:lnTo>
                  <a:pt x="2506" y="1996"/>
                </a:lnTo>
                <a:lnTo>
                  <a:pt x="2214" y="1971"/>
                </a:lnTo>
                <a:lnTo>
                  <a:pt x="1995" y="1971"/>
                </a:lnTo>
                <a:lnTo>
                  <a:pt x="2239" y="1679"/>
                </a:lnTo>
                <a:lnTo>
                  <a:pt x="2482" y="1412"/>
                </a:lnTo>
                <a:close/>
                <a:moveTo>
                  <a:pt x="7056" y="1387"/>
                </a:moveTo>
                <a:lnTo>
                  <a:pt x="6935" y="1558"/>
                </a:lnTo>
                <a:lnTo>
                  <a:pt x="6667" y="1898"/>
                </a:lnTo>
                <a:lnTo>
                  <a:pt x="6594" y="1996"/>
                </a:lnTo>
                <a:lnTo>
                  <a:pt x="6278" y="1971"/>
                </a:lnTo>
                <a:lnTo>
                  <a:pt x="6302" y="1898"/>
                </a:lnTo>
                <a:lnTo>
                  <a:pt x="6594" y="1436"/>
                </a:lnTo>
                <a:lnTo>
                  <a:pt x="6570" y="1412"/>
                </a:lnTo>
                <a:lnTo>
                  <a:pt x="6545" y="1412"/>
                </a:lnTo>
                <a:lnTo>
                  <a:pt x="6351" y="1582"/>
                </a:lnTo>
                <a:lnTo>
                  <a:pt x="6156" y="1777"/>
                </a:lnTo>
                <a:lnTo>
                  <a:pt x="6083" y="1874"/>
                </a:lnTo>
                <a:lnTo>
                  <a:pt x="6010" y="1971"/>
                </a:lnTo>
                <a:lnTo>
                  <a:pt x="5596" y="1971"/>
                </a:lnTo>
                <a:lnTo>
                  <a:pt x="5694" y="1801"/>
                </a:lnTo>
                <a:lnTo>
                  <a:pt x="5840" y="1606"/>
                </a:lnTo>
                <a:lnTo>
                  <a:pt x="5986" y="1387"/>
                </a:lnTo>
                <a:close/>
                <a:moveTo>
                  <a:pt x="7665" y="1387"/>
                </a:moveTo>
                <a:lnTo>
                  <a:pt x="7519" y="1509"/>
                </a:lnTo>
                <a:lnTo>
                  <a:pt x="7373" y="1655"/>
                </a:lnTo>
                <a:lnTo>
                  <a:pt x="7251" y="1825"/>
                </a:lnTo>
                <a:lnTo>
                  <a:pt x="7154" y="1996"/>
                </a:lnTo>
                <a:lnTo>
                  <a:pt x="6910" y="1996"/>
                </a:lnTo>
                <a:lnTo>
                  <a:pt x="7056" y="1777"/>
                </a:lnTo>
                <a:lnTo>
                  <a:pt x="7348" y="1387"/>
                </a:lnTo>
                <a:close/>
                <a:moveTo>
                  <a:pt x="15135" y="1412"/>
                </a:moveTo>
                <a:lnTo>
                  <a:pt x="15281" y="1436"/>
                </a:lnTo>
                <a:lnTo>
                  <a:pt x="15524" y="1436"/>
                </a:lnTo>
                <a:lnTo>
                  <a:pt x="15475" y="1509"/>
                </a:lnTo>
                <a:lnTo>
                  <a:pt x="15232" y="1728"/>
                </a:lnTo>
                <a:lnTo>
                  <a:pt x="15135" y="1874"/>
                </a:lnTo>
                <a:lnTo>
                  <a:pt x="15037" y="1996"/>
                </a:lnTo>
                <a:lnTo>
                  <a:pt x="14697" y="1996"/>
                </a:lnTo>
                <a:lnTo>
                  <a:pt x="14794" y="1898"/>
                </a:lnTo>
                <a:lnTo>
                  <a:pt x="14989" y="1655"/>
                </a:lnTo>
                <a:lnTo>
                  <a:pt x="15135" y="1412"/>
                </a:lnTo>
                <a:close/>
                <a:moveTo>
                  <a:pt x="15865" y="1436"/>
                </a:moveTo>
                <a:lnTo>
                  <a:pt x="16254" y="1460"/>
                </a:lnTo>
                <a:lnTo>
                  <a:pt x="16278" y="1460"/>
                </a:lnTo>
                <a:lnTo>
                  <a:pt x="16157" y="1606"/>
                </a:lnTo>
                <a:lnTo>
                  <a:pt x="16035" y="1801"/>
                </a:lnTo>
                <a:lnTo>
                  <a:pt x="15913" y="1996"/>
                </a:lnTo>
                <a:lnTo>
                  <a:pt x="15427" y="1996"/>
                </a:lnTo>
                <a:lnTo>
                  <a:pt x="15646" y="1728"/>
                </a:lnTo>
                <a:lnTo>
                  <a:pt x="15865" y="1436"/>
                </a:lnTo>
                <a:close/>
                <a:moveTo>
                  <a:pt x="8176" y="1387"/>
                </a:moveTo>
                <a:lnTo>
                  <a:pt x="8030" y="1533"/>
                </a:lnTo>
                <a:lnTo>
                  <a:pt x="7884" y="1679"/>
                </a:lnTo>
                <a:lnTo>
                  <a:pt x="7665" y="2020"/>
                </a:lnTo>
                <a:lnTo>
                  <a:pt x="7494" y="2020"/>
                </a:lnTo>
                <a:lnTo>
                  <a:pt x="7640" y="1704"/>
                </a:lnTo>
                <a:lnTo>
                  <a:pt x="7786" y="1387"/>
                </a:lnTo>
                <a:close/>
                <a:moveTo>
                  <a:pt x="8687" y="1387"/>
                </a:moveTo>
                <a:lnTo>
                  <a:pt x="8638" y="1436"/>
                </a:lnTo>
                <a:lnTo>
                  <a:pt x="8419" y="1679"/>
                </a:lnTo>
                <a:lnTo>
                  <a:pt x="8322" y="1825"/>
                </a:lnTo>
                <a:lnTo>
                  <a:pt x="8224" y="1971"/>
                </a:lnTo>
                <a:lnTo>
                  <a:pt x="8224" y="2020"/>
                </a:lnTo>
                <a:lnTo>
                  <a:pt x="8005" y="2020"/>
                </a:lnTo>
                <a:lnTo>
                  <a:pt x="8200" y="1704"/>
                </a:lnTo>
                <a:lnTo>
                  <a:pt x="8273" y="1558"/>
                </a:lnTo>
                <a:lnTo>
                  <a:pt x="8346" y="1387"/>
                </a:lnTo>
                <a:close/>
                <a:moveTo>
                  <a:pt x="9441" y="1387"/>
                </a:moveTo>
                <a:lnTo>
                  <a:pt x="9271" y="1558"/>
                </a:lnTo>
                <a:lnTo>
                  <a:pt x="9125" y="1752"/>
                </a:lnTo>
                <a:lnTo>
                  <a:pt x="9027" y="1874"/>
                </a:lnTo>
                <a:lnTo>
                  <a:pt x="8930" y="2020"/>
                </a:lnTo>
                <a:lnTo>
                  <a:pt x="8468" y="2020"/>
                </a:lnTo>
                <a:lnTo>
                  <a:pt x="8565" y="1923"/>
                </a:lnTo>
                <a:lnTo>
                  <a:pt x="8833" y="1631"/>
                </a:lnTo>
                <a:lnTo>
                  <a:pt x="8954" y="1509"/>
                </a:lnTo>
                <a:lnTo>
                  <a:pt x="9076" y="1387"/>
                </a:lnTo>
                <a:close/>
                <a:moveTo>
                  <a:pt x="10220" y="1363"/>
                </a:moveTo>
                <a:lnTo>
                  <a:pt x="10074" y="1436"/>
                </a:lnTo>
                <a:lnTo>
                  <a:pt x="9952" y="1558"/>
                </a:lnTo>
                <a:lnTo>
                  <a:pt x="9757" y="1801"/>
                </a:lnTo>
                <a:lnTo>
                  <a:pt x="9587" y="2020"/>
                </a:lnTo>
                <a:lnTo>
                  <a:pt x="9271" y="2020"/>
                </a:lnTo>
                <a:lnTo>
                  <a:pt x="9368" y="1874"/>
                </a:lnTo>
                <a:lnTo>
                  <a:pt x="9514" y="1631"/>
                </a:lnTo>
                <a:lnTo>
                  <a:pt x="9587" y="1509"/>
                </a:lnTo>
                <a:lnTo>
                  <a:pt x="9636" y="1387"/>
                </a:lnTo>
                <a:lnTo>
                  <a:pt x="10220" y="1363"/>
                </a:lnTo>
                <a:close/>
                <a:moveTo>
                  <a:pt x="11436" y="1339"/>
                </a:moveTo>
                <a:lnTo>
                  <a:pt x="11290" y="1558"/>
                </a:lnTo>
                <a:lnTo>
                  <a:pt x="11120" y="1777"/>
                </a:lnTo>
                <a:lnTo>
                  <a:pt x="11047" y="1898"/>
                </a:lnTo>
                <a:lnTo>
                  <a:pt x="10998" y="2020"/>
                </a:lnTo>
                <a:lnTo>
                  <a:pt x="10609" y="2020"/>
                </a:lnTo>
                <a:lnTo>
                  <a:pt x="10755" y="1874"/>
                </a:lnTo>
                <a:lnTo>
                  <a:pt x="10877" y="1728"/>
                </a:lnTo>
                <a:lnTo>
                  <a:pt x="10950" y="1582"/>
                </a:lnTo>
                <a:lnTo>
                  <a:pt x="11023" y="1412"/>
                </a:lnTo>
                <a:lnTo>
                  <a:pt x="10998" y="1363"/>
                </a:lnTo>
                <a:lnTo>
                  <a:pt x="10950" y="1363"/>
                </a:lnTo>
                <a:lnTo>
                  <a:pt x="10585" y="1679"/>
                </a:lnTo>
                <a:lnTo>
                  <a:pt x="10244" y="2020"/>
                </a:lnTo>
                <a:lnTo>
                  <a:pt x="9830" y="2020"/>
                </a:lnTo>
                <a:lnTo>
                  <a:pt x="9952" y="1850"/>
                </a:lnTo>
                <a:lnTo>
                  <a:pt x="10074" y="1704"/>
                </a:lnTo>
                <a:lnTo>
                  <a:pt x="10195" y="1533"/>
                </a:lnTo>
                <a:lnTo>
                  <a:pt x="10317" y="1363"/>
                </a:lnTo>
                <a:lnTo>
                  <a:pt x="11436" y="1339"/>
                </a:lnTo>
                <a:close/>
                <a:moveTo>
                  <a:pt x="11996" y="1339"/>
                </a:moveTo>
                <a:lnTo>
                  <a:pt x="11874" y="1485"/>
                </a:lnTo>
                <a:lnTo>
                  <a:pt x="11777" y="1655"/>
                </a:lnTo>
                <a:lnTo>
                  <a:pt x="11704" y="1850"/>
                </a:lnTo>
                <a:lnTo>
                  <a:pt x="11680" y="2020"/>
                </a:lnTo>
                <a:lnTo>
                  <a:pt x="11290" y="2020"/>
                </a:lnTo>
                <a:lnTo>
                  <a:pt x="11388" y="1850"/>
                </a:lnTo>
                <a:lnTo>
                  <a:pt x="11485" y="1679"/>
                </a:lnTo>
                <a:lnTo>
                  <a:pt x="11558" y="1509"/>
                </a:lnTo>
                <a:lnTo>
                  <a:pt x="11631" y="1339"/>
                </a:lnTo>
                <a:close/>
                <a:moveTo>
                  <a:pt x="12993" y="1314"/>
                </a:moveTo>
                <a:lnTo>
                  <a:pt x="12823" y="1485"/>
                </a:lnTo>
                <a:lnTo>
                  <a:pt x="12653" y="1655"/>
                </a:lnTo>
                <a:lnTo>
                  <a:pt x="12507" y="1801"/>
                </a:lnTo>
                <a:lnTo>
                  <a:pt x="12434" y="1898"/>
                </a:lnTo>
                <a:lnTo>
                  <a:pt x="12385" y="2020"/>
                </a:lnTo>
                <a:lnTo>
                  <a:pt x="11972" y="2020"/>
                </a:lnTo>
                <a:lnTo>
                  <a:pt x="12045" y="1801"/>
                </a:lnTo>
                <a:lnTo>
                  <a:pt x="12166" y="1582"/>
                </a:lnTo>
                <a:lnTo>
                  <a:pt x="12312" y="1314"/>
                </a:lnTo>
                <a:close/>
                <a:moveTo>
                  <a:pt x="13115" y="1314"/>
                </a:moveTo>
                <a:lnTo>
                  <a:pt x="13602" y="1339"/>
                </a:lnTo>
                <a:lnTo>
                  <a:pt x="13407" y="1582"/>
                </a:lnTo>
                <a:lnTo>
                  <a:pt x="13261" y="1777"/>
                </a:lnTo>
                <a:lnTo>
                  <a:pt x="13188" y="1898"/>
                </a:lnTo>
                <a:lnTo>
                  <a:pt x="13139" y="2020"/>
                </a:lnTo>
                <a:lnTo>
                  <a:pt x="12677" y="2020"/>
                </a:lnTo>
                <a:lnTo>
                  <a:pt x="12775" y="1825"/>
                </a:lnTo>
                <a:lnTo>
                  <a:pt x="13115" y="1314"/>
                </a:lnTo>
                <a:close/>
                <a:moveTo>
                  <a:pt x="13796" y="1339"/>
                </a:moveTo>
                <a:lnTo>
                  <a:pt x="14137" y="1363"/>
                </a:lnTo>
                <a:lnTo>
                  <a:pt x="13894" y="1631"/>
                </a:lnTo>
                <a:lnTo>
                  <a:pt x="13748" y="1801"/>
                </a:lnTo>
                <a:lnTo>
                  <a:pt x="13699" y="1898"/>
                </a:lnTo>
                <a:lnTo>
                  <a:pt x="13675" y="2020"/>
                </a:lnTo>
                <a:lnTo>
                  <a:pt x="13431" y="2020"/>
                </a:lnTo>
                <a:lnTo>
                  <a:pt x="13553" y="1752"/>
                </a:lnTo>
                <a:lnTo>
                  <a:pt x="13796" y="1339"/>
                </a:lnTo>
                <a:close/>
                <a:moveTo>
                  <a:pt x="14259" y="1387"/>
                </a:moveTo>
                <a:lnTo>
                  <a:pt x="15013" y="1412"/>
                </a:lnTo>
                <a:lnTo>
                  <a:pt x="14794" y="1606"/>
                </a:lnTo>
                <a:lnTo>
                  <a:pt x="14599" y="1801"/>
                </a:lnTo>
                <a:lnTo>
                  <a:pt x="14502" y="1898"/>
                </a:lnTo>
                <a:lnTo>
                  <a:pt x="14405" y="2020"/>
                </a:lnTo>
                <a:lnTo>
                  <a:pt x="13918" y="2020"/>
                </a:lnTo>
                <a:lnTo>
                  <a:pt x="14015" y="1850"/>
                </a:lnTo>
                <a:lnTo>
                  <a:pt x="14088" y="1704"/>
                </a:lnTo>
                <a:lnTo>
                  <a:pt x="14259" y="1387"/>
                </a:lnTo>
                <a:close/>
                <a:moveTo>
                  <a:pt x="16643" y="1412"/>
                </a:moveTo>
                <a:lnTo>
                  <a:pt x="16789" y="1436"/>
                </a:lnTo>
                <a:lnTo>
                  <a:pt x="16838" y="1460"/>
                </a:lnTo>
                <a:lnTo>
                  <a:pt x="16911" y="1485"/>
                </a:lnTo>
                <a:lnTo>
                  <a:pt x="16643" y="1679"/>
                </a:lnTo>
                <a:lnTo>
                  <a:pt x="16424" y="1898"/>
                </a:lnTo>
                <a:lnTo>
                  <a:pt x="16278" y="2044"/>
                </a:lnTo>
                <a:lnTo>
                  <a:pt x="16230" y="2020"/>
                </a:lnTo>
                <a:lnTo>
                  <a:pt x="16157" y="1996"/>
                </a:lnTo>
                <a:lnTo>
                  <a:pt x="16303" y="1728"/>
                </a:lnTo>
                <a:lnTo>
                  <a:pt x="16497" y="1436"/>
                </a:lnTo>
                <a:lnTo>
                  <a:pt x="16643" y="1412"/>
                </a:lnTo>
                <a:close/>
                <a:moveTo>
                  <a:pt x="389" y="1387"/>
                </a:moveTo>
                <a:lnTo>
                  <a:pt x="657" y="1436"/>
                </a:lnTo>
                <a:lnTo>
                  <a:pt x="973" y="1460"/>
                </a:lnTo>
                <a:lnTo>
                  <a:pt x="803" y="1606"/>
                </a:lnTo>
                <a:lnTo>
                  <a:pt x="657" y="1752"/>
                </a:lnTo>
                <a:lnTo>
                  <a:pt x="535" y="1923"/>
                </a:lnTo>
                <a:lnTo>
                  <a:pt x="487" y="1996"/>
                </a:lnTo>
                <a:lnTo>
                  <a:pt x="438" y="2069"/>
                </a:lnTo>
                <a:lnTo>
                  <a:pt x="438" y="1679"/>
                </a:lnTo>
                <a:lnTo>
                  <a:pt x="389" y="1387"/>
                </a:lnTo>
                <a:close/>
                <a:moveTo>
                  <a:pt x="1655" y="1436"/>
                </a:moveTo>
                <a:lnTo>
                  <a:pt x="1509" y="1558"/>
                </a:lnTo>
                <a:lnTo>
                  <a:pt x="1363" y="1728"/>
                </a:lnTo>
                <a:lnTo>
                  <a:pt x="1241" y="1898"/>
                </a:lnTo>
                <a:lnTo>
                  <a:pt x="1168" y="2093"/>
                </a:lnTo>
                <a:lnTo>
                  <a:pt x="1144" y="2093"/>
                </a:lnTo>
                <a:lnTo>
                  <a:pt x="1095" y="2142"/>
                </a:lnTo>
                <a:lnTo>
                  <a:pt x="1071" y="2190"/>
                </a:lnTo>
                <a:lnTo>
                  <a:pt x="1071" y="2239"/>
                </a:lnTo>
                <a:lnTo>
                  <a:pt x="1071" y="2288"/>
                </a:lnTo>
                <a:lnTo>
                  <a:pt x="1071" y="2409"/>
                </a:lnTo>
                <a:lnTo>
                  <a:pt x="1046" y="2409"/>
                </a:lnTo>
                <a:lnTo>
                  <a:pt x="925" y="2458"/>
                </a:lnTo>
                <a:lnTo>
                  <a:pt x="827" y="2531"/>
                </a:lnTo>
                <a:lnTo>
                  <a:pt x="633" y="2726"/>
                </a:lnTo>
                <a:lnTo>
                  <a:pt x="462" y="2872"/>
                </a:lnTo>
                <a:lnTo>
                  <a:pt x="462" y="2677"/>
                </a:lnTo>
                <a:lnTo>
                  <a:pt x="438" y="2263"/>
                </a:lnTo>
                <a:lnTo>
                  <a:pt x="462" y="2263"/>
                </a:lnTo>
                <a:lnTo>
                  <a:pt x="608" y="2215"/>
                </a:lnTo>
                <a:lnTo>
                  <a:pt x="657" y="2166"/>
                </a:lnTo>
                <a:lnTo>
                  <a:pt x="730" y="2117"/>
                </a:lnTo>
                <a:lnTo>
                  <a:pt x="973" y="1850"/>
                </a:lnTo>
                <a:lnTo>
                  <a:pt x="1168" y="1655"/>
                </a:lnTo>
                <a:lnTo>
                  <a:pt x="1387" y="1460"/>
                </a:lnTo>
                <a:lnTo>
                  <a:pt x="1655" y="1436"/>
                </a:lnTo>
                <a:close/>
                <a:moveTo>
                  <a:pt x="16935" y="1631"/>
                </a:moveTo>
                <a:lnTo>
                  <a:pt x="16960" y="1947"/>
                </a:lnTo>
                <a:lnTo>
                  <a:pt x="16960" y="2239"/>
                </a:lnTo>
                <a:lnTo>
                  <a:pt x="16935" y="2847"/>
                </a:lnTo>
                <a:lnTo>
                  <a:pt x="16814" y="2920"/>
                </a:lnTo>
                <a:lnTo>
                  <a:pt x="16692" y="2993"/>
                </a:lnTo>
                <a:lnTo>
                  <a:pt x="16473" y="3188"/>
                </a:lnTo>
                <a:lnTo>
                  <a:pt x="16376" y="3310"/>
                </a:lnTo>
                <a:lnTo>
                  <a:pt x="16424" y="2872"/>
                </a:lnTo>
                <a:lnTo>
                  <a:pt x="16619" y="2726"/>
                </a:lnTo>
                <a:lnTo>
                  <a:pt x="16765" y="2628"/>
                </a:lnTo>
                <a:lnTo>
                  <a:pt x="16838" y="2580"/>
                </a:lnTo>
                <a:lnTo>
                  <a:pt x="16911" y="2507"/>
                </a:lnTo>
                <a:lnTo>
                  <a:pt x="16911" y="2482"/>
                </a:lnTo>
                <a:lnTo>
                  <a:pt x="16911" y="2434"/>
                </a:lnTo>
                <a:lnTo>
                  <a:pt x="16887" y="2409"/>
                </a:lnTo>
                <a:lnTo>
                  <a:pt x="16838" y="2385"/>
                </a:lnTo>
                <a:lnTo>
                  <a:pt x="16765" y="2409"/>
                </a:lnTo>
                <a:lnTo>
                  <a:pt x="16692" y="2458"/>
                </a:lnTo>
                <a:lnTo>
                  <a:pt x="16570" y="2580"/>
                </a:lnTo>
                <a:lnTo>
                  <a:pt x="16400" y="2701"/>
                </a:lnTo>
                <a:lnTo>
                  <a:pt x="16376" y="2555"/>
                </a:lnTo>
                <a:lnTo>
                  <a:pt x="16327" y="2434"/>
                </a:lnTo>
                <a:lnTo>
                  <a:pt x="16424" y="2361"/>
                </a:lnTo>
                <a:lnTo>
                  <a:pt x="16497" y="2239"/>
                </a:lnTo>
                <a:lnTo>
                  <a:pt x="16643" y="2020"/>
                </a:lnTo>
                <a:lnTo>
                  <a:pt x="16935" y="1631"/>
                </a:lnTo>
                <a:close/>
                <a:moveTo>
                  <a:pt x="1022" y="2896"/>
                </a:moveTo>
                <a:lnTo>
                  <a:pt x="998" y="3237"/>
                </a:lnTo>
                <a:lnTo>
                  <a:pt x="900" y="3310"/>
                </a:lnTo>
                <a:lnTo>
                  <a:pt x="803" y="3407"/>
                </a:lnTo>
                <a:lnTo>
                  <a:pt x="657" y="3675"/>
                </a:lnTo>
                <a:lnTo>
                  <a:pt x="511" y="3966"/>
                </a:lnTo>
                <a:lnTo>
                  <a:pt x="487" y="3310"/>
                </a:lnTo>
                <a:lnTo>
                  <a:pt x="608" y="3261"/>
                </a:lnTo>
                <a:lnTo>
                  <a:pt x="706" y="3188"/>
                </a:lnTo>
                <a:lnTo>
                  <a:pt x="900" y="3018"/>
                </a:lnTo>
                <a:lnTo>
                  <a:pt x="1022" y="2896"/>
                </a:lnTo>
                <a:close/>
                <a:moveTo>
                  <a:pt x="16935" y="3139"/>
                </a:moveTo>
                <a:lnTo>
                  <a:pt x="16935" y="3504"/>
                </a:lnTo>
                <a:lnTo>
                  <a:pt x="16789" y="3577"/>
                </a:lnTo>
                <a:lnTo>
                  <a:pt x="16668" y="3675"/>
                </a:lnTo>
                <a:lnTo>
                  <a:pt x="16449" y="3893"/>
                </a:lnTo>
                <a:lnTo>
                  <a:pt x="16376" y="3991"/>
                </a:lnTo>
                <a:lnTo>
                  <a:pt x="16376" y="3723"/>
                </a:lnTo>
                <a:lnTo>
                  <a:pt x="16400" y="3675"/>
                </a:lnTo>
                <a:lnTo>
                  <a:pt x="16619" y="3407"/>
                </a:lnTo>
                <a:lnTo>
                  <a:pt x="16741" y="3310"/>
                </a:lnTo>
                <a:lnTo>
                  <a:pt x="16838" y="3212"/>
                </a:lnTo>
                <a:lnTo>
                  <a:pt x="16935" y="3139"/>
                </a:lnTo>
                <a:close/>
                <a:moveTo>
                  <a:pt x="16935" y="3723"/>
                </a:moveTo>
                <a:lnTo>
                  <a:pt x="16935" y="4258"/>
                </a:lnTo>
                <a:lnTo>
                  <a:pt x="16546" y="4599"/>
                </a:lnTo>
                <a:lnTo>
                  <a:pt x="16424" y="4721"/>
                </a:lnTo>
                <a:lnTo>
                  <a:pt x="16400" y="4429"/>
                </a:lnTo>
                <a:lnTo>
                  <a:pt x="16522" y="4210"/>
                </a:lnTo>
                <a:lnTo>
                  <a:pt x="16643" y="4015"/>
                </a:lnTo>
                <a:lnTo>
                  <a:pt x="16935" y="3723"/>
                </a:lnTo>
                <a:close/>
                <a:moveTo>
                  <a:pt x="998" y="3553"/>
                </a:moveTo>
                <a:lnTo>
                  <a:pt x="973" y="4210"/>
                </a:lnTo>
                <a:lnTo>
                  <a:pt x="949" y="4234"/>
                </a:lnTo>
                <a:lnTo>
                  <a:pt x="803" y="4429"/>
                </a:lnTo>
                <a:lnTo>
                  <a:pt x="657" y="4623"/>
                </a:lnTo>
                <a:lnTo>
                  <a:pt x="535" y="4769"/>
                </a:lnTo>
                <a:lnTo>
                  <a:pt x="535" y="4234"/>
                </a:lnTo>
                <a:lnTo>
                  <a:pt x="681" y="4039"/>
                </a:lnTo>
                <a:lnTo>
                  <a:pt x="803" y="3845"/>
                </a:lnTo>
                <a:lnTo>
                  <a:pt x="998" y="3553"/>
                </a:lnTo>
                <a:close/>
                <a:moveTo>
                  <a:pt x="16935" y="4599"/>
                </a:moveTo>
                <a:lnTo>
                  <a:pt x="16911" y="5256"/>
                </a:lnTo>
                <a:lnTo>
                  <a:pt x="16668" y="5426"/>
                </a:lnTo>
                <a:lnTo>
                  <a:pt x="16570" y="5524"/>
                </a:lnTo>
                <a:lnTo>
                  <a:pt x="16449" y="5621"/>
                </a:lnTo>
                <a:lnTo>
                  <a:pt x="16424" y="5670"/>
                </a:lnTo>
                <a:lnTo>
                  <a:pt x="16424" y="5207"/>
                </a:lnTo>
                <a:lnTo>
                  <a:pt x="16570" y="5037"/>
                </a:lnTo>
                <a:lnTo>
                  <a:pt x="16692" y="4891"/>
                </a:lnTo>
                <a:lnTo>
                  <a:pt x="16814" y="4745"/>
                </a:lnTo>
                <a:lnTo>
                  <a:pt x="16935" y="4599"/>
                </a:lnTo>
                <a:close/>
                <a:moveTo>
                  <a:pt x="973" y="4696"/>
                </a:moveTo>
                <a:lnTo>
                  <a:pt x="973" y="5280"/>
                </a:lnTo>
                <a:lnTo>
                  <a:pt x="730" y="5475"/>
                </a:lnTo>
                <a:lnTo>
                  <a:pt x="633" y="5597"/>
                </a:lnTo>
                <a:lnTo>
                  <a:pt x="535" y="5718"/>
                </a:lnTo>
                <a:lnTo>
                  <a:pt x="535" y="5159"/>
                </a:lnTo>
                <a:lnTo>
                  <a:pt x="584" y="5134"/>
                </a:lnTo>
                <a:lnTo>
                  <a:pt x="754" y="4964"/>
                </a:lnTo>
                <a:lnTo>
                  <a:pt x="900" y="4794"/>
                </a:lnTo>
                <a:lnTo>
                  <a:pt x="973" y="4696"/>
                </a:lnTo>
                <a:close/>
                <a:moveTo>
                  <a:pt x="16911" y="5378"/>
                </a:moveTo>
                <a:lnTo>
                  <a:pt x="16911" y="5962"/>
                </a:lnTo>
                <a:lnTo>
                  <a:pt x="16911" y="6132"/>
                </a:lnTo>
                <a:lnTo>
                  <a:pt x="16789" y="6181"/>
                </a:lnTo>
                <a:lnTo>
                  <a:pt x="16643" y="6278"/>
                </a:lnTo>
                <a:lnTo>
                  <a:pt x="16424" y="6473"/>
                </a:lnTo>
                <a:lnTo>
                  <a:pt x="16424" y="6108"/>
                </a:lnTo>
                <a:lnTo>
                  <a:pt x="16570" y="5937"/>
                </a:lnTo>
                <a:lnTo>
                  <a:pt x="16911" y="5378"/>
                </a:lnTo>
                <a:close/>
                <a:moveTo>
                  <a:pt x="973" y="5670"/>
                </a:moveTo>
                <a:lnTo>
                  <a:pt x="973" y="6156"/>
                </a:lnTo>
                <a:lnTo>
                  <a:pt x="876" y="6229"/>
                </a:lnTo>
                <a:lnTo>
                  <a:pt x="779" y="6278"/>
                </a:lnTo>
                <a:lnTo>
                  <a:pt x="633" y="6448"/>
                </a:lnTo>
                <a:lnTo>
                  <a:pt x="511" y="6619"/>
                </a:lnTo>
                <a:lnTo>
                  <a:pt x="511" y="6181"/>
                </a:lnTo>
                <a:lnTo>
                  <a:pt x="973" y="5670"/>
                </a:lnTo>
                <a:close/>
                <a:moveTo>
                  <a:pt x="16911" y="6351"/>
                </a:moveTo>
                <a:lnTo>
                  <a:pt x="16911" y="6765"/>
                </a:lnTo>
                <a:lnTo>
                  <a:pt x="16668" y="6935"/>
                </a:lnTo>
                <a:lnTo>
                  <a:pt x="16570" y="7032"/>
                </a:lnTo>
                <a:lnTo>
                  <a:pt x="16449" y="7130"/>
                </a:lnTo>
                <a:lnTo>
                  <a:pt x="16400" y="7203"/>
                </a:lnTo>
                <a:lnTo>
                  <a:pt x="16400" y="6838"/>
                </a:lnTo>
                <a:lnTo>
                  <a:pt x="16424" y="6813"/>
                </a:lnTo>
                <a:lnTo>
                  <a:pt x="16643" y="6594"/>
                </a:lnTo>
                <a:lnTo>
                  <a:pt x="16911" y="6351"/>
                </a:lnTo>
                <a:close/>
                <a:moveTo>
                  <a:pt x="949" y="6619"/>
                </a:moveTo>
                <a:lnTo>
                  <a:pt x="949" y="6789"/>
                </a:lnTo>
                <a:lnTo>
                  <a:pt x="949" y="7178"/>
                </a:lnTo>
                <a:lnTo>
                  <a:pt x="827" y="7227"/>
                </a:lnTo>
                <a:lnTo>
                  <a:pt x="706" y="7324"/>
                </a:lnTo>
                <a:lnTo>
                  <a:pt x="584" y="7446"/>
                </a:lnTo>
                <a:lnTo>
                  <a:pt x="487" y="7568"/>
                </a:lnTo>
                <a:lnTo>
                  <a:pt x="487" y="7130"/>
                </a:lnTo>
                <a:lnTo>
                  <a:pt x="584" y="7057"/>
                </a:lnTo>
                <a:lnTo>
                  <a:pt x="681" y="6959"/>
                </a:lnTo>
                <a:lnTo>
                  <a:pt x="852" y="6740"/>
                </a:lnTo>
                <a:lnTo>
                  <a:pt x="949" y="6619"/>
                </a:lnTo>
                <a:close/>
                <a:moveTo>
                  <a:pt x="16911" y="6886"/>
                </a:moveTo>
                <a:lnTo>
                  <a:pt x="16935" y="7519"/>
                </a:lnTo>
                <a:lnTo>
                  <a:pt x="16814" y="7616"/>
                </a:lnTo>
                <a:lnTo>
                  <a:pt x="16668" y="7714"/>
                </a:lnTo>
                <a:lnTo>
                  <a:pt x="16546" y="7835"/>
                </a:lnTo>
                <a:lnTo>
                  <a:pt x="16449" y="7957"/>
                </a:lnTo>
                <a:lnTo>
                  <a:pt x="16376" y="8030"/>
                </a:lnTo>
                <a:lnTo>
                  <a:pt x="16376" y="7665"/>
                </a:lnTo>
                <a:lnTo>
                  <a:pt x="16522" y="7495"/>
                </a:lnTo>
                <a:lnTo>
                  <a:pt x="16619" y="7324"/>
                </a:lnTo>
                <a:lnTo>
                  <a:pt x="16789" y="7105"/>
                </a:lnTo>
                <a:lnTo>
                  <a:pt x="16911" y="6886"/>
                </a:lnTo>
                <a:close/>
                <a:moveTo>
                  <a:pt x="949" y="7422"/>
                </a:moveTo>
                <a:lnTo>
                  <a:pt x="973" y="8006"/>
                </a:lnTo>
                <a:lnTo>
                  <a:pt x="852" y="8054"/>
                </a:lnTo>
                <a:lnTo>
                  <a:pt x="754" y="8103"/>
                </a:lnTo>
                <a:lnTo>
                  <a:pt x="560" y="8273"/>
                </a:lnTo>
                <a:lnTo>
                  <a:pt x="462" y="8371"/>
                </a:lnTo>
                <a:lnTo>
                  <a:pt x="462" y="7957"/>
                </a:lnTo>
                <a:lnTo>
                  <a:pt x="535" y="7957"/>
                </a:lnTo>
                <a:lnTo>
                  <a:pt x="584" y="7933"/>
                </a:lnTo>
                <a:lnTo>
                  <a:pt x="608" y="7884"/>
                </a:lnTo>
                <a:lnTo>
                  <a:pt x="730" y="7714"/>
                </a:lnTo>
                <a:lnTo>
                  <a:pt x="852" y="7543"/>
                </a:lnTo>
                <a:lnTo>
                  <a:pt x="949" y="7422"/>
                </a:lnTo>
                <a:close/>
                <a:moveTo>
                  <a:pt x="16935" y="7714"/>
                </a:moveTo>
                <a:lnTo>
                  <a:pt x="16935" y="8419"/>
                </a:lnTo>
                <a:lnTo>
                  <a:pt x="16716" y="8541"/>
                </a:lnTo>
                <a:lnTo>
                  <a:pt x="16497" y="8711"/>
                </a:lnTo>
                <a:lnTo>
                  <a:pt x="16351" y="8857"/>
                </a:lnTo>
                <a:lnTo>
                  <a:pt x="16376" y="8444"/>
                </a:lnTo>
                <a:lnTo>
                  <a:pt x="16449" y="8371"/>
                </a:lnTo>
                <a:lnTo>
                  <a:pt x="16522" y="8273"/>
                </a:lnTo>
                <a:lnTo>
                  <a:pt x="16668" y="8079"/>
                </a:lnTo>
                <a:lnTo>
                  <a:pt x="16862" y="7835"/>
                </a:lnTo>
                <a:lnTo>
                  <a:pt x="16935" y="7714"/>
                </a:lnTo>
                <a:close/>
                <a:moveTo>
                  <a:pt x="13042" y="3869"/>
                </a:moveTo>
                <a:lnTo>
                  <a:pt x="12872" y="3893"/>
                </a:lnTo>
                <a:lnTo>
                  <a:pt x="12702" y="3918"/>
                </a:lnTo>
                <a:lnTo>
                  <a:pt x="12239" y="3966"/>
                </a:lnTo>
                <a:lnTo>
                  <a:pt x="11777" y="3991"/>
                </a:lnTo>
                <a:lnTo>
                  <a:pt x="11388" y="3991"/>
                </a:lnTo>
                <a:lnTo>
                  <a:pt x="10974" y="3966"/>
                </a:lnTo>
                <a:lnTo>
                  <a:pt x="10755" y="3966"/>
                </a:lnTo>
                <a:lnTo>
                  <a:pt x="10560" y="4015"/>
                </a:lnTo>
                <a:lnTo>
                  <a:pt x="10366" y="4064"/>
                </a:lnTo>
                <a:lnTo>
                  <a:pt x="10220" y="4137"/>
                </a:lnTo>
                <a:lnTo>
                  <a:pt x="10171" y="4185"/>
                </a:lnTo>
                <a:lnTo>
                  <a:pt x="10122" y="4258"/>
                </a:lnTo>
                <a:lnTo>
                  <a:pt x="10147" y="4331"/>
                </a:lnTo>
                <a:lnTo>
                  <a:pt x="10171" y="4404"/>
                </a:lnTo>
                <a:lnTo>
                  <a:pt x="10341" y="4502"/>
                </a:lnTo>
                <a:lnTo>
                  <a:pt x="10536" y="4575"/>
                </a:lnTo>
                <a:lnTo>
                  <a:pt x="10731" y="4599"/>
                </a:lnTo>
                <a:lnTo>
                  <a:pt x="10950" y="4623"/>
                </a:lnTo>
                <a:lnTo>
                  <a:pt x="12142" y="4623"/>
                </a:lnTo>
                <a:lnTo>
                  <a:pt x="12580" y="4599"/>
                </a:lnTo>
                <a:lnTo>
                  <a:pt x="12458" y="4745"/>
                </a:lnTo>
                <a:lnTo>
                  <a:pt x="12312" y="4867"/>
                </a:lnTo>
                <a:lnTo>
                  <a:pt x="12020" y="5110"/>
                </a:lnTo>
                <a:lnTo>
                  <a:pt x="11461" y="5548"/>
                </a:lnTo>
                <a:lnTo>
                  <a:pt x="10901" y="5986"/>
                </a:lnTo>
                <a:lnTo>
                  <a:pt x="10633" y="6205"/>
                </a:lnTo>
                <a:lnTo>
                  <a:pt x="10366" y="6473"/>
                </a:lnTo>
                <a:lnTo>
                  <a:pt x="9879" y="7008"/>
                </a:lnTo>
                <a:lnTo>
                  <a:pt x="9392" y="7568"/>
                </a:lnTo>
                <a:lnTo>
                  <a:pt x="9149" y="7835"/>
                </a:lnTo>
                <a:lnTo>
                  <a:pt x="8881" y="8079"/>
                </a:lnTo>
                <a:lnTo>
                  <a:pt x="8760" y="7957"/>
                </a:lnTo>
                <a:lnTo>
                  <a:pt x="8614" y="7860"/>
                </a:lnTo>
                <a:lnTo>
                  <a:pt x="8346" y="7665"/>
                </a:lnTo>
                <a:lnTo>
                  <a:pt x="7957" y="7324"/>
                </a:lnTo>
                <a:lnTo>
                  <a:pt x="7567" y="6959"/>
                </a:lnTo>
                <a:lnTo>
                  <a:pt x="7300" y="6692"/>
                </a:lnTo>
                <a:lnTo>
                  <a:pt x="7008" y="6424"/>
                </a:lnTo>
                <a:lnTo>
                  <a:pt x="6837" y="6302"/>
                </a:lnTo>
                <a:lnTo>
                  <a:pt x="6667" y="6205"/>
                </a:lnTo>
                <a:lnTo>
                  <a:pt x="6497" y="6132"/>
                </a:lnTo>
                <a:lnTo>
                  <a:pt x="6302" y="6083"/>
                </a:lnTo>
                <a:lnTo>
                  <a:pt x="6253" y="6059"/>
                </a:lnTo>
                <a:lnTo>
                  <a:pt x="6107" y="6059"/>
                </a:lnTo>
                <a:lnTo>
                  <a:pt x="6034" y="6108"/>
                </a:lnTo>
                <a:lnTo>
                  <a:pt x="5864" y="6205"/>
                </a:lnTo>
                <a:lnTo>
                  <a:pt x="5718" y="6351"/>
                </a:lnTo>
                <a:lnTo>
                  <a:pt x="5450" y="6643"/>
                </a:lnTo>
                <a:lnTo>
                  <a:pt x="5207" y="6984"/>
                </a:lnTo>
                <a:lnTo>
                  <a:pt x="4964" y="7300"/>
                </a:lnTo>
                <a:lnTo>
                  <a:pt x="4818" y="7519"/>
                </a:lnTo>
                <a:lnTo>
                  <a:pt x="4623" y="7714"/>
                </a:lnTo>
                <a:lnTo>
                  <a:pt x="4258" y="8079"/>
                </a:lnTo>
                <a:lnTo>
                  <a:pt x="3918" y="8468"/>
                </a:lnTo>
                <a:lnTo>
                  <a:pt x="3747" y="8687"/>
                </a:lnTo>
                <a:lnTo>
                  <a:pt x="3626" y="8906"/>
                </a:lnTo>
                <a:lnTo>
                  <a:pt x="3601" y="8955"/>
                </a:lnTo>
                <a:lnTo>
                  <a:pt x="3601" y="9003"/>
                </a:lnTo>
                <a:lnTo>
                  <a:pt x="3626" y="9052"/>
                </a:lnTo>
                <a:lnTo>
                  <a:pt x="3650" y="9101"/>
                </a:lnTo>
                <a:lnTo>
                  <a:pt x="3699" y="9125"/>
                </a:lnTo>
                <a:lnTo>
                  <a:pt x="3747" y="9149"/>
                </a:lnTo>
                <a:lnTo>
                  <a:pt x="3796" y="9149"/>
                </a:lnTo>
                <a:lnTo>
                  <a:pt x="3869" y="9125"/>
                </a:lnTo>
                <a:lnTo>
                  <a:pt x="4064" y="9028"/>
                </a:lnTo>
                <a:lnTo>
                  <a:pt x="4283" y="8857"/>
                </a:lnTo>
                <a:lnTo>
                  <a:pt x="4477" y="8687"/>
                </a:lnTo>
                <a:lnTo>
                  <a:pt x="4672" y="8492"/>
                </a:lnTo>
                <a:lnTo>
                  <a:pt x="5037" y="8103"/>
                </a:lnTo>
                <a:lnTo>
                  <a:pt x="5353" y="7689"/>
                </a:lnTo>
                <a:lnTo>
                  <a:pt x="5669" y="7276"/>
                </a:lnTo>
                <a:lnTo>
                  <a:pt x="6010" y="6838"/>
                </a:lnTo>
                <a:lnTo>
                  <a:pt x="6156" y="6716"/>
                </a:lnTo>
                <a:lnTo>
                  <a:pt x="6302" y="6594"/>
                </a:lnTo>
                <a:lnTo>
                  <a:pt x="6594" y="6838"/>
                </a:lnTo>
                <a:lnTo>
                  <a:pt x="6910" y="7105"/>
                </a:lnTo>
                <a:lnTo>
                  <a:pt x="7470" y="7665"/>
                </a:lnTo>
                <a:lnTo>
                  <a:pt x="7762" y="7933"/>
                </a:lnTo>
                <a:lnTo>
                  <a:pt x="8078" y="8249"/>
                </a:lnTo>
                <a:lnTo>
                  <a:pt x="8249" y="8395"/>
                </a:lnTo>
                <a:lnTo>
                  <a:pt x="8443" y="8492"/>
                </a:lnTo>
                <a:lnTo>
                  <a:pt x="8614" y="8565"/>
                </a:lnTo>
                <a:lnTo>
                  <a:pt x="8808" y="8590"/>
                </a:lnTo>
                <a:lnTo>
                  <a:pt x="8906" y="8565"/>
                </a:lnTo>
                <a:lnTo>
                  <a:pt x="8979" y="8590"/>
                </a:lnTo>
                <a:lnTo>
                  <a:pt x="9076" y="8541"/>
                </a:lnTo>
                <a:lnTo>
                  <a:pt x="9392" y="8298"/>
                </a:lnTo>
                <a:lnTo>
                  <a:pt x="9684" y="8006"/>
                </a:lnTo>
                <a:lnTo>
                  <a:pt x="10244" y="7422"/>
                </a:lnTo>
                <a:lnTo>
                  <a:pt x="10779" y="6838"/>
                </a:lnTo>
                <a:lnTo>
                  <a:pt x="11071" y="6570"/>
                </a:lnTo>
                <a:lnTo>
                  <a:pt x="11388" y="6302"/>
                </a:lnTo>
                <a:lnTo>
                  <a:pt x="11996" y="5840"/>
                </a:lnTo>
                <a:lnTo>
                  <a:pt x="12604" y="5353"/>
                </a:lnTo>
                <a:lnTo>
                  <a:pt x="12847" y="5134"/>
                </a:lnTo>
                <a:lnTo>
                  <a:pt x="13066" y="4915"/>
                </a:lnTo>
                <a:lnTo>
                  <a:pt x="13139" y="5743"/>
                </a:lnTo>
                <a:lnTo>
                  <a:pt x="13115" y="6059"/>
                </a:lnTo>
                <a:lnTo>
                  <a:pt x="13091" y="6448"/>
                </a:lnTo>
                <a:lnTo>
                  <a:pt x="13091" y="6643"/>
                </a:lnTo>
                <a:lnTo>
                  <a:pt x="13115" y="6813"/>
                </a:lnTo>
                <a:lnTo>
                  <a:pt x="13164" y="6984"/>
                </a:lnTo>
                <a:lnTo>
                  <a:pt x="13261" y="7105"/>
                </a:lnTo>
                <a:lnTo>
                  <a:pt x="13310" y="7130"/>
                </a:lnTo>
                <a:lnTo>
                  <a:pt x="13383" y="7154"/>
                </a:lnTo>
                <a:lnTo>
                  <a:pt x="13456" y="7154"/>
                </a:lnTo>
                <a:lnTo>
                  <a:pt x="13504" y="7130"/>
                </a:lnTo>
                <a:lnTo>
                  <a:pt x="13626" y="7032"/>
                </a:lnTo>
                <a:lnTo>
                  <a:pt x="13699" y="6886"/>
                </a:lnTo>
                <a:lnTo>
                  <a:pt x="13723" y="6716"/>
                </a:lnTo>
                <a:lnTo>
                  <a:pt x="13748" y="6546"/>
                </a:lnTo>
                <a:lnTo>
                  <a:pt x="13723" y="6181"/>
                </a:lnTo>
                <a:lnTo>
                  <a:pt x="13699" y="5889"/>
                </a:lnTo>
                <a:lnTo>
                  <a:pt x="13675" y="5086"/>
                </a:lnTo>
                <a:lnTo>
                  <a:pt x="13650" y="4672"/>
                </a:lnTo>
                <a:lnTo>
                  <a:pt x="13602" y="4477"/>
                </a:lnTo>
                <a:lnTo>
                  <a:pt x="13529" y="4307"/>
                </a:lnTo>
                <a:lnTo>
                  <a:pt x="13504" y="4258"/>
                </a:lnTo>
                <a:lnTo>
                  <a:pt x="13456" y="4210"/>
                </a:lnTo>
                <a:lnTo>
                  <a:pt x="13456" y="4137"/>
                </a:lnTo>
                <a:lnTo>
                  <a:pt x="13456" y="4064"/>
                </a:lnTo>
                <a:lnTo>
                  <a:pt x="13407" y="4015"/>
                </a:lnTo>
                <a:lnTo>
                  <a:pt x="13358" y="3966"/>
                </a:lnTo>
                <a:lnTo>
                  <a:pt x="13285" y="3918"/>
                </a:lnTo>
                <a:lnTo>
                  <a:pt x="13188" y="3893"/>
                </a:lnTo>
                <a:lnTo>
                  <a:pt x="13042" y="3869"/>
                </a:lnTo>
                <a:close/>
                <a:moveTo>
                  <a:pt x="973" y="8298"/>
                </a:moveTo>
                <a:lnTo>
                  <a:pt x="998" y="8882"/>
                </a:lnTo>
                <a:lnTo>
                  <a:pt x="925" y="8906"/>
                </a:lnTo>
                <a:lnTo>
                  <a:pt x="827" y="8979"/>
                </a:lnTo>
                <a:lnTo>
                  <a:pt x="730" y="9052"/>
                </a:lnTo>
                <a:lnTo>
                  <a:pt x="487" y="9320"/>
                </a:lnTo>
                <a:lnTo>
                  <a:pt x="487" y="8955"/>
                </a:lnTo>
                <a:lnTo>
                  <a:pt x="560" y="8906"/>
                </a:lnTo>
                <a:lnTo>
                  <a:pt x="608" y="8809"/>
                </a:lnTo>
                <a:lnTo>
                  <a:pt x="803" y="8541"/>
                </a:lnTo>
                <a:lnTo>
                  <a:pt x="973" y="8298"/>
                </a:lnTo>
                <a:close/>
                <a:moveTo>
                  <a:pt x="16935" y="8541"/>
                </a:moveTo>
                <a:lnTo>
                  <a:pt x="16935" y="8979"/>
                </a:lnTo>
                <a:lnTo>
                  <a:pt x="16960" y="9247"/>
                </a:lnTo>
                <a:lnTo>
                  <a:pt x="16716" y="9393"/>
                </a:lnTo>
                <a:lnTo>
                  <a:pt x="16497" y="9539"/>
                </a:lnTo>
                <a:lnTo>
                  <a:pt x="16376" y="9660"/>
                </a:lnTo>
                <a:lnTo>
                  <a:pt x="16376" y="9198"/>
                </a:lnTo>
                <a:lnTo>
                  <a:pt x="16424" y="9149"/>
                </a:lnTo>
                <a:lnTo>
                  <a:pt x="16497" y="9076"/>
                </a:lnTo>
                <a:lnTo>
                  <a:pt x="16595" y="8930"/>
                </a:lnTo>
                <a:lnTo>
                  <a:pt x="16935" y="8541"/>
                </a:lnTo>
                <a:close/>
                <a:moveTo>
                  <a:pt x="998" y="9076"/>
                </a:moveTo>
                <a:lnTo>
                  <a:pt x="1022" y="9685"/>
                </a:lnTo>
                <a:lnTo>
                  <a:pt x="925" y="9709"/>
                </a:lnTo>
                <a:lnTo>
                  <a:pt x="827" y="9782"/>
                </a:lnTo>
                <a:lnTo>
                  <a:pt x="657" y="9904"/>
                </a:lnTo>
                <a:lnTo>
                  <a:pt x="535" y="10025"/>
                </a:lnTo>
                <a:lnTo>
                  <a:pt x="511" y="9636"/>
                </a:lnTo>
                <a:lnTo>
                  <a:pt x="584" y="9587"/>
                </a:lnTo>
                <a:lnTo>
                  <a:pt x="852" y="9247"/>
                </a:lnTo>
                <a:lnTo>
                  <a:pt x="998" y="9076"/>
                </a:lnTo>
                <a:close/>
                <a:moveTo>
                  <a:pt x="16960" y="9368"/>
                </a:moveTo>
                <a:lnTo>
                  <a:pt x="16935" y="9806"/>
                </a:lnTo>
                <a:lnTo>
                  <a:pt x="16741" y="9928"/>
                </a:lnTo>
                <a:lnTo>
                  <a:pt x="16546" y="10074"/>
                </a:lnTo>
                <a:lnTo>
                  <a:pt x="16400" y="10196"/>
                </a:lnTo>
                <a:lnTo>
                  <a:pt x="16376" y="9952"/>
                </a:lnTo>
                <a:lnTo>
                  <a:pt x="16449" y="9855"/>
                </a:lnTo>
                <a:lnTo>
                  <a:pt x="16668" y="9636"/>
                </a:lnTo>
                <a:lnTo>
                  <a:pt x="16960" y="9368"/>
                </a:lnTo>
                <a:close/>
                <a:moveTo>
                  <a:pt x="16935" y="10001"/>
                </a:moveTo>
                <a:lnTo>
                  <a:pt x="16935" y="10342"/>
                </a:lnTo>
                <a:lnTo>
                  <a:pt x="16814" y="10415"/>
                </a:lnTo>
                <a:lnTo>
                  <a:pt x="16668" y="10488"/>
                </a:lnTo>
                <a:lnTo>
                  <a:pt x="16424" y="10682"/>
                </a:lnTo>
                <a:lnTo>
                  <a:pt x="16400" y="10488"/>
                </a:lnTo>
                <a:lnTo>
                  <a:pt x="16546" y="10342"/>
                </a:lnTo>
                <a:lnTo>
                  <a:pt x="16692" y="10220"/>
                </a:lnTo>
                <a:lnTo>
                  <a:pt x="16935" y="10001"/>
                </a:lnTo>
                <a:close/>
                <a:moveTo>
                  <a:pt x="1046" y="10050"/>
                </a:moveTo>
                <a:lnTo>
                  <a:pt x="1046" y="10415"/>
                </a:lnTo>
                <a:lnTo>
                  <a:pt x="949" y="10463"/>
                </a:lnTo>
                <a:lnTo>
                  <a:pt x="852" y="10512"/>
                </a:lnTo>
                <a:lnTo>
                  <a:pt x="681" y="10682"/>
                </a:lnTo>
                <a:lnTo>
                  <a:pt x="584" y="10755"/>
                </a:lnTo>
                <a:lnTo>
                  <a:pt x="560" y="10536"/>
                </a:lnTo>
                <a:lnTo>
                  <a:pt x="657" y="10463"/>
                </a:lnTo>
                <a:lnTo>
                  <a:pt x="730" y="10390"/>
                </a:lnTo>
                <a:lnTo>
                  <a:pt x="876" y="10220"/>
                </a:lnTo>
                <a:lnTo>
                  <a:pt x="1046" y="10050"/>
                </a:lnTo>
                <a:close/>
                <a:moveTo>
                  <a:pt x="4185" y="2385"/>
                </a:moveTo>
                <a:lnTo>
                  <a:pt x="5158" y="2409"/>
                </a:lnTo>
                <a:lnTo>
                  <a:pt x="6132" y="2434"/>
                </a:lnTo>
                <a:lnTo>
                  <a:pt x="7129" y="2458"/>
                </a:lnTo>
                <a:lnTo>
                  <a:pt x="8103" y="2482"/>
                </a:lnTo>
                <a:lnTo>
                  <a:pt x="15938" y="2482"/>
                </a:lnTo>
                <a:lnTo>
                  <a:pt x="15938" y="2823"/>
                </a:lnTo>
                <a:lnTo>
                  <a:pt x="15913" y="3164"/>
                </a:lnTo>
                <a:lnTo>
                  <a:pt x="15889" y="3529"/>
                </a:lnTo>
                <a:lnTo>
                  <a:pt x="15913" y="3869"/>
                </a:lnTo>
                <a:lnTo>
                  <a:pt x="15938" y="5013"/>
                </a:lnTo>
                <a:lnTo>
                  <a:pt x="15938" y="5597"/>
                </a:lnTo>
                <a:lnTo>
                  <a:pt x="15938" y="6181"/>
                </a:lnTo>
                <a:lnTo>
                  <a:pt x="15913" y="7300"/>
                </a:lnTo>
                <a:lnTo>
                  <a:pt x="15889" y="8419"/>
                </a:lnTo>
                <a:lnTo>
                  <a:pt x="15889" y="9539"/>
                </a:lnTo>
                <a:lnTo>
                  <a:pt x="15913" y="10123"/>
                </a:lnTo>
                <a:lnTo>
                  <a:pt x="15938" y="10682"/>
                </a:lnTo>
                <a:lnTo>
                  <a:pt x="14161" y="10634"/>
                </a:lnTo>
                <a:lnTo>
                  <a:pt x="13285" y="10609"/>
                </a:lnTo>
                <a:lnTo>
                  <a:pt x="12385" y="10609"/>
                </a:lnTo>
                <a:lnTo>
                  <a:pt x="11315" y="10585"/>
                </a:lnTo>
                <a:lnTo>
                  <a:pt x="10220" y="10561"/>
                </a:lnTo>
                <a:lnTo>
                  <a:pt x="9149" y="10536"/>
                </a:lnTo>
                <a:lnTo>
                  <a:pt x="8614" y="10536"/>
                </a:lnTo>
                <a:lnTo>
                  <a:pt x="8054" y="10561"/>
                </a:lnTo>
                <a:lnTo>
                  <a:pt x="7056" y="10609"/>
                </a:lnTo>
                <a:lnTo>
                  <a:pt x="6059" y="10609"/>
                </a:lnTo>
                <a:lnTo>
                  <a:pt x="5037" y="10634"/>
                </a:lnTo>
                <a:lnTo>
                  <a:pt x="4039" y="10658"/>
                </a:lnTo>
                <a:lnTo>
                  <a:pt x="3334" y="10707"/>
                </a:lnTo>
                <a:lnTo>
                  <a:pt x="2604" y="10755"/>
                </a:lnTo>
                <a:lnTo>
                  <a:pt x="2068" y="10731"/>
                </a:lnTo>
                <a:lnTo>
                  <a:pt x="1533" y="10707"/>
                </a:lnTo>
                <a:lnTo>
                  <a:pt x="1460" y="8833"/>
                </a:lnTo>
                <a:lnTo>
                  <a:pt x="1436" y="7908"/>
                </a:lnTo>
                <a:lnTo>
                  <a:pt x="1411" y="6959"/>
                </a:lnTo>
                <a:lnTo>
                  <a:pt x="1460" y="5840"/>
                </a:lnTo>
                <a:lnTo>
                  <a:pt x="1509" y="4672"/>
                </a:lnTo>
                <a:lnTo>
                  <a:pt x="1533" y="3529"/>
                </a:lnTo>
                <a:lnTo>
                  <a:pt x="1509" y="2945"/>
                </a:lnTo>
                <a:lnTo>
                  <a:pt x="1484" y="2385"/>
                </a:lnTo>
                <a:lnTo>
                  <a:pt x="1703" y="2385"/>
                </a:lnTo>
                <a:lnTo>
                  <a:pt x="1947" y="2409"/>
                </a:lnTo>
                <a:lnTo>
                  <a:pt x="2409" y="2434"/>
                </a:lnTo>
                <a:lnTo>
                  <a:pt x="3285" y="2409"/>
                </a:lnTo>
                <a:lnTo>
                  <a:pt x="4185" y="2385"/>
                </a:lnTo>
                <a:close/>
                <a:moveTo>
                  <a:pt x="12288" y="11096"/>
                </a:moveTo>
                <a:lnTo>
                  <a:pt x="12531" y="11120"/>
                </a:lnTo>
                <a:lnTo>
                  <a:pt x="12434" y="11193"/>
                </a:lnTo>
                <a:lnTo>
                  <a:pt x="12191" y="11364"/>
                </a:lnTo>
                <a:lnTo>
                  <a:pt x="12118" y="11437"/>
                </a:lnTo>
                <a:lnTo>
                  <a:pt x="11874" y="11437"/>
                </a:lnTo>
                <a:lnTo>
                  <a:pt x="11923" y="11388"/>
                </a:lnTo>
                <a:lnTo>
                  <a:pt x="12118" y="11242"/>
                </a:lnTo>
                <a:lnTo>
                  <a:pt x="12288" y="11096"/>
                </a:lnTo>
                <a:close/>
                <a:moveTo>
                  <a:pt x="11290" y="11072"/>
                </a:moveTo>
                <a:lnTo>
                  <a:pt x="11972" y="11096"/>
                </a:lnTo>
                <a:lnTo>
                  <a:pt x="11753" y="11193"/>
                </a:lnTo>
                <a:lnTo>
                  <a:pt x="11534" y="11339"/>
                </a:lnTo>
                <a:lnTo>
                  <a:pt x="11388" y="11437"/>
                </a:lnTo>
                <a:lnTo>
                  <a:pt x="10877" y="11461"/>
                </a:lnTo>
                <a:lnTo>
                  <a:pt x="10925" y="11412"/>
                </a:lnTo>
                <a:lnTo>
                  <a:pt x="11120" y="11242"/>
                </a:lnTo>
                <a:lnTo>
                  <a:pt x="11217" y="11169"/>
                </a:lnTo>
                <a:lnTo>
                  <a:pt x="11290" y="11072"/>
                </a:lnTo>
                <a:close/>
                <a:moveTo>
                  <a:pt x="13115" y="11120"/>
                </a:moveTo>
                <a:lnTo>
                  <a:pt x="12920" y="11291"/>
                </a:lnTo>
                <a:lnTo>
                  <a:pt x="12775" y="11461"/>
                </a:lnTo>
                <a:lnTo>
                  <a:pt x="12604" y="11461"/>
                </a:lnTo>
                <a:lnTo>
                  <a:pt x="12945" y="11120"/>
                </a:lnTo>
                <a:close/>
                <a:moveTo>
                  <a:pt x="1509" y="11145"/>
                </a:moveTo>
                <a:lnTo>
                  <a:pt x="1776" y="11218"/>
                </a:lnTo>
                <a:lnTo>
                  <a:pt x="2044" y="11266"/>
                </a:lnTo>
                <a:lnTo>
                  <a:pt x="1849" y="11388"/>
                </a:lnTo>
                <a:lnTo>
                  <a:pt x="1679" y="11510"/>
                </a:lnTo>
                <a:lnTo>
                  <a:pt x="1095" y="11510"/>
                </a:lnTo>
                <a:lnTo>
                  <a:pt x="1241" y="11364"/>
                </a:lnTo>
                <a:lnTo>
                  <a:pt x="1387" y="11266"/>
                </a:lnTo>
                <a:lnTo>
                  <a:pt x="1509" y="11145"/>
                </a:lnTo>
                <a:close/>
                <a:moveTo>
                  <a:pt x="13504" y="11145"/>
                </a:moveTo>
                <a:lnTo>
                  <a:pt x="14234" y="11169"/>
                </a:lnTo>
                <a:lnTo>
                  <a:pt x="14088" y="11242"/>
                </a:lnTo>
                <a:lnTo>
                  <a:pt x="13942" y="11315"/>
                </a:lnTo>
                <a:lnTo>
                  <a:pt x="13821" y="11412"/>
                </a:lnTo>
                <a:lnTo>
                  <a:pt x="13723" y="11510"/>
                </a:lnTo>
                <a:lnTo>
                  <a:pt x="13139" y="11485"/>
                </a:lnTo>
                <a:lnTo>
                  <a:pt x="13285" y="11339"/>
                </a:lnTo>
                <a:lnTo>
                  <a:pt x="13504" y="11145"/>
                </a:lnTo>
                <a:close/>
                <a:moveTo>
                  <a:pt x="16960" y="10999"/>
                </a:moveTo>
                <a:lnTo>
                  <a:pt x="17008" y="11485"/>
                </a:lnTo>
                <a:lnTo>
                  <a:pt x="16935" y="11461"/>
                </a:lnTo>
                <a:lnTo>
                  <a:pt x="16887" y="11461"/>
                </a:lnTo>
                <a:lnTo>
                  <a:pt x="16570" y="11510"/>
                </a:lnTo>
                <a:lnTo>
                  <a:pt x="16765" y="11242"/>
                </a:lnTo>
                <a:lnTo>
                  <a:pt x="16960" y="10999"/>
                </a:lnTo>
                <a:close/>
                <a:moveTo>
                  <a:pt x="15037" y="11169"/>
                </a:moveTo>
                <a:lnTo>
                  <a:pt x="14818" y="11339"/>
                </a:lnTo>
                <a:lnTo>
                  <a:pt x="14697" y="11461"/>
                </a:lnTo>
                <a:lnTo>
                  <a:pt x="14624" y="11558"/>
                </a:lnTo>
                <a:lnTo>
                  <a:pt x="14259" y="11558"/>
                </a:lnTo>
                <a:lnTo>
                  <a:pt x="14551" y="11364"/>
                </a:lnTo>
                <a:lnTo>
                  <a:pt x="14697" y="11266"/>
                </a:lnTo>
                <a:lnTo>
                  <a:pt x="14818" y="11169"/>
                </a:lnTo>
                <a:close/>
                <a:moveTo>
                  <a:pt x="15962" y="11193"/>
                </a:moveTo>
                <a:lnTo>
                  <a:pt x="15913" y="11242"/>
                </a:lnTo>
                <a:lnTo>
                  <a:pt x="15743" y="11388"/>
                </a:lnTo>
                <a:lnTo>
                  <a:pt x="15621" y="11558"/>
                </a:lnTo>
                <a:lnTo>
                  <a:pt x="15037" y="11558"/>
                </a:lnTo>
                <a:lnTo>
                  <a:pt x="15183" y="11412"/>
                </a:lnTo>
                <a:lnTo>
                  <a:pt x="15329" y="11291"/>
                </a:lnTo>
                <a:lnTo>
                  <a:pt x="15500" y="11193"/>
                </a:lnTo>
                <a:close/>
                <a:moveTo>
                  <a:pt x="16935" y="10366"/>
                </a:moveTo>
                <a:lnTo>
                  <a:pt x="16960" y="10853"/>
                </a:lnTo>
                <a:lnTo>
                  <a:pt x="16765" y="10974"/>
                </a:lnTo>
                <a:lnTo>
                  <a:pt x="16570" y="11120"/>
                </a:lnTo>
                <a:lnTo>
                  <a:pt x="16400" y="11315"/>
                </a:lnTo>
                <a:lnTo>
                  <a:pt x="16230" y="11534"/>
                </a:lnTo>
                <a:lnTo>
                  <a:pt x="15962" y="11558"/>
                </a:lnTo>
                <a:lnTo>
                  <a:pt x="16084" y="11412"/>
                </a:lnTo>
                <a:lnTo>
                  <a:pt x="16181" y="11315"/>
                </a:lnTo>
                <a:lnTo>
                  <a:pt x="16230" y="11266"/>
                </a:lnTo>
                <a:lnTo>
                  <a:pt x="16278" y="11193"/>
                </a:lnTo>
                <a:lnTo>
                  <a:pt x="16376" y="11169"/>
                </a:lnTo>
                <a:lnTo>
                  <a:pt x="16449" y="11096"/>
                </a:lnTo>
                <a:lnTo>
                  <a:pt x="16497" y="11023"/>
                </a:lnTo>
                <a:lnTo>
                  <a:pt x="16497" y="10926"/>
                </a:lnTo>
                <a:lnTo>
                  <a:pt x="16570" y="10877"/>
                </a:lnTo>
                <a:lnTo>
                  <a:pt x="16789" y="10634"/>
                </a:lnTo>
                <a:lnTo>
                  <a:pt x="16887" y="10512"/>
                </a:lnTo>
                <a:lnTo>
                  <a:pt x="16935" y="10366"/>
                </a:lnTo>
                <a:close/>
                <a:moveTo>
                  <a:pt x="1071" y="10780"/>
                </a:moveTo>
                <a:lnTo>
                  <a:pt x="1071" y="10828"/>
                </a:lnTo>
                <a:lnTo>
                  <a:pt x="1071" y="10901"/>
                </a:lnTo>
                <a:lnTo>
                  <a:pt x="1119" y="10974"/>
                </a:lnTo>
                <a:lnTo>
                  <a:pt x="1144" y="10999"/>
                </a:lnTo>
                <a:lnTo>
                  <a:pt x="1192" y="11047"/>
                </a:lnTo>
                <a:lnTo>
                  <a:pt x="1022" y="11169"/>
                </a:lnTo>
                <a:lnTo>
                  <a:pt x="827" y="11339"/>
                </a:lnTo>
                <a:lnTo>
                  <a:pt x="730" y="11461"/>
                </a:lnTo>
                <a:lnTo>
                  <a:pt x="657" y="11558"/>
                </a:lnTo>
                <a:lnTo>
                  <a:pt x="608" y="11583"/>
                </a:lnTo>
                <a:lnTo>
                  <a:pt x="608" y="11266"/>
                </a:lnTo>
                <a:lnTo>
                  <a:pt x="681" y="11193"/>
                </a:lnTo>
                <a:lnTo>
                  <a:pt x="754" y="11120"/>
                </a:lnTo>
                <a:lnTo>
                  <a:pt x="949" y="10901"/>
                </a:lnTo>
                <a:lnTo>
                  <a:pt x="1071" y="10780"/>
                </a:lnTo>
                <a:close/>
                <a:moveTo>
                  <a:pt x="2750" y="11266"/>
                </a:moveTo>
                <a:lnTo>
                  <a:pt x="2604" y="11412"/>
                </a:lnTo>
                <a:lnTo>
                  <a:pt x="2458" y="11583"/>
                </a:lnTo>
                <a:lnTo>
                  <a:pt x="2117" y="11534"/>
                </a:lnTo>
                <a:lnTo>
                  <a:pt x="2141" y="11510"/>
                </a:lnTo>
                <a:lnTo>
                  <a:pt x="2287" y="11388"/>
                </a:lnTo>
                <a:lnTo>
                  <a:pt x="2385" y="11266"/>
                </a:lnTo>
                <a:close/>
                <a:moveTo>
                  <a:pt x="8176" y="11072"/>
                </a:moveTo>
                <a:lnTo>
                  <a:pt x="8127" y="11120"/>
                </a:lnTo>
                <a:lnTo>
                  <a:pt x="7884" y="11339"/>
                </a:lnTo>
                <a:lnTo>
                  <a:pt x="7665" y="11583"/>
                </a:lnTo>
                <a:lnTo>
                  <a:pt x="7251" y="11583"/>
                </a:lnTo>
                <a:lnTo>
                  <a:pt x="7373" y="11461"/>
                </a:lnTo>
                <a:lnTo>
                  <a:pt x="7738" y="11096"/>
                </a:lnTo>
                <a:lnTo>
                  <a:pt x="8176" y="11072"/>
                </a:lnTo>
                <a:close/>
                <a:moveTo>
                  <a:pt x="9125" y="11047"/>
                </a:moveTo>
                <a:lnTo>
                  <a:pt x="8979" y="11145"/>
                </a:lnTo>
                <a:lnTo>
                  <a:pt x="8735" y="11339"/>
                </a:lnTo>
                <a:lnTo>
                  <a:pt x="8614" y="11461"/>
                </a:lnTo>
                <a:lnTo>
                  <a:pt x="8541" y="11583"/>
                </a:lnTo>
                <a:lnTo>
                  <a:pt x="8030" y="11583"/>
                </a:lnTo>
                <a:lnTo>
                  <a:pt x="8224" y="11388"/>
                </a:lnTo>
                <a:lnTo>
                  <a:pt x="8468" y="11169"/>
                </a:lnTo>
                <a:lnTo>
                  <a:pt x="8614" y="11072"/>
                </a:lnTo>
                <a:lnTo>
                  <a:pt x="9125" y="11047"/>
                </a:lnTo>
                <a:close/>
                <a:moveTo>
                  <a:pt x="10317" y="11047"/>
                </a:moveTo>
                <a:lnTo>
                  <a:pt x="10828" y="11072"/>
                </a:lnTo>
                <a:lnTo>
                  <a:pt x="10731" y="11120"/>
                </a:lnTo>
                <a:lnTo>
                  <a:pt x="10512" y="11315"/>
                </a:lnTo>
                <a:lnTo>
                  <a:pt x="10414" y="11412"/>
                </a:lnTo>
                <a:lnTo>
                  <a:pt x="10341" y="11534"/>
                </a:lnTo>
                <a:lnTo>
                  <a:pt x="9733" y="11583"/>
                </a:lnTo>
                <a:lnTo>
                  <a:pt x="10001" y="11315"/>
                </a:lnTo>
                <a:lnTo>
                  <a:pt x="10317" y="11072"/>
                </a:lnTo>
                <a:lnTo>
                  <a:pt x="10317" y="11047"/>
                </a:lnTo>
                <a:close/>
                <a:moveTo>
                  <a:pt x="7446" y="11096"/>
                </a:moveTo>
                <a:lnTo>
                  <a:pt x="7227" y="11242"/>
                </a:lnTo>
                <a:lnTo>
                  <a:pt x="7032" y="11388"/>
                </a:lnTo>
                <a:lnTo>
                  <a:pt x="6935" y="11485"/>
                </a:lnTo>
                <a:lnTo>
                  <a:pt x="6862" y="11583"/>
                </a:lnTo>
                <a:lnTo>
                  <a:pt x="6618" y="11607"/>
                </a:lnTo>
                <a:lnTo>
                  <a:pt x="6156" y="11607"/>
                </a:lnTo>
                <a:lnTo>
                  <a:pt x="6424" y="11388"/>
                </a:lnTo>
                <a:lnTo>
                  <a:pt x="6594" y="11266"/>
                </a:lnTo>
                <a:lnTo>
                  <a:pt x="6667" y="11193"/>
                </a:lnTo>
                <a:lnTo>
                  <a:pt x="6740" y="11120"/>
                </a:lnTo>
                <a:lnTo>
                  <a:pt x="7446" y="11096"/>
                </a:lnTo>
                <a:close/>
                <a:moveTo>
                  <a:pt x="10122" y="11047"/>
                </a:moveTo>
                <a:lnTo>
                  <a:pt x="9928" y="11169"/>
                </a:lnTo>
                <a:lnTo>
                  <a:pt x="9733" y="11291"/>
                </a:lnTo>
                <a:lnTo>
                  <a:pt x="9563" y="11437"/>
                </a:lnTo>
                <a:lnTo>
                  <a:pt x="9392" y="11607"/>
                </a:lnTo>
                <a:lnTo>
                  <a:pt x="8906" y="11607"/>
                </a:lnTo>
                <a:lnTo>
                  <a:pt x="9149" y="11364"/>
                </a:lnTo>
                <a:lnTo>
                  <a:pt x="9490" y="11047"/>
                </a:lnTo>
                <a:close/>
                <a:moveTo>
                  <a:pt x="3650" y="11193"/>
                </a:moveTo>
                <a:lnTo>
                  <a:pt x="3382" y="11364"/>
                </a:lnTo>
                <a:lnTo>
                  <a:pt x="3261" y="11485"/>
                </a:lnTo>
                <a:lnTo>
                  <a:pt x="3139" y="11631"/>
                </a:lnTo>
                <a:lnTo>
                  <a:pt x="2798" y="11607"/>
                </a:lnTo>
                <a:lnTo>
                  <a:pt x="3066" y="11242"/>
                </a:lnTo>
                <a:lnTo>
                  <a:pt x="3650" y="11193"/>
                </a:lnTo>
                <a:close/>
                <a:moveTo>
                  <a:pt x="4331" y="11145"/>
                </a:moveTo>
                <a:lnTo>
                  <a:pt x="4112" y="11315"/>
                </a:lnTo>
                <a:lnTo>
                  <a:pt x="3966" y="11461"/>
                </a:lnTo>
                <a:lnTo>
                  <a:pt x="3869" y="11558"/>
                </a:lnTo>
                <a:lnTo>
                  <a:pt x="3772" y="11656"/>
                </a:lnTo>
                <a:lnTo>
                  <a:pt x="3407" y="11656"/>
                </a:lnTo>
                <a:lnTo>
                  <a:pt x="3577" y="11485"/>
                </a:lnTo>
                <a:lnTo>
                  <a:pt x="3699" y="11339"/>
                </a:lnTo>
                <a:lnTo>
                  <a:pt x="3820" y="11169"/>
                </a:lnTo>
                <a:lnTo>
                  <a:pt x="4331" y="11145"/>
                </a:lnTo>
                <a:close/>
                <a:moveTo>
                  <a:pt x="6375" y="11120"/>
                </a:moveTo>
                <a:lnTo>
                  <a:pt x="6205" y="11242"/>
                </a:lnTo>
                <a:lnTo>
                  <a:pt x="5986" y="11412"/>
                </a:lnTo>
                <a:lnTo>
                  <a:pt x="5888" y="11510"/>
                </a:lnTo>
                <a:lnTo>
                  <a:pt x="5815" y="11631"/>
                </a:lnTo>
                <a:lnTo>
                  <a:pt x="5037" y="11656"/>
                </a:lnTo>
                <a:lnTo>
                  <a:pt x="5353" y="11339"/>
                </a:lnTo>
                <a:lnTo>
                  <a:pt x="5572" y="11169"/>
                </a:lnTo>
                <a:lnTo>
                  <a:pt x="5596" y="11120"/>
                </a:lnTo>
                <a:close/>
                <a:moveTo>
                  <a:pt x="5134" y="11145"/>
                </a:moveTo>
                <a:lnTo>
                  <a:pt x="4964" y="11291"/>
                </a:lnTo>
                <a:lnTo>
                  <a:pt x="4794" y="11461"/>
                </a:lnTo>
                <a:lnTo>
                  <a:pt x="4769" y="11510"/>
                </a:lnTo>
                <a:lnTo>
                  <a:pt x="4769" y="11583"/>
                </a:lnTo>
                <a:lnTo>
                  <a:pt x="4769" y="11631"/>
                </a:lnTo>
                <a:lnTo>
                  <a:pt x="4794" y="11656"/>
                </a:lnTo>
                <a:lnTo>
                  <a:pt x="4137" y="11680"/>
                </a:lnTo>
                <a:lnTo>
                  <a:pt x="4137" y="11680"/>
                </a:lnTo>
                <a:lnTo>
                  <a:pt x="4258" y="11510"/>
                </a:lnTo>
                <a:lnTo>
                  <a:pt x="4404" y="11388"/>
                </a:lnTo>
                <a:lnTo>
                  <a:pt x="4575" y="11266"/>
                </a:lnTo>
                <a:lnTo>
                  <a:pt x="4672" y="11218"/>
                </a:lnTo>
                <a:lnTo>
                  <a:pt x="4721" y="11145"/>
                </a:lnTo>
                <a:close/>
                <a:moveTo>
                  <a:pt x="8541" y="0"/>
                </a:moveTo>
                <a:lnTo>
                  <a:pt x="8468" y="49"/>
                </a:lnTo>
                <a:lnTo>
                  <a:pt x="8395" y="146"/>
                </a:lnTo>
                <a:lnTo>
                  <a:pt x="8370" y="244"/>
                </a:lnTo>
                <a:lnTo>
                  <a:pt x="8346" y="463"/>
                </a:lnTo>
                <a:lnTo>
                  <a:pt x="8370" y="706"/>
                </a:lnTo>
                <a:lnTo>
                  <a:pt x="8419" y="949"/>
                </a:lnTo>
                <a:lnTo>
                  <a:pt x="4842" y="974"/>
                </a:lnTo>
                <a:lnTo>
                  <a:pt x="2555" y="998"/>
                </a:lnTo>
                <a:lnTo>
                  <a:pt x="1411" y="1022"/>
                </a:lnTo>
                <a:lnTo>
                  <a:pt x="827" y="1022"/>
                </a:lnTo>
                <a:lnTo>
                  <a:pt x="511" y="1047"/>
                </a:lnTo>
                <a:lnTo>
                  <a:pt x="243" y="1120"/>
                </a:lnTo>
                <a:lnTo>
                  <a:pt x="195" y="1144"/>
                </a:lnTo>
                <a:lnTo>
                  <a:pt x="170" y="1193"/>
                </a:lnTo>
                <a:lnTo>
                  <a:pt x="146" y="1241"/>
                </a:lnTo>
                <a:lnTo>
                  <a:pt x="170" y="1290"/>
                </a:lnTo>
                <a:lnTo>
                  <a:pt x="146" y="1314"/>
                </a:lnTo>
                <a:lnTo>
                  <a:pt x="73" y="1509"/>
                </a:lnTo>
                <a:lnTo>
                  <a:pt x="24" y="1704"/>
                </a:lnTo>
                <a:lnTo>
                  <a:pt x="0" y="1923"/>
                </a:lnTo>
                <a:lnTo>
                  <a:pt x="0" y="2142"/>
                </a:lnTo>
                <a:lnTo>
                  <a:pt x="24" y="2580"/>
                </a:lnTo>
                <a:lnTo>
                  <a:pt x="73" y="2993"/>
                </a:lnTo>
                <a:lnTo>
                  <a:pt x="97" y="3626"/>
                </a:lnTo>
                <a:lnTo>
                  <a:pt x="122" y="4234"/>
                </a:lnTo>
                <a:lnTo>
                  <a:pt x="122" y="5475"/>
                </a:lnTo>
                <a:lnTo>
                  <a:pt x="97" y="6302"/>
                </a:lnTo>
                <a:lnTo>
                  <a:pt x="73" y="7130"/>
                </a:lnTo>
                <a:lnTo>
                  <a:pt x="49" y="7957"/>
                </a:lnTo>
                <a:lnTo>
                  <a:pt x="49" y="8784"/>
                </a:lnTo>
                <a:lnTo>
                  <a:pt x="73" y="9563"/>
                </a:lnTo>
                <a:lnTo>
                  <a:pt x="97" y="10317"/>
                </a:lnTo>
                <a:lnTo>
                  <a:pt x="146" y="11072"/>
                </a:lnTo>
                <a:lnTo>
                  <a:pt x="170" y="11850"/>
                </a:lnTo>
                <a:lnTo>
                  <a:pt x="195" y="11923"/>
                </a:lnTo>
                <a:lnTo>
                  <a:pt x="219" y="11972"/>
                </a:lnTo>
                <a:lnTo>
                  <a:pt x="268" y="12020"/>
                </a:lnTo>
                <a:lnTo>
                  <a:pt x="316" y="12045"/>
                </a:lnTo>
                <a:lnTo>
                  <a:pt x="438" y="12045"/>
                </a:lnTo>
                <a:lnTo>
                  <a:pt x="511" y="12020"/>
                </a:lnTo>
                <a:lnTo>
                  <a:pt x="560" y="11996"/>
                </a:lnTo>
                <a:lnTo>
                  <a:pt x="560" y="11972"/>
                </a:lnTo>
                <a:lnTo>
                  <a:pt x="681" y="11923"/>
                </a:lnTo>
                <a:lnTo>
                  <a:pt x="803" y="11899"/>
                </a:lnTo>
                <a:lnTo>
                  <a:pt x="949" y="11874"/>
                </a:lnTo>
                <a:lnTo>
                  <a:pt x="1119" y="11874"/>
                </a:lnTo>
                <a:lnTo>
                  <a:pt x="1436" y="11899"/>
                </a:lnTo>
                <a:lnTo>
                  <a:pt x="1679" y="11923"/>
                </a:lnTo>
                <a:lnTo>
                  <a:pt x="2360" y="11972"/>
                </a:lnTo>
                <a:lnTo>
                  <a:pt x="3042" y="12045"/>
                </a:lnTo>
                <a:lnTo>
                  <a:pt x="3747" y="12093"/>
                </a:lnTo>
                <a:lnTo>
                  <a:pt x="4477" y="12118"/>
                </a:lnTo>
                <a:lnTo>
                  <a:pt x="4404" y="12215"/>
                </a:lnTo>
                <a:lnTo>
                  <a:pt x="4307" y="12337"/>
                </a:lnTo>
                <a:lnTo>
                  <a:pt x="4161" y="12580"/>
                </a:lnTo>
                <a:lnTo>
                  <a:pt x="3991" y="13018"/>
                </a:lnTo>
                <a:lnTo>
                  <a:pt x="3845" y="13334"/>
                </a:lnTo>
                <a:lnTo>
                  <a:pt x="3674" y="13651"/>
                </a:lnTo>
                <a:lnTo>
                  <a:pt x="3358" y="14283"/>
                </a:lnTo>
                <a:lnTo>
                  <a:pt x="3236" y="14502"/>
                </a:lnTo>
                <a:lnTo>
                  <a:pt x="3139" y="14746"/>
                </a:lnTo>
                <a:lnTo>
                  <a:pt x="3090" y="14843"/>
                </a:lnTo>
                <a:lnTo>
                  <a:pt x="3090" y="14965"/>
                </a:lnTo>
                <a:lnTo>
                  <a:pt x="3090" y="15086"/>
                </a:lnTo>
                <a:lnTo>
                  <a:pt x="3139" y="15232"/>
                </a:lnTo>
                <a:lnTo>
                  <a:pt x="3188" y="15281"/>
                </a:lnTo>
                <a:lnTo>
                  <a:pt x="3236" y="15305"/>
                </a:lnTo>
                <a:lnTo>
                  <a:pt x="3309" y="15330"/>
                </a:lnTo>
                <a:lnTo>
                  <a:pt x="3382" y="15305"/>
                </a:lnTo>
                <a:lnTo>
                  <a:pt x="3480" y="15281"/>
                </a:lnTo>
                <a:lnTo>
                  <a:pt x="3553" y="15208"/>
                </a:lnTo>
                <a:lnTo>
                  <a:pt x="3601" y="15159"/>
                </a:lnTo>
                <a:lnTo>
                  <a:pt x="3650" y="15086"/>
                </a:lnTo>
                <a:lnTo>
                  <a:pt x="3747" y="14916"/>
                </a:lnTo>
                <a:lnTo>
                  <a:pt x="3820" y="14721"/>
                </a:lnTo>
                <a:lnTo>
                  <a:pt x="4088" y="14210"/>
                </a:lnTo>
                <a:lnTo>
                  <a:pt x="4331" y="13699"/>
                </a:lnTo>
                <a:lnTo>
                  <a:pt x="4526" y="13237"/>
                </a:lnTo>
                <a:lnTo>
                  <a:pt x="4721" y="12750"/>
                </a:lnTo>
                <a:lnTo>
                  <a:pt x="4867" y="12434"/>
                </a:lnTo>
                <a:lnTo>
                  <a:pt x="4939" y="12264"/>
                </a:lnTo>
                <a:lnTo>
                  <a:pt x="4988" y="12118"/>
                </a:lnTo>
                <a:lnTo>
                  <a:pt x="6180" y="12045"/>
                </a:lnTo>
                <a:lnTo>
                  <a:pt x="7348" y="11996"/>
                </a:lnTo>
                <a:lnTo>
                  <a:pt x="7932" y="11996"/>
                </a:lnTo>
                <a:lnTo>
                  <a:pt x="8516" y="12020"/>
                </a:lnTo>
                <a:lnTo>
                  <a:pt x="9684" y="12020"/>
                </a:lnTo>
                <a:lnTo>
                  <a:pt x="10341" y="11996"/>
                </a:lnTo>
                <a:lnTo>
                  <a:pt x="10998" y="11947"/>
                </a:lnTo>
                <a:lnTo>
                  <a:pt x="11631" y="11874"/>
                </a:lnTo>
                <a:lnTo>
                  <a:pt x="12337" y="11874"/>
                </a:lnTo>
                <a:lnTo>
                  <a:pt x="12337" y="11996"/>
                </a:lnTo>
                <a:lnTo>
                  <a:pt x="12434" y="12410"/>
                </a:lnTo>
                <a:lnTo>
                  <a:pt x="12580" y="12799"/>
                </a:lnTo>
                <a:lnTo>
                  <a:pt x="12775" y="13188"/>
                </a:lnTo>
                <a:lnTo>
                  <a:pt x="12969" y="13578"/>
                </a:lnTo>
                <a:lnTo>
                  <a:pt x="13188" y="13943"/>
                </a:lnTo>
                <a:lnTo>
                  <a:pt x="13431" y="14308"/>
                </a:lnTo>
                <a:lnTo>
                  <a:pt x="13918" y="15013"/>
                </a:lnTo>
                <a:lnTo>
                  <a:pt x="14015" y="15111"/>
                </a:lnTo>
                <a:lnTo>
                  <a:pt x="14137" y="15159"/>
                </a:lnTo>
                <a:lnTo>
                  <a:pt x="14259" y="15135"/>
                </a:lnTo>
                <a:lnTo>
                  <a:pt x="14356" y="15111"/>
                </a:lnTo>
                <a:lnTo>
                  <a:pt x="14453" y="15038"/>
                </a:lnTo>
                <a:lnTo>
                  <a:pt x="14502" y="14940"/>
                </a:lnTo>
                <a:lnTo>
                  <a:pt x="14502" y="14819"/>
                </a:lnTo>
                <a:lnTo>
                  <a:pt x="14478" y="14770"/>
                </a:lnTo>
                <a:lnTo>
                  <a:pt x="14453" y="14697"/>
                </a:lnTo>
                <a:lnTo>
                  <a:pt x="13991" y="14040"/>
                </a:lnTo>
                <a:lnTo>
                  <a:pt x="13577" y="13359"/>
                </a:lnTo>
                <a:lnTo>
                  <a:pt x="13383" y="12994"/>
                </a:lnTo>
                <a:lnTo>
                  <a:pt x="13188" y="12653"/>
                </a:lnTo>
                <a:lnTo>
                  <a:pt x="13042" y="12288"/>
                </a:lnTo>
                <a:lnTo>
                  <a:pt x="12872" y="11899"/>
                </a:lnTo>
                <a:lnTo>
                  <a:pt x="13918" y="11947"/>
                </a:lnTo>
                <a:lnTo>
                  <a:pt x="14940" y="11996"/>
                </a:lnTo>
                <a:lnTo>
                  <a:pt x="15451" y="11996"/>
                </a:lnTo>
                <a:lnTo>
                  <a:pt x="15986" y="11972"/>
                </a:lnTo>
                <a:lnTo>
                  <a:pt x="16497" y="11947"/>
                </a:lnTo>
                <a:lnTo>
                  <a:pt x="17008" y="11899"/>
                </a:lnTo>
                <a:lnTo>
                  <a:pt x="17057" y="11874"/>
                </a:lnTo>
                <a:lnTo>
                  <a:pt x="17106" y="11947"/>
                </a:lnTo>
                <a:lnTo>
                  <a:pt x="17154" y="11996"/>
                </a:lnTo>
                <a:lnTo>
                  <a:pt x="17325" y="11996"/>
                </a:lnTo>
                <a:lnTo>
                  <a:pt x="17398" y="11947"/>
                </a:lnTo>
                <a:lnTo>
                  <a:pt x="17446" y="11899"/>
                </a:lnTo>
                <a:lnTo>
                  <a:pt x="17495" y="11802"/>
                </a:lnTo>
                <a:lnTo>
                  <a:pt x="17495" y="11704"/>
                </a:lnTo>
                <a:lnTo>
                  <a:pt x="17446" y="11339"/>
                </a:lnTo>
                <a:lnTo>
                  <a:pt x="17398" y="10950"/>
                </a:lnTo>
                <a:lnTo>
                  <a:pt x="17373" y="10171"/>
                </a:lnTo>
                <a:lnTo>
                  <a:pt x="17398" y="9393"/>
                </a:lnTo>
                <a:lnTo>
                  <a:pt x="17373" y="8614"/>
                </a:lnTo>
                <a:lnTo>
                  <a:pt x="17373" y="7008"/>
                </a:lnTo>
                <a:lnTo>
                  <a:pt x="17349" y="5402"/>
                </a:lnTo>
                <a:lnTo>
                  <a:pt x="17349" y="2507"/>
                </a:lnTo>
                <a:lnTo>
                  <a:pt x="17373" y="2239"/>
                </a:lnTo>
                <a:lnTo>
                  <a:pt x="17373" y="1898"/>
                </a:lnTo>
                <a:lnTo>
                  <a:pt x="17349" y="1728"/>
                </a:lnTo>
                <a:lnTo>
                  <a:pt x="17325" y="1558"/>
                </a:lnTo>
                <a:lnTo>
                  <a:pt x="17276" y="1436"/>
                </a:lnTo>
                <a:lnTo>
                  <a:pt x="17203" y="1314"/>
                </a:lnTo>
                <a:lnTo>
                  <a:pt x="17203" y="1241"/>
                </a:lnTo>
                <a:lnTo>
                  <a:pt x="17203" y="1193"/>
                </a:lnTo>
                <a:lnTo>
                  <a:pt x="17179" y="1144"/>
                </a:lnTo>
                <a:lnTo>
                  <a:pt x="17154" y="1095"/>
                </a:lnTo>
                <a:lnTo>
                  <a:pt x="17033" y="1047"/>
                </a:lnTo>
                <a:lnTo>
                  <a:pt x="16911" y="998"/>
                </a:lnTo>
                <a:lnTo>
                  <a:pt x="16789" y="974"/>
                </a:lnTo>
                <a:lnTo>
                  <a:pt x="16643" y="974"/>
                </a:lnTo>
                <a:lnTo>
                  <a:pt x="16351" y="998"/>
                </a:lnTo>
                <a:lnTo>
                  <a:pt x="16108" y="998"/>
                </a:lnTo>
                <a:lnTo>
                  <a:pt x="15062" y="974"/>
                </a:lnTo>
                <a:lnTo>
                  <a:pt x="14015" y="925"/>
                </a:lnTo>
                <a:lnTo>
                  <a:pt x="13456" y="901"/>
                </a:lnTo>
                <a:lnTo>
                  <a:pt x="12872" y="876"/>
                </a:lnTo>
                <a:lnTo>
                  <a:pt x="11704" y="901"/>
                </a:lnTo>
                <a:lnTo>
                  <a:pt x="9392" y="949"/>
                </a:lnTo>
                <a:lnTo>
                  <a:pt x="8930" y="949"/>
                </a:lnTo>
                <a:lnTo>
                  <a:pt x="8954" y="852"/>
                </a:lnTo>
                <a:lnTo>
                  <a:pt x="8954" y="779"/>
                </a:lnTo>
                <a:lnTo>
                  <a:pt x="8954" y="706"/>
                </a:lnTo>
                <a:lnTo>
                  <a:pt x="8906" y="609"/>
                </a:lnTo>
                <a:lnTo>
                  <a:pt x="8881" y="584"/>
                </a:lnTo>
                <a:lnTo>
                  <a:pt x="8857" y="463"/>
                </a:lnTo>
                <a:lnTo>
                  <a:pt x="8833" y="244"/>
                </a:lnTo>
                <a:lnTo>
                  <a:pt x="8808" y="146"/>
                </a:lnTo>
                <a:lnTo>
                  <a:pt x="8735" y="49"/>
                </a:lnTo>
                <a:lnTo>
                  <a:pt x="866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03558" y="4541588"/>
            <a:ext cx="1286445" cy="1336566"/>
          </a:xfrm>
          <a:prstGeom prst="rect">
            <a:avLst/>
          </a:prstGeom>
        </p:spPr>
      </p:pic>
    </p:spTree>
    <p:extLst>
      <p:ext uri="{BB962C8B-B14F-4D97-AF65-F5344CB8AC3E}">
        <p14:creationId xmlns:p14="http://schemas.microsoft.com/office/powerpoint/2010/main" val="4254081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687D-4C3D-4D09-894D-4CAD61F47C14}"/>
              </a:ext>
            </a:extLst>
          </p:cNvPr>
          <p:cNvSpPr>
            <a:spLocks noGrp="1"/>
          </p:cNvSpPr>
          <p:nvPr>
            <p:ph type="ctrTitle"/>
          </p:nvPr>
        </p:nvSpPr>
        <p:spPr/>
        <p:txBody>
          <a:bodyPr anchor="ctr">
            <a:noAutofit/>
          </a:bodyPr>
          <a:lstStyle/>
          <a:p>
            <a:r>
              <a:rPr lang="en-US" sz="4400" dirty="0">
                <a:effectLst>
                  <a:outerShdw blurRad="38100" dist="38100" dir="2700000" algn="tl">
                    <a:srgbClr val="000000">
                      <a:alpha val="43137"/>
                    </a:srgbClr>
                  </a:outerShdw>
                </a:effectLst>
              </a:rPr>
              <a:t>Department of Finance and Administration</a:t>
            </a:r>
          </a:p>
        </p:txBody>
      </p:sp>
      <p:sp>
        <p:nvSpPr>
          <p:cNvPr id="3" name="Footer Placeholder 2">
            <a:extLst>
              <a:ext uri="{FF2B5EF4-FFF2-40B4-BE49-F238E27FC236}">
                <a16:creationId xmlns:a16="http://schemas.microsoft.com/office/drawing/2014/main" id="{F15CCB94-582C-4B04-B5B4-E85D2A6B3148}"/>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259019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nvPr>
        </p:nvSpPr>
        <p:spPr/>
        <p:txBody>
          <a:bodyPr/>
          <a:lstStyle/>
          <a:p>
            <a:r>
              <a:rPr lang="en-US"/>
              <a:t>USJE NLPM 2018</a:t>
            </a:r>
            <a:endParaRPr lang="en-US" dirty="0"/>
          </a:p>
        </p:txBody>
      </p:sp>
      <p:graphicFrame>
        <p:nvGraphicFramePr>
          <p:cNvPr id="6" name="Diagram 5">
            <a:extLst>
              <a:ext uri="{FF2B5EF4-FFF2-40B4-BE49-F238E27FC236}">
                <a16:creationId xmlns:a16="http://schemas.microsoft.com/office/drawing/2014/main" id="{3A696442-588E-4B79-9F27-8D018D6CA1FE}"/>
              </a:ext>
            </a:extLst>
          </p:cNvPr>
          <p:cNvGraphicFramePr/>
          <p:nvPr>
            <p:extLst>
              <p:ext uri="{D42A27DB-BD31-4B8C-83A1-F6EECF244321}">
                <p14:modId xmlns:p14="http://schemas.microsoft.com/office/powerpoint/2010/main" val="3526596663"/>
              </p:ext>
            </p:extLst>
          </p:nvPr>
        </p:nvGraphicFramePr>
        <p:xfrm>
          <a:off x="1434674" y="1009937"/>
          <a:ext cx="9388000" cy="5150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16CF869D-3636-45E9-B3E2-A2AFBA3959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8" name="Title 1">
            <a:extLst>
              <a:ext uri="{FF2B5EF4-FFF2-40B4-BE49-F238E27FC236}">
                <a16:creationId xmlns:a16="http://schemas.microsoft.com/office/drawing/2014/main" id="{CBEE55E3-CCF0-40C2-88DA-AE89BA8405BC}"/>
              </a:ext>
            </a:extLst>
          </p:cNvPr>
          <p:cNvSpPr txBox="1">
            <a:spLocks/>
          </p:cNvSpPr>
          <p:nvPr/>
        </p:nvSpPr>
        <p:spPr>
          <a:xfrm>
            <a:off x="1417320" y="5797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en-US" dirty="0">
                <a:effectLst>
                  <a:outerShdw blurRad="38100" dist="38100" dir="2700000" algn="tl">
                    <a:srgbClr val="000000">
                      <a:alpha val="43137"/>
                    </a:srgbClr>
                  </a:outerShdw>
                </a:effectLst>
              </a:rPr>
              <a:t>Department of Finance and Administration</a:t>
            </a:r>
          </a:p>
        </p:txBody>
      </p:sp>
    </p:spTree>
    <p:extLst>
      <p:ext uri="{BB962C8B-B14F-4D97-AF65-F5344CB8AC3E}">
        <p14:creationId xmlns:p14="http://schemas.microsoft.com/office/powerpoint/2010/main" val="372665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nvSpPr>
        <p:spPr>
          <a:xfrm>
            <a:off x="2693504" y="2378768"/>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Accounts Payable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Accounts Receivable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Banking</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sz="2400" dirty="0">
              <a:ln w="0"/>
              <a:solidFill>
                <a:prstClr val="black"/>
              </a:solidFill>
              <a:latin typeface="Franklin Gothic Book" panose="020B05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Statements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Audit</a:t>
            </a:r>
          </a:p>
        </p:txBody>
      </p:sp>
      <p:sp>
        <p:nvSpPr>
          <p:cNvPr id="8" name="Rectangle: Rounded Corners 7">
            <a:extLst>
              <a:ext uri="{FF2B5EF4-FFF2-40B4-BE49-F238E27FC236}">
                <a16:creationId xmlns:a16="http://schemas.microsoft.com/office/drawing/2014/main" id="{6D7CC3AC-E00F-4532-A2E0-4F12A0037262}"/>
              </a:ext>
            </a:extLst>
          </p:cNvPr>
          <p:cNvSpPr/>
          <p:nvPr/>
        </p:nvSpPr>
        <p:spPr>
          <a:xfrm>
            <a:off x="2054087" y="1923929"/>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National Office Level</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nvSpPr>
        <p:spPr>
          <a:xfrm>
            <a:off x="838200" y="1692016"/>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nvSpPr>
        <p:spPr>
          <a:xfrm>
            <a:off x="2693504" y="4666414"/>
            <a:ext cx="6927574" cy="1386913"/>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Event planning</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Contract negotiations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Human Resources</a:t>
            </a:r>
            <a:endParaRPr lang="en-US" sz="2400" dirty="0">
              <a:ln w="0"/>
              <a:solidFill>
                <a:prstClr val="black"/>
              </a:solidFill>
              <a:latin typeface="Franklin Gothic Book" panose="020B05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Office maintenance</a:t>
            </a:r>
          </a:p>
        </p:txBody>
      </p:sp>
      <p:sp>
        <p:nvSpPr>
          <p:cNvPr id="11" name="Rectangle: Rounded Corners 10">
            <a:extLst>
              <a:ext uri="{FF2B5EF4-FFF2-40B4-BE49-F238E27FC236}">
                <a16:creationId xmlns:a16="http://schemas.microsoft.com/office/drawing/2014/main" id="{E86C9E4C-BC0D-4C65-BFBE-8B0296D647D2}"/>
              </a:ext>
            </a:extLst>
          </p:cNvPr>
          <p:cNvSpPr/>
          <p:nvPr/>
        </p:nvSpPr>
        <p:spPr>
          <a:xfrm>
            <a:off x="2034210" y="4221855"/>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p>
        </p:txBody>
      </p:sp>
      <p:sp>
        <p:nvSpPr>
          <p:cNvPr id="12" name="Arrow: Right 11">
            <a:extLst>
              <a:ext uri="{FF2B5EF4-FFF2-40B4-BE49-F238E27FC236}">
                <a16:creationId xmlns:a16="http://schemas.microsoft.com/office/drawing/2014/main" id="{9828B20E-6446-4AD7-830B-3F2A554A87C2}"/>
              </a:ext>
            </a:extLst>
          </p:cNvPr>
          <p:cNvSpPr/>
          <p:nvPr/>
        </p:nvSpPr>
        <p:spPr>
          <a:xfrm>
            <a:off x="818323" y="3989942"/>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611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nvSpPr>
        <p:spPr>
          <a:xfrm>
            <a:off x="2693504" y="2378768"/>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Rebates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Local financials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Salary/Honorarium</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sz="2400" dirty="0">
              <a:ln w="0"/>
              <a:solidFill>
                <a:prstClr val="black"/>
              </a:solidFill>
              <a:latin typeface="Franklin Gothic Book" panose="020B0503020102020204" pitchFamily="34" charset="0"/>
            </a:endParaRPr>
          </a:p>
        </p:txBody>
      </p:sp>
      <p:sp>
        <p:nvSpPr>
          <p:cNvPr id="8" name="Rectangle: Rounded Corners 7">
            <a:extLst>
              <a:ext uri="{FF2B5EF4-FFF2-40B4-BE49-F238E27FC236}">
                <a16:creationId xmlns:a16="http://schemas.microsoft.com/office/drawing/2014/main" id="{6D7CC3AC-E00F-4532-A2E0-4F12A0037262}"/>
              </a:ext>
            </a:extLst>
          </p:cNvPr>
          <p:cNvSpPr/>
          <p:nvPr/>
        </p:nvSpPr>
        <p:spPr>
          <a:xfrm>
            <a:off x="2054087" y="1922601"/>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Local Level</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nvSpPr>
        <p:spPr>
          <a:xfrm>
            <a:off x="2693504" y="4687978"/>
            <a:ext cx="6927574" cy="140192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Review Bylaws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Issue LWP letters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General </a:t>
            </a:r>
            <a:r>
              <a:rPr kumimoji="0" lang="en-US" sz="2400" b="0" i="0" u="none" strike="noStrike" kern="1200" cap="none" spc="0" normalizeH="0" baseline="0" noProof="0" dirty="0" err="1">
                <a:ln w="0"/>
                <a:solidFill>
                  <a:prstClr val="black"/>
                </a:solidFill>
                <a:effectLst/>
                <a:uLnTx/>
                <a:uFillTx/>
                <a:latin typeface="Franklin Gothic Book" panose="020B0503020102020204" pitchFamily="34" charset="0"/>
                <a:ea typeface="+mn-ea"/>
                <a:cs typeface="+mn-cs"/>
              </a:rPr>
              <a:t>corre</a:t>
            </a:r>
            <a:r>
              <a:rPr lang="en-US" sz="2400" dirty="0" err="1">
                <a:ln w="0"/>
                <a:solidFill>
                  <a:prstClr val="black"/>
                </a:solidFill>
                <a:latin typeface="Franklin Gothic Book" panose="020B0503020102020204" pitchFamily="34" charset="0"/>
              </a:rPr>
              <a:t>spondence</a:t>
            </a: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11" name="Rectangle: Rounded Corners 10">
            <a:extLst>
              <a:ext uri="{FF2B5EF4-FFF2-40B4-BE49-F238E27FC236}">
                <a16:creationId xmlns:a16="http://schemas.microsoft.com/office/drawing/2014/main" id="{E86C9E4C-BC0D-4C65-BFBE-8B0296D647D2}"/>
              </a:ext>
            </a:extLst>
          </p:cNvPr>
          <p:cNvSpPr/>
          <p:nvPr/>
        </p:nvSpPr>
        <p:spPr>
          <a:xfrm>
            <a:off x="2034210" y="4221855"/>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p>
        </p:txBody>
      </p:sp>
      <p:sp>
        <p:nvSpPr>
          <p:cNvPr id="12" name="Arrow: Right 11">
            <a:extLst>
              <a:ext uri="{FF2B5EF4-FFF2-40B4-BE49-F238E27FC236}">
                <a16:creationId xmlns:a16="http://schemas.microsoft.com/office/drawing/2014/main" id="{9828B20E-6446-4AD7-830B-3F2A554A87C2}"/>
              </a:ext>
            </a:extLst>
          </p:cNvPr>
          <p:cNvSpPr/>
          <p:nvPr/>
        </p:nvSpPr>
        <p:spPr>
          <a:xfrm>
            <a:off x="818323" y="3989942"/>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037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nvSpPr>
        <p:spPr>
          <a:xfrm>
            <a:off x="2693504" y="2378769"/>
            <a:ext cx="6927574" cy="1063504"/>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Expense claims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sz="2400" dirty="0">
              <a:ln w="0"/>
              <a:solidFill>
                <a:prstClr val="black"/>
              </a:solidFill>
              <a:latin typeface="Franklin Gothic Book" panose="020B0503020102020204" pitchFamily="34" charset="0"/>
            </a:endParaRPr>
          </a:p>
        </p:txBody>
      </p:sp>
      <p:sp>
        <p:nvSpPr>
          <p:cNvPr id="8" name="Rectangle: Rounded Corners 7">
            <a:extLst>
              <a:ext uri="{FF2B5EF4-FFF2-40B4-BE49-F238E27FC236}">
                <a16:creationId xmlns:a16="http://schemas.microsoft.com/office/drawing/2014/main" id="{6D7CC3AC-E00F-4532-A2E0-4F12A0037262}"/>
              </a:ext>
            </a:extLst>
          </p:cNvPr>
          <p:cNvSpPr/>
          <p:nvPr/>
        </p:nvSpPr>
        <p:spPr>
          <a:xfrm>
            <a:off x="2054087" y="1922601"/>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Member Level</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nvSpPr>
        <p:spPr>
          <a:xfrm>
            <a:off x="2693504" y="4157626"/>
            <a:ext cx="6927574" cy="1732600"/>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Communicate events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Arrange travel</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Issue LWP letters</a:t>
            </a:r>
          </a:p>
        </p:txBody>
      </p:sp>
      <p:sp>
        <p:nvSpPr>
          <p:cNvPr id="11" name="Rectangle: Rounded Corners 10">
            <a:extLst>
              <a:ext uri="{FF2B5EF4-FFF2-40B4-BE49-F238E27FC236}">
                <a16:creationId xmlns:a16="http://schemas.microsoft.com/office/drawing/2014/main" id="{E86C9E4C-BC0D-4C65-BFBE-8B0296D647D2}"/>
              </a:ext>
            </a:extLst>
          </p:cNvPr>
          <p:cNvSpPr/>
          <p:nvPr/>
        </p:nvSpPr>
        <p:spPr>
          <a:xfrm>
            <a:off x="2034210" y="3691503"/>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p>
        </p:txBody>
      </p:sp>
      <p:sp>
        <p:nvSpPr>
          <p:cNvPr id="12" name="Arrow: Right 11">
            <a:extLst>
              <a:ext uri="{FF2B5EF4-FFF2-40B4-BE49-F238E27FC236}">
                <a16:creationId xmlns:a16="http://schemas.microsoft.com/office/drawing/2014/main" id="{9828B20E-6446-4AD7-830B-3F2A554A87C2}"/>
              </a:ext>
            </a:extLst>
          </p:cNvPr>
          <p:cNvSpPr/>
          <p:nvPr/>
        </p:nvSpPr>
        <p:spPr>
          <a:xfrm>
            <a:off x="818323" y="3459590"/>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9918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AF11-7F80-4310-A6DD-BDCC640E1110}"/>
              </a:ext>
            </a:extLst>
          </p:cNvPr>
          <p:cNvSpPr>
            <a:spLocks noGrp="1"/>
          </p:cNvSpPr>
          <p:nvPr>
            <p:ph type="title"/>
          </p:nvPr>
        </p:nvSpPr>
        <p:spPr/>
        <p:txBody>
          <a:bodyPr/>
          <a:lstStyle/>
          <a:p>
            <a:r>
              <a:rPr lang="en-US" dirty="0"/>
              <a:t>Contact Us!</a:t>
            </a:r>
          </a:p>
        </p:txBody>
      </p:sp>
      <p:sp>
        <p:nvSpPr>
          <p:cNvPr id="4" name="Footer Placeholder 3">
            <a:extLst>
              <a:ext uri="{FF2B5EF4-FFF2-40B4-BE49-F238E27FC236}">
                <a16:creationId xmlns:a16="http://schemas.microsoft.com/office/drawing/2014/main" id="{EA1A0F62-F354-41BC-BA4B-1E21A3FB7138}"/>
              </a:ext>
            </a:extLst>
          </p:cNvPr>
          <p:cNvSpPr>
            <a:spLocks noGrp="1"/>
          </p:cNvSpPr>
          <p:nvPr>
            <p:ph type="ftr" sz="quarter" idx="11"/>
          </p:nvPr>
        </p:nvSpPr>
        <p:spPr/>
        <p:txBody>
          <a:bodyPr/>
          <a:lstStyle/>
          <a:p>
            <a:r>
              <a:rPr lang="en-US"/>
              <a:t>USJE NLPM 2018</a:t>
            </a:r>
            <a:endParaRPr lang="en-US" dirty="0"/>
          </a:p>
        </p:txBody>
      </p:sp>
      <p:sp>
        <p:nvSpPr>
          <p:cNvPr id="5" name="Rectangle: Rounded Corners 4">
            <a:extLst>
              <a:ext uri="{FF2B5EF4-FFF2-40B4-BE49-F238E27FC236}">
                <a16:creationId xmlns:a16="http://schemas.microsoft.com/office/drawing/2014/main" id="{C566076B-9A77-412C-A39B-A6C327C06CF2}"/>
              </a:ext>
            </a:extLst>
          </p:cNvPr>
          <p:cNvSpPr/>
          <p:nvPr/>
        </p:nvSpPr>
        <p:spPr>
          <a:xfrm>
            <a:off x="1810379" y="3065601"/>
            <a:ext cx="8571241"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USJEFinanceSESJ@psac-afpc.com</a:t>
            </a:r>
          </a:p>
        </p:txBody>
      </p:sp>
      <p:sp>
        <p:nvSpPr>
          <p:cNvPr id="6" name="Title 1">
            <a:extLst>
              <a:ext uri="{FF2B5EF4-FFF2-40B4-BE49-F238E27FC236}">
                <a16:creationId xmlns:a16="http://schemas.microsoft.com/office/drawing/2014/main" id="{BCD81167-ED9D-4973-8421-EB52B3F49DAF}"/>
              </a:ext>
            </a:extLst>
          </p:cNvPr>
          <p:cNvSpPr txBox="1">
            <a:spLocks/>
          </p:cNvSpPr>
          <p:nvPr/>
        </p:nvSpPr>
        <p:spPr>
          <a:xfrm>
            <a:off x="838199" y="191655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pPr algn="ctr"/>
            <a:r>
              <a:rPr lang="en-US" dirty="0"/>
              <a:t>You can email us at:</a:t>
            </a:r>
          </a:p>
        </p:txBody>
      </p:sp>
    </p:spTree>
    <p:extLst>
      <p:ext uri="{BB962C8B-B14F-4D97-AF65-F5344CB8AC3E}">
        <p14:creationId xmlns:p14="http://schemas.microsoft.com/office/powerpoint/2010/main" val="2662583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17C9-6D8F-44F9-9955-01DBBA5BFC88}"/>
              </a:ext>
            </a:extLst>
          </p:cNvPr>
          <p:cNvSpPr>
            <a:spLocks noGrp="1"/>
          </p:cNvSpPr>
          <p:nvPr>
            <p:ph type="ctrTitle"/>
          </p:nvPr>
        </p:nvSpPr>
        <p:spPr>
          <a:xfrm>
            <a:off x="1524000" y="923407"/>
            <a:ext cx="9144000" cy="1242251"/>
          </a:xfrm>
        </p:spPr>
        <p:txBody>
          <a:bodyPr>
            <a:noAutofit/>
          </a:bodyPr>
          <a:lstStyle/>
          <a:p>
            <a:r>
              <a:rPr lang="en-US" sz="4000" dirty="0"/>
              <a:t>Department of Policy, Projects and </a:t>
            </a:r>
            <a:br>
              <a:rPr lang="en-US" sz="4000" dirty="0"/>
            </a:br>
            <a:r>
              <a:rPr lang="en-US" sz="4000" dirty="0"/>
              <a:t>Media Relations</a:t>
            </a:r>
          </a:p>
        </p:txBody>
      </p:sp>
      <p:sp>
        <p:nvSpPr>
          <p:cNvPr id="3" name="Footer Placeholder 2">
            <a:extLst>
              <a:ext uri="{FF2B5EF4-FFF2-40B4-BE49-F238E27FC236}">
                <a16:creationId xmlns:a16="http://schemas.microsoft.com/office/drawing/2014/main" id="{A7ED7CC1-D39A-49EB-866E-94C3A652EC0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mn-cs"/>
            </a:endParaRPr>
          </a:p>
        </p:txBody>
      </p:sp>
    </p:spTree>
    <p:extLst>
      <p:ext uri="{BB962C8B-B14F-4D97-AF65-F5344CB8AC3E}">
        <p14:creationId xmlns:p14="http://schemas.microsoft.com/office/powerpoint/2010/main" val="202172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nvPr>
        </p:nvSpPr>
        <p:spPr/>
        <p:txBody>
          <a:bodyPr/>
          <a:lstStyle/>
          <a:p>
            <a:r>
              <a:rPr lang="en-US" dirty="0"/>
              <a:t>Role of Director of </a:t>
            </a:r>
            <a:r>
              <a:rPr lang="en-US" dirty="0" err="1"/>
              <a:t>Labour</a:t>
            </a:r>
            <a:r>
              <a:rPr lang="en-US" dirty="0"/>
              <a:t> Relations </a:t>
            </a:r>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nvPr>
        </p:nvSpPr>
        <p:spPr/>
        <p:txBody>
          <a:bodyPr/>
          <a:lstStyle/>
          <a:p>
            <a:r>
              <a:rPr lang="en-US"/>
              <a:t>USJE NLPM 2018</a:t>
            </a:r>
            <a:endParaRPr lang="en-US" dirty="0"/>
          </a:p>
        </p:txBody>
      </p:sp>
      <p:sp>
        <p:nvSpPr>
          <p:cNvPr id="5" name="Rectangle: Rounded Corners 4">
            <a:extLst>
              <a:ext uri="{FF2B5EF4-FFF2-40B4-BE49-F238E27FC236}">
                <a16:creationId xmlns:a16="http://schemas.microsoft.com/office/drawing/2014/main" id="{0D89C273-FE66-4DCF-8D52-FA0A7429289F}"/>
              </a:ext>
            </a:extLst>
          </p:cNvPr>
          <p:cNvSpPr/>
          <p:nvPr/>
        </p:nvSpPr>
        <p:spPr>
          <a:xfrm>
            <a:off x="2693504" y="2378768"/>
            <a:ext cx="8660296" cy="2504128"/>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Assist and advise National President and </a:t>
            </a:r>
            <a:r>
              <a:rPr kumimoji="0" lang="en-US" sz="2400" b="0" i="0" u="none" strike="noStrike" kern="1200" cap="none" spc="0" normalizeH="0" baseline="0" noProof="0" dirty="0" err="1">
                <a:ln w="0"/>
                <a:solidFill>
                  <a:prstClr val="black"/>
                </a:solidFill>
                <a:effectLst/>
                <a:uLnTx/>
                <a:uFillTx/>
                <a:latin typeface="Franklin Gothic Book" panose="020B0503020102020204" pitchFamily="34" charset="0"/>
                <a:ea typeface="+mn-ea"/>
                <a:cs typeface="+mn-cs"/>
              </a:rPr>
              <a:t>Nationa</a:t>
            </a:r>
            <a:r>
              <a:rPr lang="en-US" sz="2400" dirty="0">
                <a:ln w="0"/>
                <a:solidFill>
                  <a:prstClr val="black"/>
                </a:solidFill>
                <a:latin typeface="Franklin Gothic Book" panose="020B0503020102020204" pitchFamily="34" charset="0"/>
              </a:rPr>
              <a:t>l Executive on </a:t>
            </a:r>
            <a:r>
              <a:rPr lang="en-US" sz="2400" dirty="0" err="1">
                <a:ln w="0"/>
                <a:solidFill>
                  <a:prstClr val="black"/>
                </a:solidFill>
                <a:latin typeface="Franklin Gothic Book" panose="020B0503020102020204" pitchFamily="34" charset="0"/>
              </a:rPr>
              <a:t>Labour</a:t>
            </a:r>
            <a:r>
              <a:rPr lang="en-US" sz="2400" dirty="0">
                <a:ln w="0"/>
                <a:solidFill>
                  <a:prstClr val="black"/>
                </a:solidFill>
                <a:latin typeface="Franklin Gothic Book" panose="020B0503020102020204" pitchFamily="34" charset="0"/>
              </a:rPr>
              <a:t> Relations matters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Oversee </a:t>
            </a:r>
            <a:r>
              <a:rPr kumimoji="0" lang="en-US" sz="2400" b="0" i="0" u="none" strike="noStrike" kern="1200" cap="none" spc="0" normalizeH="0" baseline="0" noProof="0" dirty="0" err="1">
                <a:ln w="0"/>
                <a:solidFill>
                  <a:prstClr val="black"/>
                </a:solidFill>
                <a:effectLst/>
                <a:uLnTx/>
                <a:uFillTx/>
                <a:latin typeface="Franklin Gothic Book" panose="020B0503020102020204" pitchFamily="34" charset="0"/>
                <a:ea typeface="+mn-ea"/>
                <a:cs typeface="+mn-cs"/>
              </a:rPr>
              <a:t>Labour</a:t>
            </a: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 Relations </a:t>
            </a:r>
            <a:r>
              <a:rPr lang="en-US" sz="2400" dirty="0">
                <a:ln w="0"/>
                <a:solidFill>
                  <a:prstClr val="black"/>
                </a:solidFill>
                <a:latin typeface="Franklin Gothic Book" panose="020B0503020102020204" pitchFamily="34" charset="0"/>
              </a:rPr>
              <a:t>Officers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Oversee Information Management team</a:t>
            </a:r>
          </a:p>
        </p:txBody>
      </p:sp>
      <p:sp>
        <p:nvSpPr>
          <p:cNvPr id="6" name="Rectangle: Rounded Corners 5">
            <a:extLst>
              <a:ext uri="{FF2B5EF4-FFF2-40B4-BE49-F238E27FC236}">
                <a16:creationId xmlns:a16="http://schemas.microsoft.com/office/drawing/2014/main" id="{8866B57C-2BC6-4223-A95C-072095EB4AB8}"/>
              </a:ext>
            </a:extLst>
          </p:cNvPr>
          <p:cNvSpPr/>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Director</a:t>
            </a:r>
          </a:p>
        </p:txBody>
      </p:sp>
    </p:spTree>
    <p:extLst>
      <p:ext uri="{BB962C8B-B14F-4D97-AF65-F5344CB8AC3E}">
        <p14:creationId xmlns:p14="http://schemas.microsoft.com/office/powerpoint/2010/main" val="38625265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graphicFrame>
        <p:nvGraphicFramePr>
          <p:cNvPr id="6" name="Diagram 5">
            <a:extLst>
              <a:ext uri="{FF2B5EF4-FFF2-40B4-BE49-F238E27FC236}">
                <a16:creationId xmlns:a16="http://schemas.microsoft.com/office/drawing/2014/main" id="{3A696442-588E-4B79-9F27-8D018D6CA1FE}"/>
              </a:ext>
            </a:extLst>
          </p:cNvPr>
          <p:cNvGraphicFramePr/>
          <p:nvPr>
            <p:extLst>
              <p:ext uri="{D42A27DB-BD31-4B8C-83A1-F6EECF244321}">
                <p14:modId xmlns:p14="http://schemas.microsoft.com/office/powerpoint/2010/main" val="3610712389"/>
              </p:ext>
            </p:extLst>
          </p:nvPr>
        </p:nvGraphicFramePr>
        <p:xfrm>
          <a:off x="3172496" y="1243583"/>
          <a:ext cx="5752048" cy="5001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2098423D-988C-449A-BA2E-3A55C488C5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8" name="Title 1">
            <a:extLst>
              <a:ext uri="{FF2B5EF4-FFF2-40B4-BE49-F238E27FC236}">
                <a16:creationId xmlns:a16="http://schemas.microsoft.com/office/drawing/2014/main" id="{7F154F1F-1682-4FE1-BA01-5C33C80E80E4}"/>
              </a:ext>
            </a:extLst>
          </p:cNvPr>
          <p:cNvSpPr txBox="1">
            <a:spLocks/>
          </p:cNvSpPr>
          <p:nvPr/>
        </p:nvSpPr>
        <p:spPr>
          <a:xfrm>
            <a:off x="1417320" y="7584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Franklin Gothic Medium Cond" panose="020B0606030402020204" pitchFamily="34" charset="0"/>
                <a:ea typeface="+mj-ea"/>
                <a:cs typeface="+mj-cs"/>
              </a:rPr>
              <a:t>Department of Policy, Projects and Media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Franklin Gothic Medium Cond" panose="020B0606030402020204" pitchFamily="34" charset="0"/>
                <a:ea typeface="+mj-ea"/>
                <a:cs typeface="+mj-cs"/>
              </a:rPr>
              <a:t>Relations</a:t>
            </a:r>
          </a:p>
        </p:txBody>
      </p:sp>
      <p:cxnSp>
        <p:nvCxnSpPr>
          <p:cNvPr id="9" name="Connector: Elbow 8">
            <a:extLst>
              <a:ext uri="{FF2B5EF4-FFF2-40B4-BE49-F238E27FC236}">
                <a16:creationId xmlns:a16="http://schemas.microsoft.com/office/drawing/2014/main" id="{723B78EE-94D0-4C55-8510-87C90F8B6D44}"/>
              </a:ext>
            </a:extLst>
          </p:cNvPr>
          <p:cNvCxnSpPr>
            <a:cxnSpLocks/>
          </p:cNvCxnSpPr>
          <p:nvPr/>
        </p:nvCxnSpPr>
        <p:spPr>
          <a:xfrm rot="16200000" flipH="1">
            <a:off x="6208776" y="3172968"/>
            <a:ext cx="2185416" cy="2002536"/>
          </a:xfrm>
          <a:prstGeom prst="bentConnector3">
            <a:avLst>
              <a:gd name="adj1" fmla="val -209"/>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3811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Objectives</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13" name="Rectangle: Rounded Corners 12">
            <a:extLst>
              <a:ext uri="{FF2B5EF4-FFF2-40B4-BE49-F238E27FC236}">
                <a16:creationId xmlns:a16="http://schemas.microsoft.com/office/drawing/2014/main" id="{B56CB7D3-296F-4B56-BF23-BEC4305F4AA3}"/>
              </a:ext>
            </a:extLst>
          </p:cNvPr>
          <p:cNvSpPr/>
          <p:nvPr/>
        </p:nvSpPr>
        <p:spPr>
          <a:xfrm>
            <a:off x="4320210" y="2610681"/>
            <a:ext cx="6927574" cy="1225824"/>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Appreciate the services we provide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Become involved in their union</a:t>
            </a:r>
          </a:p>
        </p:txBody>
      </p:sp>
      <p:sp>
        <p:nvSpPr>
          <p:cNvPr id="14" name="Rectangle: Rounded Corners 13">
            <a:extLst>
              <a:ext uri="{FF2B5EF4-FFF2-40B4-BE49-F238E27FC236}">
                <a16:creationId xmlns:a16="http://schemas.microsoft.com/office/drawing/2014/main" id="{ED0CFEEB-D08A-4889-B71D-F9C4B15052A3}"/>
              </a:ext>
            </a:extLst>
          </p:cNvPr>
          <p:cNvSpPr/>
          <p:nvPr/>
        </p:nvSpPr>
        <p:spPr>
          <a:xfrm>
            <a:off x="2054087" y="1922601"/>
            <a:ext cx="92997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Our members are aware of USJE</a:t>
            </a:r>
          </a:p>
        </p:txBody>
      </p:sp>
      <p:sp>
        <p:nvSpPr>
          <p:cNvPr id="15" name="Arrow: Right 14">
            <a:extLst>
              <a:ext uri="{FF2B5EF4-FFF2-40B4-BE49-F238E27FC236}">
                <a16:creationId xmlns:a16="http://schemas.microsoft.com/office/drawing/2014/main" id="{84C54493-AF57-48EA-BFEE-A2BD4FDE3FC4}"/>
              </a:ext>
            </a:extLst>
          </p:cNvPr>
          <p:cNvSpPr/>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B4C0573D-6C8C-4546-B6D1-DAA49CD72310}"/>
              </a:ext>
            </a:extLst>
          </p:cNvPr>
          <p:cNvSpPr/>
          <p:nvPr/>
        </p:nvSpPr>
        <p:spPr>
          <a:xfrm>
            <a:off x="4320210" y="4491452"/>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Make decisions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Improve the professional and economic lives of our members</a:t>
            </a:r>
          </a:p>
        </p:txBody>
      </p:sp>
      <p:sp>
        <p:nvSpPr>
          <p:cNvPr id="17" name="Rectangle: Rounded Corners 16">
            <a:extLst>
              <a:ext uri="{FF2B5EF4-FFF2-40B4-BE49-F238E27FC236}">
                <a16:creationId xmlns:a16="http://schemas.microsoft.com/office/drawing/2014/main" id="{FBC8E273-2CEF-4540-8D87-F5CC38B728B0}"/>
              </a:ext>
            </a:extLst>
          </p:cNvPr>
          <p:cNvSpPr/>
          <p:nvPr/>
        </p:nvSpPr>
        <p:spPr>
          <a:xfrm>
            <a:off x="2054087" y="4068418"/>
            <a:ext cx="92997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Key decision-makers know USJE and our work</a:t>
            </a:r>
          </a:p>
        </p:txBody>
      </p:sp>
      <p:sp>
        <p:nvSpPr>
          <p:cNvPr id="18" name="Arrow: Right 17">
            <a:extLst>
              <a:ext uri="{FF2B5EF4-FFF2-40B4-BE49-F238E27FC236}">
                <a16:creationId xmlns:a16="http://schemas.microsoft.com/office/drawing/2014/main" id="{AE9DDF1F-22BF-4B53-A8AB-AA4AA6C534BD}"/>
              </a:ext>
            </a:extLst>
          </p:cNvPr>
          <p:cNvSpPr/>
          <p:nvPr/>
        </p:nvSpPr>
        <p:spPr>
          <a:xfrm>
            <a:off x="838200" y="3836505"/>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431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nvSpPr>
        <p:spPr>
          <a:xfrm>
            <a:off x="4320210" y="2782958"/>
            <a:ext cx="6927574" cy="2862467"/>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Meetings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Parliamentary committees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Opinion pieces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Research</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Federal Budget Submission</a:t>
            </a:r>
          </a:p>
        </p:txBody>
      </p:sp>
      <p:sp>
        <p:nvSpPr>
          <p:cNvPr id="8" name="Rectangle: Rounded Corners 7">
            <a:extLst>
              <a:ext uri="{FF2B5EF4-FFF2-40B4-BE49-F238E27FC236}">
                <a16:creationId xmlns:a16="http://schemas.microsoft.com/office/drawing/2014/main" id="{6D7CC3AC-E00F-4532-A2E0-4F12A0037262}"/>
              </a:ext>
            </a:extLst>
          </p:cNvPr>
          <p:cNvSpPr/>
          <p:nvPr/>
        </p:nvSpPr>
        <p:spPr>
          <a:xfrm>
            <a:off x="2054087" y="1922601"/>
            <a:ext cx="9299713" cy="127414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Franklin Gothic Medium Cond" panose="020B0606030402020204" pitchFamily="34" charset="0"/>
                <a:ea typeface="+mn-ea"/>
                <a:cs typeface="+mn-cs"/>
              </a:rPr>
              <a:t>Ensuring key decision-makers are aware of key issues for our USJE members through:</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Policy</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nvSpPr>
        <p:spPr>
          <a:xfrm>
            <a:off x="838200" y="1915976"/>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55590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DAB6C-A6A9-4466-9B49-55CE516BD6D6}"/>
              </a:ext>
            </a:extLst>
          </p:cNvPr>
          <p:cNvSpPr>
            <a:spLocks noGrp="1"/>
          </p:cNvSpPr>
          <p:nvPr>
            <p:ph type="title"/>
          </p:nvPr>
        </p:nvSpPr>
        <p:spPr>
          <a:xfrm>
            <a:off x="1863375" y="457200"/>
            <a:ext cx="3932237" cy="5367180"/>
          </a:xfrm>
        </p:spPr>
        <p:txBody>
          <a:bodyPr anchor="ctr">
            <a:normAutofit/>
          </a:bodyPr>
          <a:lstStyle/>
          <a:p>
            <a:pPr algn="ctr"/>
            <a:r>
              <a:rPr lang="en-US" sz="6600" dirty="0">
                <a:effectLst>
                  <a:outerShdw blurRad="38100" dist="38100" dir="2700000" algn="tl">
                    <a:srgbClr val="000000">
                      <a:alpha val="43137"/>
                    </a:srgbClr>
                  </a:outerShdw>
                </a:effectLst>
              </a:rPr>
              <a:t>Federal Budget Submission 2018</a:t>
            </a:r>
          </a:p>
        </p:txBody>
      </p:sp>
      <p:sp>
        <p:nvSpPr>
          <p:cNvPr id="4" name="Footer Placeholder 3">
            <a:extLst>
              <a:ext uri="{FF2B5EF4-FFF2-40B4-BE49-F238E27FC236}">
                <a16:creationId xmlns:a16="http://schemas.microsoft.com/office/drawing/2014/main" id="{F209E28F-8565-4500-BDDD-AF740122D2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pic>
        <p:nvPicPr>
          <p:cNvPr id="13" name="Content Placeholder 4">
            <a:extLst>
              <a:ext uri="{FF2B5EF4-FFF2-40B4-BE49-F238E27FC236}">
                <a16:creationId xmlns:a16="http://schemas.microsoft.com/office/drawing/2014/main" id="{D0809A80-BF9D-4D25-B231-6C98E92ACCE4}"/>
              </a:ext>
            </a:extLst>
          </p:cNvPr>
          <p:cNvPicPr>
            <a:picLocks noChangeAspect="1"/>
          </p:cNvPicPr>
          <p:nvPr/>
        </p:nvPicPr>
        <p:blipFill>
          <a:blip r:embed="rId2"/>
          <a:stretch>
            <a:fillRect/>
          </a:stretch>
        </p:blipFill>
        <p:spPr>
          <a:xfrm>
            <a:off x="6369860" y="457199"/>
            <a:ext cx="4138922" cy="5367181"/>
          </a:xfrm>
          <a:prstGeom prst="rect">
            <a:avLst/>
          </a:prstGeom>
          <a:ln w="19050">
            <a:solidFill>
              <a:srgbClr val="800000"/>
            </a:solidFill>
          </a:ln>
        </p:spPr>
      </p:pic>
      <p:sp>
        <p:nvSpPr>
          <p:cNvPr id="5" name="Rectangle 4">
            <a:extLst>
              <a:ext uri="{FF2B5EF4-FFF2-40B4-BE49-F238E27FC236}">
                <a16:creationId xmlns:a16="http://schemas.microsoft.com/office/drawing/2014/main" id="{EFEE2D55-25D7-4B58-8D76-1B7B32F5FEF4}"/>
              </a:ext>
            </a:extLst>
          </p:cNvPr>
          <p:cNvSpPr/>
          <p:nvPr/>
        </p:nvSpPr>
        <p:spPr>
          <a:xfrm>
            <a:off x="8529809" y="3239910"/>
            <a:ext cx="233362" cy="13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E982743-0E49-4FF8-907F-517CC4DACDFB}"/>
              </a:ext>
            </a:extLst>
          </p:cNvPr>
          <p:cNvSpPr txBox="1"/>
          <p:nvPr/>
        </p:nvSpPr>
        <p:spPr>
          <a:xfrm>
            <a:off x="8453610" y="3155078"/>
            <a:ext cx="147637" cy="307777"/>
          </a:xfrm>
          <a:prstGeom prst="rect">
            <a:avLst/>
          </a:prstGeom>
          <a:noFill/>
        </p:spPr>
        <p:txBody>
          <a:bodyPr wrap="square" rtlCol="0">
            <a:spAutoFit/>
          </a:bodyPr>
          <a:lstStyle/>
          <a:p>
            <a:r>
              <a:rPr lang="en-US" sz="1400" dirty="0">
                <a:latin typeface="Franklin Gothic Demi Cond" panose="020B0706030402020204" pitchFamily="34" charset="0"/>
              </a:rPr>
              <a:t>8</a:t>
            </a:r>
            <a:endParaRPr lang="en-US" sz="2000" dirty="0">
              <a:latin typeface="Franklin Gothic Demi Cond" panose="020B0706030402020204" pitchFamily="34" charset="0"/>
            </a:endParaRPr>
          </a:p>
        </p:txBody>
      </p:sp>
    </p:spTree>
    <p:extLst>
      <p:ext uri="{BB962C8B-B14F-4D97-AF65-F5344CB8AC3E}">
        <p14:creationId xmlns:p14="http://schemas.microsoft.com/office/powerpoint/2010/main" val="887440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63C6-99D7-4AAD-92F4-811B31C0B0A1}"/>
              </a:ext>
            </a:extLst>
          </p:cNvPr>
          <p:cNvSpPr>
            <a:spLocks noGrp="1"/>
          </p:cNvSpPr>
          <p:nvPr>
            <p:ph type="title"/>
          </p:nvPr>
        </p:nvSpPr>
        <p:spPr/>
        <p:txBody>
          <a:bodyPr/>
          <a:lstStyle/>
          <a:p>
            <a:r>
              <a:rPr lang="en-US" dirty="0"/>
              <a:t>Key Topics for USJE</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Rectangle: Rounded Corners 4">
            <a:extLst>
              <a:ext uri="{FF2B5EF4-FFF2-40B4-BE49-F238E27FC236}">
                <a16:creationId xmlns:a16="http://schemas.microsoft.com/office/drawing/2014/main" id="{F4A06BDB-674D-42EA-842E-8E131CCF7DC6}"/>
              </a:ext>
            </a:extLst>
          </p:cNvPr>
          <p:cNvSpPr/>
          <p:nvPr/>
        </p:nvSpPr>
        <p:spPr>
          <a:xfrm>
            <a:off x="838200" y="2061750"/>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Harassment</a:t>
            </a:r>
            <a:endPar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6" name="Rectangle: Rounded Corners 5">
            <a:extLst>
              <a:ext uri="{FF2B5EF4-FFF2-40B4-BE49-F238E27FC236}">
                <a16:creationId xmlns:a16="http://schemas.microsoft.com/office/drawing/2014/main" id="{8A0BFB1F-1E7D-4362-B449-20A0859C3264}"/>
              </a:ext>
            </a:extLst>
          </p:cNvPr>
          <p:cNvSpPr/>
          <p:nvPr/>
        </p:nvSpPr>
        <p:spPr>
          <a:xfrm>
            <a:off x="838200" y="2957307"/>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Mental Health – Operational Stress Injuries</a:t>
            </a:r>
          </a:p>
        </p:txBody>
      </p:sp>
      <p:sp>
        <p:nvSpPr>
          <p:cNvPr id="8" name="Rectangle: Rounded Corners 7">
            <a:extLst>
              <a:ext uri="{FF2B5EF4-FFF2-40B4-BE49-F238E27FC236}">
                <a16:creationId xmlns:a16="http://schemas.microsoft.com/office/drawing/2014/main" id="{E28E1941-55DC-4BDC-BCD0-1945384D8A8B}"/>
              </a:ext>
            </a:extLst>
          </p:cNvPr>
          <p:cNvSpPr/>
          <p:nvPr/>
        </p:nvSpPr>
        <p:spPr>
          <a:xfrm>
            <a:off x="838200" y="3852864"/>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Engagement with Indigenous Members/Initiatives/Programs</a:t>
            </a:r>
          </a:p>
        </p:txBody>
      </p:sp>
      <p:sp>
        <p:nvSpPr>
          <p:cNvPr id="9" name="Rectangle: Rounded Corners 8">
            <a:extLst>
              <a:ext uri="{FF2B5EF4-FFF2-40B4-BE49-F238E27FC236}">
                <a16:creationId xmlns:a16="http://schemas.microsoft.com/office/drawing/2014/main" id="{C1F233F8-9ED3-470A-9B63-83B29DE92731}"/>
              </a:ext>
            </a:extLst>
          </p:cNvPr>
          <p:cNvSpPr/>
          <p:nvPr/>
        </p:nvSpPr>
        <p:spPr>
          <a:xfrm>
            <a:off x="838200" y="4748421"/>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Community Involvement</a:t>
            </a:r>
          </a:p>
        </p:txBody>
      </p:sp>
    </p:spTree>
    <p:extLst>
      <p:ext uri="{BB962C8B-B14F-4D97-AF65-F5344CB8AC3E}">
        <p14:creationId xmlns:p14="http://schemas.microsoft.com/office/powerpoint/2010/main" val="430732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97E8-1F7D-4291-A6F7-2AE0DF2FFFDD}"/>
              </a:ext>
            </a:extLst>
          </p:cNvPr>
          <p:cNvSpPr>
            <a:spLocks noGrp="1"/>
          </p:cNvSpPr>
          <p:nvPr>
            <p:ph type="title"/>
          </p:nvPr>
        </p:nvSpPr>
        <p:spPr/>
        <p:txBody>
          <a:bodyPr/>
          <a:lstStyle/>
          <a:p>
            <a:r>
              <a:rPr lang="en-US" dirty="0"/>
              <a:t>Programs</a:t>
            </a:r>
          </a:p>
        </p:txBody>
      </p:sp>
      <p:sp>
        <p:nvSpPr>
          <p:cNvPr id="4" name="Footer Placeholder 3">
            <a:extLst>
              <a:ext uri="{FF2B5EF4-FFF2-40B4-BE49-F238E27FC236}">
                <a16:creationId xmlns:a16="http://schemas.microsoft.com/office/drawing/2014/main" id="{7CA19C06-9C7F-45BA-8A67-CFA059EC439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6" name="Rectangle: Rounded Corners 5">
            <a:extLst>
              <a:ext uri="{FF2B5EF4-FFF2-40B4-BE49-F238E27FC236}">
                <a16:creationId xmlns:a16="http://schemas.microsoft.com/office/drawing/2014/main" id="{987EB962-ECDB-4BC2-9764-DB00BEB51B52}"/>
              </a:ext>
            </a:extLst>
          </p:cNvPr>
          <p:cNvSpPr/>
          <p:nvPr/>
        </p:nvSpPr>
        <p:spPr>
          <a:xfrm>
            <a:off x="2173357" y="1925638"/>
            <a:ext cx="9180443" cy="4430712"/>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marL="571500" marR="0" lvl="0" indent="-5715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a:p>
            <a:pPr marR="0" lvl="0"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Ensuring our members are aware of USJE through:</a:t>
            </a:r>
          </a:p>
          <a:p>
            <a:pPr marL="571500" marR="0" lvl="0" indent="-5715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3600" dirty="0">
                <a:solidFill>
                  <a:prstClr val="black"/>
                </a:solidFill>
                <a:latin typeface="Franklin Gothic Book" panose="020B0503020102020204" pitchFamily="34" charset="0"/>
              </a:rPr>
              <a:t>Website</a:t>
            </a:r>
          </a:p>
          <a:p>
            <a:pPr marL="571500" marR="0" lvl="0" indent="-5715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Social media</a:t>
            </a:r>
          </a:p>
          <a:p>
            <a:pPr marL="571500" marR="0" lvl="0" indent="-5715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3600" dirty="0">
                <a:solidFill>
                  <a:prstClr val="black"/>
                </a:solidFill>
                <a:latin typeface="Franklin Gothic Book" panose="020B0503020102020204" pitchFamily="34" charset="0"/>
              </a:rPr>
              <a:t>Videos</a:t>
            </a:r>
          </a:p>
          <a:p>
            <a:pPr marL="571500" marR="0" lvl="0" indent="-5715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Direct messaging to members</a:t>
            </a:r>
          </a:p>
        </p:txBody>
      </p:sp>
      <p:sp>
        <p:nvSpPr>
          <p:cNvPr id="5" name="Rectangle: Rounded Corners 4">
            <a:extLst>
              <a:ext uri="{FF2B5EF4-FFF2-40B4-BE49-F238E27FC236}">
                <a16:creationId xmlns:a16="http://schemas.microsoft.com/office/drawing/2014/main" id="{E83B45F1-6386-4571-922F-B28AE4A06723}"/>
              </a:ext>
            </a:extLst>
          </p:cNvPr>
          <p:cNvSpPr/>
          <p:nvPr/>
        </p:nvSpPr>
        <p:spPr>
          <a:xfrm>
            <a:off x="838200" y="1677988"/>
            <a:ext cx="6768548" cy="9332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Communications</a:t>
            </a:r>
          </a:p>
        </p:txBody>
      </p:sp>
    </p:spTree>
    <p:extLst>
      <p:ext uri="{BB962C8B-B14F-4D97-AF65-F5344CB8AC3E}">
        <p14:creationId xmlns:p14="http://schemas.microsoft.com/office/powerpoint/2010/main" val="34103243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5636-34F2-4014-A0E1-3986CCB07C6E}"/>
              </a:ext>
            </a:extLst>
          </p:cNvPr>
          <p:cNvSpPr>
            <a:spLocks noGrp="1"/>
          </p:cNvSpPr>
          <p:nvPr>
            <p:ph type="title"/>
          </p:nvPr>
        </p:nvSpPr>
        <p:spPr/>
        <p:txBody>
          <a:bodyPr/>
          <a:lstStyle/>
          <a:p>
            <a:r>
              <a:rPr lang="en-US" dirty="0"/>
              <a:t>Sign up for alerts!</a:t>
            </a:r>
          </a:p>
        </p:txBody>
      </p:sp>
      <p:pic>
        <p:nvPicPr>
          <p:cNvPr id="5" name="Content Placeholder 4">
            <a:extLst>
              <a:ext uri="{FF2B5EF4-FFF2-40B4-BE49-F238E27FC236}">
                <a16:creationId xmlns:a16="http://schemas.microsoft.com/office/drawing/2014/main" id="{F596A4F1-1951-42DB-B763-3B9E0F17ECBE}"/>
              </a:ext>
            </a:extLst>
          </p:cNvPr>
          <p:cNvPicPr>
            <a:picLocks noGrp="1" noChangeAspect="1"/>
          </p:cNvPicPr>
          <p:nvPr>
            <p:ph idx="1"/>
          </p:nvPr>
        </p:nvPicPr>
        <p:blipFill>
          <a:blip r:embed="rId2"/>
          <a:stretch>
            <a:fillRect/>
          </a:stretch>
        </p:blipFill>
        <p:spPr>
          <a:xfrm>
            <a:off x="4084984" y="1690688"/>
            <a:ext cx="7202702"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090EF4E2-76B1-4D26-A757-FB8B8DD3CD7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6" name="TextBox 5">
            <a:extLst>
              <a:ext uri="{FF2B5EF4-FFF2-40B4-BE49-F238E27FC236}">
                <a16:creationId xmlns:a16="http://schemas.microsoft.com/office/drawing/2014/main" id="{E8885207-6FF1-4796-AD65-582403936E63}"/>
              </a:ext>
            </a:extLst>
          </p:cNvPr>
          <p:cNvSpPr txBox="1"/>
          <p:nvPr/>
        </p:nvSpPr>
        <p:spPr>
          <a:xfrm>
            <a:off x="838200" y="2219809"/>
            <a:ext cx="2955376" cy="2862322"/>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Sign up for alerts and write articles if you want to see them!</a:t>
            </a:r>
          </a:p>
        </p:txBody>
      </p:sp>
      <p:pic>
        <p:nvPicPr>
          <p:cNvPr id="1026" name="Picture 2" descr="Related image">
            <a:extLst>
              <a:ext uri="{FF2B5EF4-FFF2-40B4-BE49-F238E27FC236}">
                <a16:creationId xmlns:a16="http://schemas.microsoft.com/office/drawing/2014/main" id="{67B696C6-70D8-4B29-B8F8-DB5C2022FF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772" y="3312970"/>
            <a:ext cx="4257396" cy="38449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4F40FC3-C923-4A0A-BE33-406EF84B6809}"/>
              </a:ext>
            </a:extLst>
          </p:cNvPr>
          <p:cNvSpPr txBox="1"/>
          <p:nvPr/>
        </p:nvSpPr>
        <p:spPr>
          <a:xfrm>
            <a:off x="807018" y="5082131"/>
            <a:ext cx="3011710" cy="523220"/>
          </a:xfrm>
          <a:prstGeom prst="rect">
            <a:avLst/>
          </a:prstGeom>
          <a:solidFill>
            <a:srgbClr val="800000"/>
          </a:solidFill>
          <a:ln w="762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mn-cs"/>
              </a:rPr>
              <a:t>www.usje-sesj.com</a:t>
            </a:r>
          </a:p>
        </p:txBody>
      </p:sp>
    </p:spTree>
    <p:extLst>
      <p:ext uri="{BB962C8B-B14F-4D97-AF65-F5344CB8AC3E}">
        <p14:creationId xmlns:p14="http://schemas.microsoft.com/office/powerpoint/2010/main" val="33924975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A7CC2-2512-4F8D-AA59-72F073259444}"/>
              </a:ext>
            </a:extLst>
          </p:cNvPr>
          <p:cNvSpPr>
            <a:spLocks noGrp="1"/>
          </p:cNvSpPr>
          <p:nvPr>
            <p:ph type="title"/>
          </p:nvPr>
        </p:nvSpPr>
        <p:spPr/>
        <p:txBody>
          <a:bodyPr/>
          <a:lstStyle/>
          <a:p>
            <a:r>
              <a:rPr lang="en-US" dirty="0"/>
              <a:t>Like us on Facebook!</a:t>
            </a:r>
          </a:p>
        </p:txBody>
      </p:sp>
      <p:pic>
        <p:nvPicPr>
          <p:cNvPr id="5" name="Content Placeholder 4">
            <a:extLst>
              <a:ext uri="{FF2B5EF4-FFF2-40B4-BE49-F238E27FC236}">
                <a16:creationId xmlns:a16="http://schemas.microsoft.com/office/drawing/2014/main" id="{8235C9D2-64C6-407E-B4F6-B864CFB68028}"/>
              </a:ext>
            </a:extLst>
          </p:cNvPr>
          <p:cNvPicPr>
            <a:picLocks noGrp="1" noChangeAspect="1"/>
          </p:cNvPicPr>
          <p:nvPr>
            <p:ph idx="1"/>
          </p:nvPr>
        </p:nvPicPr>
        <p:blipFill>
          <a:blip r:embed="rId2"/>
          <a:stretch>
            <a:fillRect/>
          </a:stretch>
        </p:blipFill>
        <p:spPr>
          <a:xfrm>
            <a:off x="4235283" y="1690688"/>
            <a:ext cx="7118517"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214AB7E1-C890-4C78-B858-3235682776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6" name="TextBox 5">
            <a:extLst>
              <a:ext uri="{FF2B5EF4-FFF2-40B4-BE49-F238E27FC236}">
                <a16:creationId xmlns:a16="http://schemas.microsoft.com/office/drawing/2014/main" id="{EB0857D1-4808-4B9F-B782-B7BD2737439C}"/>
              </a:ext>
            </a:extLst>
          </p:cNvPr>
          <p:cNvSpPr txBox="1"/>
          <p:nvPr/>
        </p:nvSpPr>
        <p:spPr>
          <a:xfrm>
            <a:off x="838200" y="2060747"/>
            <a:ext cx="2991678" cy="1200329"/>
          </a:xfrm>
          <a:prstGeom prst="rect">
            <a:avLst/>
          </a:prstGeom>
          <a:solidFill>
            <a:srgbClr val="800000">
              <a:alpha val="20000"/>
            </a:srgbClr>
          </a:solidFill>
          <a:ln w="57150">
            <a:solidFill>
              <a:srgbClr val="8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Find our page @ USJESESJ!</a:t>
            </a:r>
          </a:p>
        </p:txBody>
      </p:sp>
      <p:sp>
        <p:nvSpPr>
          <p:cNvPr id="7" name="TextBox 6">
            <a:extLst>
              <a:ext uri="{FF2B5EF4-FFF2-40B4-BE49-F238E27FC236}">
                <a16:creationId xmlns:a16="http://schemas.microsoft.com/office/drawing/2014/main" id="{F7F1876C-C3B1-4813-BE70-11E1CB168A29}"/>
              </a:ext>
            </a:extLst>
          </p:cNvPr>
          <p:cNvSpPr txBox="1"/>
          <p:nvPr/>
        </p:nvSpPr>
        <p:spPr>
          <a:xfrm>
            <a:off x="838200" y="3457261"/>
            <a:ext cx="2991678" cy="1754326"/>
          </a:xfrm>
          <a:prstGeom prst="rect">
            <a:avLst/>
          </a:prstGeom>
          <a:solidFill>
            <a:srgbClr val="800000">
              <a:alpha val="20000"/>
            </a:srgbClr>
          </a:solidFill>
          <a:ln w="57150">
            <a:solidFill>
              <a:srgbClr val="8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Share your USJE photos with us!</a:t>
            </a:r>
          </a:p>
        </p:txBody>
      </p:sp>
    </p:spTree>
    <p:extLst>
      <p:ext uri="{BB962C8B-B14F-4D97-AF65-F5344CB8AC3E}">
        <p14:creationId xmlns:p14="http://schemas.microsoft.com/office/powerpoint/2010/main" val="23249868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327E-97B0-4A84-BB6A-2290736894D1}"/>
              </a:ext>
            </a:extLst>
          </p:cNvPr>
          <p:cNvSpPr>
            <a:spLocks noGrp="1"/>
          </p:cNvSpPr>
          <p:nvPr>
            <p:ph type="title"/>
          </p:nvPr>
        </p:nvSpPr>
        <p:spPr/>
        <p:txBody>
          <a:bodyPr/>
          <a:lstStyle/>
          <a:p>
            <a:r>
              <a:rPr lang="en-US" dirty="0"/>
              <a:t>Award-winning videos</a:t>
            </a:r>
          </a:p>
        </p:txBody>
      </p:sp>
      <p:pic>
        <p:nvPicPr>
          <p:cNvPr id="5" name="Content Placeholder 4">
            <a:extLst>
              <a:ext uri="{FF2B5EF4-FFF2-40B4-BE49-F238E27FC236}">
                <a16:creationId xmlns:a16="http://schemas.microsoft.com/office/drawing/2014/main" id="{601E8E82-AEFA-43FA-BAC9-7A22F860BBAC}"/>
              </a:ext>
            </a:extLst>
          </p:cNvPr>
          <p:cNvPicPr>
            <a:picLocks noGrp="1" noChangeAspect="1"/>
          </p:cNvPicPr>
          <p:nvPr>
            <p:ph idx="1"/>
          </p:nvPr>
        </p:nvPicPr>
        <p:blipFill>
          <a:blip r:embed="rId2"/>
          <a:stretch>
            <a:fillRect/>
          </a:stretch>
        </p:blipFill>
        <p:spPr>
          <a:xfrm>
            <a:off x="4336835" y="1690688"/>
            <a:ext cx="6853189"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308DD70D-68E2-471C-8CD1-176FE2EA36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7" name="TextBox 6">
            <a:extLst>
              <a:ext uri="{FF2B5EF4-FFF2-40B4-BE49-F238E27FC236}">
                <a16:creationId xmlns:a16="http://schemas.microsoft.com/office/drawing/2014/main" id="{8F77D08B-8A97-467C-8E5E-457CE93E4B41}"/>
              </a:ext>
            </a:extLst>
          </p:cNvPr>
          <p:cNvSpPr txBox="1"/>
          <p:nvPr/>
        </p:nvSpPr>
        <p:spPr>
          <a:xfrm>
            <a:off x="838200" y="1746848"/>
            <a:ext cx="2991678" cy="1200329"/>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Illuminating Safety</a:t>
            </a:r>
          </a:p>
        </p:txBody>
      </p:sp>
      <p:sp>
        <p:nvSpPr>
          <p:cNvPr id="8" name="TextBox 7">
            <a:extLst>
              <a:ext uri="{FF2B5EF4-FFF2-40B4-BE49-F238E27FC236}">
                <a16:creationId xmlns:a16="http://schemas.microsoft.com/office/drawing/2014/main" id="{E8DBB132-6270-4F42-8CC7-531071F85C97}"/>
              </a:ext>
            </a:extLst>
          </p:cNvPr>
          <p:cNvSpPr txBox="1"/>
          <p:nvPr/>
        </p:nvSpPr>
        <p:spPr>
          <a:xfrm>
            <a:off x="838200" y="3143362"/>
            <a:ext cx="2991678" cy="1200329"/>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Animated shorts</a:t>
            </a:r>
          </a:p>
        </p:txBody>
      </p:sp>
      <p:sp>
        <p:nvSpPr>
          <p:cNvPr id="9" name="TextBox 8">
            <a:extLst>
              <a:ext uri="{FF2B5EF4-FFF2-40B4-BE49-F238E27FC236}">
                <a16:creationId xmlns:a16="http://schemas.microsoft.com/office/drawing/2014/main" id="{390E2E9E-CDCA-4800-930E-2FCA4407C20E}"/>
              </a:ext>
            </a:extLst>
          </p:cNvPr>
          <p:cNvSpPr txBox="1"/>
          <p:nvPr/>
        </p:nvSpPr>
        <p:spPr>
          <a:xfrm>
            <a:off x="838200" y="4539876"/>
            <a:ext cx="2991678" cy="1200329"/>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More coming soon!</a:t>
            </a:r>
          </a:p>
        </p:txBody>
      </p:sp>
    </p:spTree>
    <p:extLst>
      <p:ext uri="{BB962C8B-B14F-4D97-AF65-F5344CB8AC3E}">
        <p14:creationId xmlns:p14="http://schemas.microsoft.com/office/powerpoint/2010/main" val="19370652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E6E2-FE98-4DDA-B02D-31FCEB97417B}"/>
              </a:ext>
            </a:extLst>
          </p:cNvPr>
          <p:cNvSpPr>
            <a:spLocks noGrp="1"/>
          </p:cNvSpPr>
          <p:nvPr>
            <p:ph type="title"/>
          </p:nvPr>
        </p:nvSpPr>
        <p:spPr/>
        <p:txBody>
          <a:bodyPr/>
          <a:lstStyle/>
          <a:p>
            <a:r>
              <a:rPr lang="en-US" dirty="0"/>
              <a:t>Direct messages to members</a:t>
            </a:r>
          </a:p>
        </p:txBody>
      </p:sp>
      <p:sp>
        <p:nvSpPr>
          <p:cNvPr id="4" name="Footer Placeholder 3">
            <a:extLst>
              <a:ext uri="{FF2B5EF4-FFF2-40B4-BE49-F238E27FC236}">
                <a16:creationId xmlns:a16="http://schemas.microsoft.com/office/drawing/2014/main" id="{3C472BE2-E56D-48DC-9B29-704040CCA6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8" name="Rectangle: Rounded Corners 7">
            <a:extLst>
              <a:ext uri="{FF2B5EF4-FFF2-40B4-BE49-F238E27FC236}">
                <a16:creationId xmlns:a16="http://schemas.microsoft.com/office/drawing/2014/main" id="{C91B9C17-F028-4899-9909-7326B4AAE902}"/>
              </a:ext>
            </a:extLst>
          </p:cNvPr>
          <p:cNvSpPr/>
          <p:nvPr/>
        </p:nvSpPr>
        <p:spPr>
          <a:xfrm>
            <a:off x="3886200" y="1998250"/>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USJE wins</a:t>
            </a:r>
            <a:endPar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9" name="Rectangle: Rounded Corners 8">
            <a:extLst>
              <a:ext uri="{FF2B5EF4-FFF2-40B4-BE49-F238E27FC236}">
                <a16:creationId xmlns:a16="http://schemas.microsoft.com/office/drawing/2014/main" id="{2DAA675F-6AEA-4D13-9628-44831F1286F4}"/>
              </a:ext>
            </a:extLst>
          </p:cNvPr>
          <p:cNvSpPr/>
          <p:nvPr/>
        </p:nvSpPr>
        <p:spPr>
          <a:xfrm>
            <a:off x="3886200" y="2893807"/>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Federal elections</a:t>
            </a:r>
          </a:p>
        </p:txBody>
      </p:sp>
      <p:sp>
        <p:nvSpPr>
          <p:cNvPr id="10" name="Rectangle: Rounded Corners 9">
            <a:extLst>
              <a:ext uri="{FF2B5EF4-FFF2-40B4-BE49-F238E27FC236}">
                <a16:creationId xmlns:a16="http://schemas.microsoft.com/office/drawing/2014/main" id="{2F9E0471-41A3-48E1-8E08-EDCC5CC9983C}"/>
              </a:ext>
            </a:extLst>
          </p:cNvPr>
          <p:cNvSpPr/>
          <p:nvPr/>
        </p:nvSpPr>
        <p:spPr>
          <a:xfrm>
            <a:off x="3886200" y="3789364"/>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Videos</a:t>
            </a:r>
          </a:p>
        </p:txBody>
      </p:sp>
      <p:sp>
        <p:nvSpPr>
          <p:cNvPr id="11" name="Rectangle: Rounded Corners 10">
            <a:extLst>
              <a:ext uri="{FF2B5EF4-FFF2-40B4-BE49-F238E27FC236}">
                <a16:creationId xmlns:a16="http://schemas.microsoft.com/office/drawing/2014/main" id="{B191E40C-9C49-4AD2-BEAB-5F9AE1FA953A}"/>
              </a:ext>
            </a:extLst>
          </p:cNvPr>
          <p:cNvSpPr/>
          <p:nvPr/>
        </p:nvSpPr>
        <p:spPr>
          <a:xfrm>
            <a:off x="3886200" y="4684921"/>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Updates</a:t>
            </a:r>
          </a:p>
        </p:txBody>
      </p:sp>
    </p:spTree>
    <p:extLst>
      <p:ext uri="{BB962C8B-B14F-4D97-AF65-F5344CB8AC3E}">
        <p14:creationId xmlns:p14="http://schemas.microsoft.com/office/powerpoint/2010/main" val="1078335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a:t>
            </a:r>
            <a:r>
              <a:rPr lang="en-US" dirty="0" err="1"/>
              <a:t>Labour</a:t>
            </a:r>
            <a:r>
              <a:rPr lang="en-US" dirty="0"/>
              <a:t> Relations Officers</a:t>
            </a:r>
          </a:p>
        </p:txBody>
      </p:sp>
      <p:sp>
        <p:nvSpPr>
          <p:cNvPr id="4" name="Footer Placeholder 3"/>
          <p:cNvSpPr>
            <a:spLocks noGrp="1"/>
          </p:cNvSpPr>
          <p:nvPr>
            <p:ph type="ftr" sz="quarter" idx="11"/>
          </p:nvPr>
        </p:nvSpPr>
        <p:spPr/>
        <p:txBody>
          <a:bodyPr/>
          <a:lstStyle/>
          <a:p>
            <a:r>
              <a:rPr lang="en-US"/>
              <a:t>USJE NLPM 2018</a:t>
            </a:r>
            <a:endParaRPr lang="en-US" dirty="0"/>
          </a:p>
        </p:txBody>
      </p:sp>
      <p:sp>
        <p:nvSpPr>
          <p:cNvPr id="5" name="Rectangle: Rounded Corners 4">
            <a:extLst>
              <a:ext uri="{FF2B5EF4-FFF2-40B4-BE49-F238E27FC236}">
                <a16:creationId xmlns:a16="http://schemas.microsoft.com/office/drawing/2014/main" id="{2422E8C0-ABCD-41A6-BC83-E6891670BC20}"/>
              </a:ext>
            </a:extLst>
          </p:cNvPr>
          <p:cNvSpPr/>
          <p:nvPr/>
        </p:nvSpPr>
        <p:spPr>
          <a:xfrm>
            <a:off x="2670048" y="2380466"/>
            <a:ext cx="8683752" cy="2493286"/>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Represent members at the third level of the grievance procedure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400" dirty="0">
                <a:ln w="0"/>
                <a:solidFill>
                  <a:prstClr val="black"/>
                </a:solidFill>
                <a:latin typeface="Franklin Gothic Book" panose="020B0503020102020204" pitchFamily="34" charset="0"/>
              </a:rPr>
              <a:t>Assist and advise RVPs on </a:t>
            </a:r>
            <a:r>
              <a:rPr lang="en-US" sz="2400" dirty="0" err="1">
                <a:ln w="0"/>
                <a:solidFill>
                  <a:prstClr val="black"/>
                </a:solidFill>
                <a:latin typeface="Franklin Gothic Book" panose="020B0503020102020204" pitchFamily="34" charset="0"/>
              </a:rPr>
              <a:t>labour</a:t>
            </a:r>
            <a:r>
              <a:rPr lang="en-US" sz="2400" dirty="0">
                <a:ln w="0"/>
                <a:solidFill>
                  <a:prstClr val="black"/>
                </a:solidFill>
                <a:latin typeface="Franklin Gothic Book" panose="020B0503020102020204" pitchFamily="34" charset="0"/>
              </a:rPr>
              <a:t> relations matters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Create an</a:t>
            </a:r>
            <a:r>
              <a:rPr lang="en-US" sz="2400" dirty="0">
                <a:ln w="0"/>
                <a:solidFill>
                  <a:prstClr val="black"/>
                </a:solidFill>
                <a:latin typeface="Franklin Gothic Book" panose="020B0503020102020204" pitchFamily="34" charset="0"/>
              </a:rPr>
              <a:t>d provide directed training to our members</a:t>
            </a:r>
            <a:endParaRPr kumimoji="0" lang="en-US"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8" name="Rectangle: Rounded Corners 7">
            <a:extLst>
              <a:ext uri="{FF2B5EF4-FFF2-40B4-BE49-F238E27FC236}">
                <a16:creationId xmlns:a16="http://schemas.microsoft.com/office/drawing/2014/main" id="{6BBC1105-EE1F-428A-899D-4FA0DAD66EDA}"/>
              </a:ext>
            </a:extLst>
          </p:cNvPr>
          <p:cNvSpPr/>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General</a:t>
            </a:r>
          </a:p>
        </p:txBody>
      </p:sp>
    </p:spTree>
    <p:extLst>
      <p:ext uri="{BB962C8B-B14F-4D97-AF65-F5344CB8AC3E}">
        <p14:creationId xmlns:p14="http://schemas.microsoft.com/office/powerpoint/2010/main" val="12669534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A520-A638-4E64-A1CB-C5660C43D808}"/>
              </a:ext>
            </a:extLst>
          </p:cNvPr>
          <p:cNvSpPr>
            <a:spLocks noGrp="1"/>
          </p:cNvSpPr>
          <p:nvPr>
            <p:ph type="title"/>
          </p:nvPr>
        </p:nvSpPr>
        <p:spPr/>
        <p:txBody>
          <a:bodyPr/>
          <a:lstStyle/>
          <a:p>
            <a:r>
              <a:rPr lang="en-US" dirty="0"/>
              <a:t>Media</a:t>
            </a:r>
          </a:p>
        </p:txBody>
      </p:sp>
      <p:sp>
        <p:nvSpPr>
          <p:cNvPr id="4" name="Footer Placeholder 3">
            <a:extLst>
              <a:ext uri="{FF2B5EF4-FFF2-40B4-BE49-F238E27FC236}">
                <a16:creationId xmlns:a16="http://schemas.microsoft.com/office/drawing/2014/main" id="{24801167-3315-40BC-9908-7F08CBFCDB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USJE NLPM 2018</a:t>
            </a:r>
            <a:endPar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Rectangle: Rounded Corners 4">
            <a:extLst>
              <a:ext uri="{FF2B5EF4-FFF2-40B4-BE49-F238E27FC236}">
                <a16:creationId xmlns:a16="http://schemas.microsoft.com/office/drawing/2014/main" id="{2497627F-3A03-407C-A4A8-4E6982A30CDE}"/>
              </a:ext>
            </a:extLst>
          </p:cNvPr>
          <p:cNvSpPr/>
          <p:nvPr/>
        </p:nvSpPr>
        <p:spPr>
          <a:xfrm>
            <a:off x="3480176" y="1922601"/>
            <a:ext cx="7873624" cy="129827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457200" marR="0" lvl="0" indent="-4572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Opinion pieces</a:t>
            </a:r>
          </a:p>
          <a:p>
            <a:pPr marL="457200" marR="0" lvl="0" indent="-4572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Panel participation</a:t>
            </a:r>
          </a:p>
        </p:txBody>
      </p:sp>
      <p:sp>
        <p:nvSpPr>
          <p:cNvPr id="6" name="Arrow: Right 5">
            <a:extLst>
              <a:ext uri="{FF2B5EF4-FFF2-40B4-BE49-F238E27FC236}">
                <a16:creationId xmlns:a16="http://schemas.microsoft.com/office/drawing/2014/main" id="{29FB6DD2-CF36-47C2-9348-5E95B8A19647}"/>
              </a:ext>
            </a:extLst>
          </p:cNvPr>
          <p:cNvSpPr/>
          <p:nvPr/>
        </p:nvSpPr>
        <p:spPr>
          <a:xfrm>
            <a:off x="838199" y="1649744"/>
            <a:ext cx="2969525" cy="189600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Franklin Gothic Medium Cond" panose="020B0606030402020204" pitchFamily="34" charset="0"/>
                <a:ea typeface="+mn-ea"/>
                <a:cs typeface="+mn-cs"/>
              </a:rPr>
              <a:t>Proactive</a:t>
            </a:r>
          </a:p>
        </p:txBody>
      </p:sp>
      <p:sp>
        <p:nvSpPr>
          <p:cNvPr id="7" name="Rectangle: Rounded Corners 6">
            <a:extLst>
              <a:ext uri="{FF2B5EF4-FFF2-40B4-BE49-F238E27FC236}">
                <a16:creationId xmlns:a16="http://schemas.microsoft.com/office/drawing/2014/main" id="{CA159289-1E1B-4EA2-A4B5-CAFD223F951E}"/>
              </a:ext>
            </a:extLst>
          </p:cNvPr>
          <p:cNvSpPr/>
          <p:nvPr/>
        </p:nvSpPr>
        <p:spPr>
          <a:xfrm>
            <a:off x="3480176" y="3991103"/>
            <a:ext cx="7873624" cy="129827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If you are approached, ask for a minute and contact your RVP!</a:t>
            </a:r>
          </a:p>
        </p:txBody>
      </p:sp>
      <p:sp>
        <p:nvSpPr>
          <p:cNvPr id="8" name="Arrow: Right 7">
            <a:extLst>
              <a:ext uri="{FF2B5EF4-FFF2-40B4-BE49-F238E27FC236}">
                <a16:creationId xmlns:a16="http://schemas.microsoft.com/office/drawing/2014/main" id="{FE5014AC-3BB7-4D2E-B17F-27374954137B}"/>
              </a:ext>
            </a:extLst>
          </p:cNvPr>
          <p:cNvSpPr/>
          <p:nvPr/>
        </p:nvSpPr>
        <p:spPr>
          <a:xfrm>
            <a:off x="838199" y="3718246"/>
            <a:ext cx="2969525" cy="189600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Franklin Gothic Medium Cond" panose="020B0606030402020204" pitchFamily="34" charset="0"/>
                <a:ea typeface="+mn-ea"/>
                <a:cs typeface="+mn-cs"/>
              </a:rPr>
              <a:t>Reactive</a:t>
            </a:r>
          </a:p>
        </p:txBody>
      </p:sp>
    </p:spTree>
    <p:extLst>
      <p:ext uri="{BB962C8B-B14F-4D97-AF65-F5344CB8AC3E}">
        <p14:creationId xmlns:p14="http://schemas.microsoft.com/office/powerpoint/2010/main" val="306554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32AA-A9E3-4682-820C-1B1E6EA72188}"/>
              </a:ext>
            </a:extLst>
          </p:cNvPr>
          <p:cNvSpPr>
            <a:spLocks noGrp="1"/>
          </p:cNvSpPr>
          <p:nvPr>
            <p:ph type="title"/>
          </p:nvPr>
        </p:nvSpPr>
        <p:spPr/>
        <p:txBody>
          <a:bodyPr/>
          <a:lstStyle/>
          <a:p>
            <a:r>
              <a:rPr lang="en-US" dirty="0"/>
              <a:t>More information required?</a:t>
            </a:r>
          </a:p>
        </p:txBody>
      </p:sp>
      <p:sp>
        <p:nvSpPr>
          <p:cNvPr id="3" name="Content Placeholder 2">
            <a:extLst>
              <a:ext uri="{FF2B5EF4-FFF2-40B4-BE49-F238E27FC236}">
                <a16:creationId xmlns:a16="http://schemas.microsoft.com/office/drawing/2014/main" id="{44ED2C63-1CCE-424D-AF01-BD24149805E9}"/>
              </a:ext>
            </a:extLst>
          </p:cNvPr>
          <p:cNvSpPr>
            <a:spLocks noGrp="1"/>
          </p:cNvSpPr>
          <p:nvPr>
            <p:ph idx="1"/>
          </p:nvPr>
        </p:nvSpPr>
        <p:spPr>
          <a:xfrm>
            <a:off x="2362200" y="2860283"/>
            <a:ext cx="9715500" cy="3496067"/>
          </a:xfrm>
        </p:spPr>
        <p:txBody>
          <a:bodyPr>
            <a:normAutofit/>
          </a:bodyPr>
          <a:lstStyle/>
          <a:p>
            <a:pPr>
              <a:spcAft>
                <a:spcPts val="1800"/>
              </a:spcAft>
              <a:buFont typeface="Wingdings" panose="05000000000000000000" pitchFamily="2" charset="2"/>
              <a:buChar char="ü"/>
            </a:pPr>
            <a:r>
              <a:rPr lang="en-US" sz="3600" dirty="0"/>
              <a:t>Contact your RVP</a:t>
            </a:r>
          </a:p>
          <a:p>
            <a:pPr marL="0" indent="0">
              <a:spcAft>
                <a:spcPts val="1800"/>
              </a:spcAft>
              <a:buNone/>
            </a:pPr>
            <a:endParaRPr lang="en-US" sz="3600" dirty="0"/>
          </a:p>
          <a:p>
            <a:pPr marL="0" indent="0">
              <a:buNone/>
            </a:pPr>
            <a:endParaRPr lang="en-US" sz="3600" dirty="0"/>
          </a:p>
          <a:p>
            <a:pPr>
              <a:buFont typeface="Wingdings" panose="05000000000000000000" pitchFamily="2" charset="2"/>
              <a:buChar char="ü"/>
            </a:pPr>
            <a:r>
              <a:rPr lang="en-US" sz="3500" dirty="0"/>
              <a:t>Contact us: </a:t>
            </a:r>
            <a:r>
              <a:rPr lang="en-US" sz="3200" u="sng" dirty="0">
                <a:solidFill>
                  <a:schemeClr val="accent5">
                    <a:lumMod val="75000"/>
                  </a:schemeClr>
                </a:solidFill>
              </a:rPr>
              <a:t>www.USJE-SESJ.com</a:t>
            </a:r>
            <a:endParaRPr lang="en-US" sz="4800" u="sng" dirty="0">
              <a:solidFill>
                <a:schemeClr val="accent5">
                  <a:lumMod val="75000"/>
                </a:schemeClr>
              </a:solidFill>
            </a:endParaRPr>
          </a:p>
        </p:txBody>
      </p:sp>
      <p:sp>
        <p:nvSpPr>
          <p:cNvPr id="4" name="Footer Placeholder 3">
            <a:extLst>
              <a:ext uri="{FF2B5EF4-FFF2-40B4-BE49-F238E27FC236}">
                <a16:creationId xmlns:a16="http://schemas.microsoft.com/office/drawing/2014/main" id="{663A1E46-29BB-4FBF-9D65-F9AB7424F9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rPr>
              <a:t>USJE NLPM 2018</a:t>
            </a:r>
          </a:p>
        </p:txBody>
      </p:sp>
      <p:sp>
        <p:nvSpPr>
          <p:cNvPr id="5" name="Rectangle: Rounded Corners 4">
            <a:extLst>
              <a:ext uri="{FF2B5EF4-FFF2-40B4-BE49-F238E27FC236}">
                <a16:creationId xmlns:a16="http://schemas.microsoft.com/office/drawing/2014/main" id="{207A9622-7A02-482C-8654-3B917ABDC81F}"/>
              </a:ext>
            </a:extLst>
          </p:cNvPr>
          <p:cNvSpPr/>
          <p:nvPr/>
        </p:nvSpPr>
        <p:spPr>
          <a:xfrm>
            <a:off x="2054087" y="1922601"/>
            <a:ext cx="58580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If you need more information:</a:t>
            </a:r>
          </a:p>
        </p:txBody>
      </p:sp>
      <p:sp>
        <p:nvSpPr>
          <p:cNvPr id="6" name="Arrow: Right 5">
            <a:extLst>
              <a:ext uri="{FF2B5EF4-FFF2-40B4-BE49-F238E27FC236}">
                <a16:creationId xmlns:a16="http://schemas.microsoft.com/office/drawing/2014/main" id="{7ED8C2A3-7A2B-4ACC-96D5-D4C0309F41A9}"/>
              </a:ext>
            </a:extLst>
          </p:cNvPr>
          <p:cNvSpPr/>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D3565337-357E-4E27-A93C-FBA937B3B43B}"/>
              </a:ext>
            </a:extLst>
          </p:cNvPr>
          <p:cNvSpPr/>
          <p:nvPr/>
        </p:nvSpPr>
        <p:spPr>
          <a:xfrm>
            <a:off x="2054087" y="4076977"/>
            <a:ext cx="58580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If your RVP is not available:</a:t>
            </a:r>
          </a:p>
        </p:txBody>
      </p:sp>
      <p:sp>
        <p:nvSpPr>
          <p:cNvPr id="8" name="Arrow: Right 7">
            <a:extLst>
              <a:ext uri="{FF2B5EF4-FFF2-40B4-BE49-F238E27FC236}">
                <a16:creationId xmlns:a16="http://schemas.microsoft.com/office/drawing/2014/main" id="{63F3D323-FC36-46E8-8CC7-B3B3B40F6011}"/>
              </a:ext>
            </a:extLst>
          </p:cNvPr>
          <p:cNvSpPr/>
          <p:nvPr/>
        </p:nvSpPr>
        <p:spPr>
          <a:xfrm>
            <a:off x="838200" y="3845064"/>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73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USJE’s </a:t>
            </a:r>
            <a:r>
              <a:rPr lang="en-US" dirty="0" err="1"/>
              <a:t>Labour</a:t>
            </a:r>
            <a:r>
              <a:rPr lang="en-US" dirty="0"/>
              <a:t> Relations Officers</a:t>
            </a:r>
          </a:p>
        </p:txBody>
      </p:sp>
      <p:sp>
        <p:nvSpPr>
          <p:cNvPr id="4" name="Footer Placeholder 3"/>
          <p:cNvSpPr>
            <a:spLocks noGrp="1"/>
          </p:cNvSpPr>
          <p:nvPr>
            <p:ph type="ftr" sz="quarter" idx="11"/>
          </p:nvPr>
        </p:nvSpPr>
        <p:spPr>
          <a:xfrm>
            <a:off x="4038599" y="6255766"/>
            <a:ext cx="4114800" cy="365125"/>
          </a:xfrm>
        </p:spPr>
        <p:txBody>
          <a:bodyPr/>
          <a:lstStyle/>
          <a:p>
            <a:r>
              <a:rPr lang="en-US"/>
              <a:t>USJE NLPM 2018</a:t>
            </a:r>
            <a:endParaRPr lang="en-US" dirty="0"/>
          </a:p>
        </p:txBody>
      </p:sp>
      <p:sp>
        <p:nvSpPr>
          <p:cNvPr id="5" name="Rectangle: Rounded Corners 4">
            <a:extLst>
              <a:ext uri="{FF2B5EF4-FFF2-40B4-BE49-F238E27FC236}">
                <a16:creationId xmlns:a16="http://schemas.microsoft.com/office/drawing/2014/main" id="{41C2619A-56E4-4EBE-A415-4AD75962D8C9}"/>
              </a:ext>
            </a:extLst>
          </p:cNvPr>
          <p:cNvSpPr/>
          <p:nvPr/>
        </p:nvSpPr>
        <p:spPr>
          <a:xfrm>
            <a:off x="931163" y="2326412"/>
            <a:ext cx="3054096" cy="2227300"/>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Manitoba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dirty="0">
                <a:ln w="0"/>
                <a:solidFill>
                  <a:prstClr val="black"/>
                </a:solidFill>
                <a:latin typeface="Franklin Gothic Book" panose="020B0503020102020204" pitchFamily="34" charset="0"/>
              </a:rPr>
              <a:t>Saskatchewan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Alberta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dirty="0">
                <a:ln w="0"/>
                <a:solidFill>
                  <a:prstClr val="black"/>
                </a:solidFill>
                <a:latin typeface="Franklin Gothic Book" panose="020B0503020102020204" pitchFamily="34" charset="0"/>
              </a:rPr>
              <a:t>British Columbia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The North</a:t>
            </a:r>
          </a:p>
        </p:txBody>
      </p:sp>
      <p:sp>
        <p:nvSpPr>
          <p:cNvPr id="6" name="Rectangle: Rounded Corners 5">
            <a:extLst>
              <a:ext uri="{FF2B5EF4-FFF2-40B4-BE49-F238E27FC236}">
                <a16:creationId xmlns:a16="http://schemas.microsoft.com/office/drawing/2014/main" id="{4321598E-5E89-4A23-BD6D-E8085578CFD0}"/>
              </a:ext>
            </a:extLst>
          </p:cNvPr>
          <p:cNvSpPr/>
          <p:nvPr/>
        </p:nvSpPr>
        <p:spPr>
          <a:xfrm>
            <a:off x="774192" y="2243968"/>
            <a:ext cx="3368039" cy="454839"/>
          </a:xfrm>
          <a:prstGeom prst="roundRect">
            <a:avLst/>
          </a:prstGeom>
          <a:gradFill>
            <a:gsLst>
              <a:gs pos="0">
                <a:srgbClr val="830F3E"/>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Jean-Yves Lebel</a:t>
            </a:r>
          </a:p>
        </p:txBody>
      </p:sp>
      <p:sp>
        <p:nvSpPr>
          <p:cNvPr id="11" name="Rectangle: Rounded Corners 10">
            <a:extLst>
              <a:ext uri="{FF2B5EF4-FFF2-40B4-BE49-F238E27FC236}">
                <a16:creationId xmlns:a16="http://schemas.microsoft.com/office/drawing/2014/main" id="{3C1E126B-1AAA-4DE1-A8C0-5829ED56D696}"/>
              </a:ext>
            </a:extLst>
          </p:cNvPr>
          <p:cNvSpPr/>
          <p:nvPr/>
        </p:nvSpPr>
        <p:spPr>
          <a:xfrm>
            <a:off x="4568952" y="2327739"/>
            <a:ext cx="3054096" cy="2225973"/>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Job description and acting pay grievances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dirty="0">
                <a:ln w="0"/>
                <a:solidFill>
                  <a:prstClr val="black"/>
                </a:solidFill>
                <a:latin typeface="Franklin Gothic Book" panose="020B0503020102020204" pitchFamily="34" charset="0"/>
              </a:rPr>
              <a:t>National Capital Region</a:t>
            </a:r>
            <a:endPar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12" name="Rectangle: Rounded Corners 11">
            <a:extLst>
              <a:ext uri="{FF2B5EF4-FFF2-40B4-BE49-F238E27FC236}">
                <a16:creationId xmlns:a16="http://schemas.microsoft.com/office/drawing/2014/main" id="{F1356D49-0DC6-4DD8-BCE6-807706DC39AA}"/>
              </a:ext>
            </a:extLst>
          </p:cNvPr>
          <p:cNvSpPr/>
          <p:nvPr/>
        </p:nvSpPr>
        <p:spPr>
          <a:xfrm>
            <a:off x="4411980" y="2243969"/>
            <a:ext cx="3368039" cy="454839"/>
          </a:xfrm>
          <a:prstGeom prst="roundRect">
            <a:avLst/>
          </a:prstGeom>
          <a:gradFill>
            <a:gsLst>
              <a:gs pos="0">
                <a:srgbClr val="800000"/>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Denyse Saumur</a:t>
            </a:r>
          </a:p>
        </p:txBody>
      </p:sp>
      <p:sp>
        <p:nvSpPr>
          <p:cNvPr id="13" name="Rectangle: Rounded Corners 12">
            <a:extLst>
              <a:ext uri="{FF2B5EF4-FFF2-40B4-BE49-F238E27FC236}">
                <a16:creationId xmlns:a16="http://schemas.microsoft.com/office/drawing/2014/main" id="{9DE72CF2-7316-4407-903E-88E382463B0C}"/>
              </a:ext>
            </a:extLst>
          </p:cNvPr>
          <p:cNvSpPr/>
          <p:nvPr/>
        </p:nvSpPr>
        <p:spPr>
          <a:xfrm>
            <a:off x="8206740" y="2340059"/>
            <a:ext cx="3054096" cy="2213653"/>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Ontario (except National Capital Region)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dirty="0">
                <a:ln w="0"/>
                <a:solidFill>
                  <a:prstClr val="black"/>
                </a:solidFill>
                <a:latin typeface="Franklin Gothic Book" panose="020B0503020102020204" pitchFamily="34" charset="0"/>
              </a:rPr>
              <a:t>Quebec</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Atlantic</a:t>
            </a:r>
          </a:p>
        </p:txBody>
      </p:sp>
      <p:sp>
        <p:nvSpPr>
          <p:cNvPr id="14" name="Rectangle: Rounded Corners 13">
            <a:extLst>
              <a:ext uri="{FF2B5EF4-FFF2-40B4-BE49-F238E27FC236}">
                <a16:creationId xmlns:a16="http://schemas.microsoft.com/office/drawing/2014/main" id="{2F1A852F-B011-4133-8516-A42C8333A7D0}"/>
              </a:ext>
            </a:extLst>
          </p:cNvPr>
          <p:cNvSpPr/>
          <p:nvPr/>
        </p:nvSpPr>
        <p:spPr>
          <a:xfrm>
            <a:off x="8049769" y="2243968"/>
            <a:ext cx="3368039" cy="454839"/>
          </a:xfrm>
          <a:prstGeom prst="roundRect">
            <a:avLst/>
          </a:prstGeom>
          <a:gradFill>
            <a:gsLst>
              <a:gs pos="0">
                <a:srgbClr val="800000"/>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Dominique Vidmar</a:t>
            </a:r>
          </a:p>
        </p:txBody>
      </p:sp>
    </p:spTree>
    <p:extLst>
      <p:ext uri="{BB962C8B-B14F-4D97-AF65-F5344CB8AC3E}">
        <p14:creationId xmlns:p14="http://schemas.microsoft.com/office/powerpoint/2010/main" val="2406318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Information Management Team</a:t>
            </a:r>
          </a:p>
        </p:txBody>
      </p:sp>
      <p:sp>
        <p:nvSpPr>
          <p:cNvPr id="4" name="Footer Placeholder 3"/>
          <p:cNvSpPr>
            <a:spLocks noGrp="1"/>
          </p:cNvSpPr>
          <p:nvPr>
            <p:ph type="ftr" sz="quarter" idx="11"/>
          </p:nvPr>
        </p:nvSpPr>
        <p:spPr/>
        <p:txBody>
          <a:bodyPr/>
          <a:lstStyle/>
          <a:p>
            <a:r>
              <a:rPr lang="en-US"/>
              <a:t>USJE NLPM 2018</a:t>
            </a:r>
            <a:endParaRPr lang="en-US" dirty="0"/>
          </a:p>
        </p:txBody>
      </p:sp>
      <p:sp>
        <p:nvSpPr>
          <p:cNvPr id="5" name="Rectangle: Rounded Corners 4">
            <a:extLst>
              <a:ext uri="{FF2B5EF4-FFF2-40B4-BE49-F238E27FC236}">
                <a16:creationId xmlns:a16="http://schemas.microsoft.com/office/drawing/2014/main" id="{0EDF6EDE-3546-4237-8426-F7EFBA8453AD}"/>
              </a:ext>
            </a:extLst>
          </p:cNvPr>
          <p:cNvSpPr/>
          <p:nvPr/>
        </p:nvSpPr>
        <p:spPr>
          <a:xfrm>
            <a:off x="2670048" y="2325381"/>
            <a:ext cx="8683752" cy="2921008"/>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lvl="0" indent="-342900">
              <a:buFont typeface="Wingdings" panose="05000000000000000000" pitchFamily="2" charset="2"/>
              <a:buChar char="ü"/>
              <a:defRPr/>
            </a:pPr>
            <a:r>
              <a:rPr lang="en-US" sz="2400" dirty="0">
                <a:ln w="0"/>
                <a:solidFill>
                  <a:prstClr val="black"/>
                </a:solidFill>
                <a:latin typeface="Franklin Gothic Book" panose="020B0503020102020204" pitchFamily="34" charset="0"/>
              </a:rPr>
              <a:t>Maintain records of grievances that are sent to the National Office</a:t>
            </a:r>
          </a:p>
          <a:p>
            <a:pPr marL="342900" lvl="0" indent="-342900">
              <a:buFont typeface="Wingdings" panose="05000000000000000000" pitchFamily="2" charset="2"/>
              <a:buChar char="ü"/>
              <a:defRPr/>
            </a:pPr>
            <a:r>
              <a:rPr lang="en-US" sz="2400" dirty="0">
                <a:ln w="0"/>
                <a:solidFill>
                  <a:prstClr val="black"/>
                </a:solidFill>
                <a:latin typeface="Franklin Gothic Book" panose="020B0503020102020204" pitchFamily="34" charset="0"/>
              </a:rPr>
              <a:t>Maintain membership records</a:t>
            </a:r>
          </a:p>
          <a:p>
            <a:pPr marL="342900" lvl="0" indent="-342900">
              <a:buFont typeface="Wingdings" panose="05000000000000000000" pitchFamily="2" charset="2"/>
              <a:buChar char="ü"/>
              <a:defRPr/>
            </a:pPr>
            <a:r>
              <a:rPr lang="en-US" sz="2400" dirty="0">
                <a:ln w="0"/>
                <a:solidFill>
                  <a:prstClr val="black"/>
                </a:solidFill>
                <a:latin typeface="Franklin Gothic Book" panose="020B0503020102020204" pitchFamily="34" charset="0"/>
              </a:rPr>
              <a:t>Work with members and Employer representatives to ensure proper record keeping</a:t>
            </a:r>
          </a:p>
        </p:txBody>
      </p:sp>
      <p:sp>
        <p:nvSpPr>
          <p:cNvPr id="6" name="Rectangle: Rounded Corners 5">
            <a:extLst>
              <a:ext uri="{FF2B5EF4-FFF2-40B4-BE49-F238E27FC236}">
                <a16:creationId xmlns:a16="http://schemas.microsoft.com/office/drawing/2014/main" id="{4D663179-4B52-4C2B-9ED1-D158BB70FA73}"/>
              </a:ext>
            </a:extLst>
          </p:cNvPr>
          <p:cNvSpPr/>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General</a:t>
            </a:r>
          </a:p>
        </p:txBody>
      </p:sp>
    </p:spTree>
    <p:extLst>
      <p:ext uri="{BB962C8B-B14F-4D97-AF65-F5344CB8AC3E}">
        <p14:creationId xmlns:p14="http://schemas.microsoft.com/office/powerpoint/2010/main" val="3412305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lstStyle/>
          <a:p>
            <a:r>
              <a:rPr lang="en" dirty="0"/>
              <a:t>Information Management</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823111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2737</Words>
  <Application>Microsoft Office PowerPoint</Application>
  <PresentationFormat>Widescreen</PresentationFormat>
  <Paragraphs>480</Paragraphs>
  <Slides>61</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Franklin Gothic Book</vt:lpstr>
      <vt:lpstr>Franklin Gothic Demi Cond</vt:lpstr>
      <vt:lpstr>Franklin Gothic Medium Cond</vt:lpstr>
      <vt:lpstr>Sniglet</vt:lpstr>
      <vt:lpstr>Wingdings</vt:lpstr>
      <vt:lpstr>Office Theme</vt:lpstr>
      <vt:lpstr>PowerPoint Presentation</vt:lpstr>
      <vt:lpstr>PowerPoint Presentation</vt:lpstr>
      <vt:lpstr>Department of Labour Relations and Information Management</vt:lpstr>
      <vt:lpstr>PowerPoint Presentation</vt:lpstr>
      <vt:lpstr>Role of Director of Labour Relations </vt:lpstr>
      <vt:lpstr>Role of Labour Relations Officers</vt:lpstr>
      <vt:lpstr>USJE’s Labour Relations Officers</vt:lpstr>
      <vt:lpstr>Role of the Information Management Team</vt:lpstr>
      <vt:lpstr>Information Management</vt:lpstr>
      <vt:lpstr>Grievances</vt:lpstr>
      <vt:lpstr>Information Management - Grievances</vt:lpstr>
      <vt:lpstr>Information Management</vt:lpstr>
      <vt:lpstr>Role in the Grievance Process</vt:lpstr>
      <vt:lpstr>Information Management</vt:lpstr>
      <vt:lpstr>Grievance Inbox</vt:lpstr>
      <vt:lpstr>Information Management</vt:lpstr>
      <vt:lpstr>Notification of Third Level Grievances</vt:lpstr>
      <vt:lpstr>Information Management</vt:lpstr>
      <vt:lpstr>PowerPoint Presentation</vt:lpstr>
      <vt:lpstr>Information Management</vt:lpstr>
      <vt:lpstr>PowerPoint Presentation</vt:lpstr>
      <vt:lpstr>Information Management</vt:lpstr>
      <vt:lpstr>Complete Files/Forms </vt:lpstr>
      <vt:lpstr>Membership</vt:lpstr>
      <vt:lpstr>Information Management - Membership</vt:lpstr>
      <vt:lpstr>Information Management</vt:lpstr>
      <vt:lpstr>PowerPoint Presentation</vt:lpstr>
      <vt:lpstr>Information Management</vt:lpstr>
      <vt:lpstr>Update Member Information (PSAC Portal)</vt:lpstr>
      <vt:lpstr>PowerPoint Presentation</vt:lpstr>
      <vt:lpstr>PowerPoint Presentation</vt:lpstr>
      <vt:lpstr>Information Management</vt:lpstr>
      <vt:lpstr>Update Member Information (PSAC Application for Membership Card)</vt:lpstr>
      <vt:lpstr>PowerPoint Presentation</vt:lpstr>
      <vt:lpstr>PowerPoint Presentation</vt:lpstr>
      <vt:lpstr>Information Management</vt:lpstr>
      <vt:lpstr>Update Member Information (Membership Email)</vt:lpstr>
      <vt:lpstr>Information Management</vt:lpstr>
      <vt:lpstr>PowerPoint Presentation</vt:lpstr>
      <vt:lpstr>Information Management</vt:lpstr>
      <vt:lpstr>Union Myths (Q&amp;A)</vt:lpstr>
      <vt:lpstr>Thank You!</vt:lpstr>
      <vt:lpstr>Department of Finance and Administration</vt:lpstr>
      <vt:lpstr>PowerPoint Presentation</vt:lpstr>
      <vt:lpstr>National Office Level</vt:lpstr>
      <vt:lpstr>Local Level</vt:lpstr>
      <vt:lpstr>Member Level</vt:lpstr>
      <vt:lpstr>Contact Us!</vt:lpstr>
      <vt:lpstr>Department of Policy, Projects and  Media Relations</vt:lpstr>
      <vt:lpstr>PowerPoint Presentation</vt:lpstr>
      <vt:lpstr>Objectives</vt:lpstr>
      <vt:lpstr>Policy</vt:lpstr>
      <vt:lpstr>Federal Budget Submission 2018</vt:lpstr>
      <vt:lpstr>Key Topics for USJE</vt:lpstr>
      <vt:lpstr>Programs</vt:lpstr>
      <vt:lpstr>Sign up for alerts!</vt:lpstr>
      <vt:lpstr>Like us on Facebook!</vt:lpstr>
      <vt:lpstr>Award-winning videos</vt:lpstr>
      <vt:lpstr>Direct messages to members</vt:lpstr>
      <vt:lpstr>Media</vt:lpstr>
      <vt:lpstr>More information required?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Richter</dc:creator>
  <cp:lastModifiedBy>Emma Richter</cp:lastModifiedBy>
  <cp:revision>82</cp:revision>
  <cp:lastPrinted>2018-05-25T17:36:30Z</cp:lastPrinted>
  <dcterms:created xsi:type="dcterms:W3CDTF">2018-04-13T15:39:34Z</dcterms:created>
  <dcterms:modified xsi:type="dcterms:W3CDTF">2018-06-06T17:39:18Z</dcterms:modified>
</cp:coreProperties>
</file>